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3"/>
  </p:notesMasterIdLst>
  <p:sldIdLst>
    <p:sldId id="260" r:id="rId6"/>
    <p:sldId id="264" r:id="rId7"/>
    <p:sldId id="267" r:id="rId8"/>
    <p:sldId id="265" r:id="rId9"/>
    <p:sldId id="258" r:id="rId10"/>
    <p:sldId id="261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82" autoAdjust="0"/>
  </p:normalViewPr>
  <p:slideViewPr>
    <p:cSldViewPr snapToGrid="0" showGuides="1">
      <p:cViewPr varScale="1">
        <p:scale>
          <a:sx n="66" d="100"/>
          <a:sy n="66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0880-5C88-40C4-99AB-CFC592C62E2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E46D6-79A2-4C6A-B085-5B14E03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8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46D6-79A2-4C6A-B085-5B14E03466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E46D6-79A2-4C6A-B085-5B14E03466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7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88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Trên</a:t>
            </a:r>
            <a:r>
              <a:rPr lang="en-US" baseline="0" dirty="0" smtClean="0"/>
              <a:t> KGCT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46D6-79A2-4C6A-B085-5B14E03466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0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9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5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34926"/>
      </p:ext>
    </p:extLst>
  </p:cSld>
  <p:clrMapOvr>
    <a:masterClrMapping/>
  </p:clrMapOvr>
  <p:transition spd="slow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82813"/>
      </p:ext>
    </p:extLst>
  </p:cSld>
  <p:clrMapOvr>
    <a:masterClrMapping/>
  </p:clrMapOvr>
  <p:transition spd="slow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1479"/>
      </p:ext>
    </p:extLst>
  </p:cSld>
  <p:clrMapOvr>
    <a:masterClrMapping/>
  </p:clrMapOvr>
  <p:transition spd="slow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98541"/>
      </p:ext>
    </p:extLst>
  </p:cSld>
  <p:clrMapOvr>
    <a:masterClrMapping/>
  </p:clrMapOvr>
  <p:transition spd="slow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3394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/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9231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6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/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/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3349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/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/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/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142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85003"/>
      </p:ext>
    </p:extLst>
  </p:cSld>
  <p:clrMapOvr>
    <a:masterClrMapping/>
  </p:clrMapOvr>
  <p:transition spd="slow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43466"/>
      </p:ext>
    </p:extLst>
  </p:cSld>
  <p:clrMapOvr>
    <a:masterClrMapping/>
  </p:clrMapOvr>
  <p:transition spd="slow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7723"/>
      </p:ext>
    </p:extLst>
  </p:cSld>
  <p:clrMapOvr>
    <a:masterClrMapping/>
  </p:clrMapOvr>
  <p:transition spd="slow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06676"/>
      </p:ext>
    </p:extLst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0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2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E497-9052-43BC-9033-B141E10C3D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254B-663B-4671-B781-ACE221D6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slow" advTm="0">
    <p:comb/>
  </p:transition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737036" y="-756356"/>
            <a:ext cx="9317679" cy="7093677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64" y="-571899"/>
            <a:ext cx="4182763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15" y="2181340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49AB791-7F45-4E97-A82B-D3A5D9721046}"/>
              </a:ext>
            </a:extLst>
          </p:cNvPr>
          <p:cNvSpPr txBox="1"/>
          <p:nvPr/>
        </p:nvSpPr>
        <p:spPr>
          <a:xfrm>
            <a:off x="4128139" y="2117190"/>
            <a:ext cx="3735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solidFill>
                  <a:srgbClr val="002060"/>
                </a:solidFill>
                <a:latin typeface="UTM Azuki" panose="02040603050506020204" pitchFamily="18" charset="0"/>
              </a:rPr>
              <a:t>Tiếng Việt</a:t>
            </a:r>
            <a:endParaRPr lang="en-US" sz="6000" dirty="0">
              <a:solidFill>
                <a:srgbClr val="002060"/>
              </a:solidFill>
              <a:latin typeface="UTM Azuki" panose="020406030505060202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1603678" y="3108236"/>
            <a:ext cx="9258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solidFill>
                  <a:srgbClr val="C00000"/>
                </a:solidFill>
                <a:latin typeface="UTM Azuki" panose="02040603050506020204" pitchFamily="18" charset="0"/>
              </a:rPr>
              <a:t>ÔN TẬP CUỐI HỌC KÌ I </a:t>
            </a:r>
            <a:endParaRPr lang="en-US" sz="5400" dirty="0" smtClean="0">
              <a:solidFill>
                <a:srgbClr val="C00000"/>
              </a:solidFill>
              <a:latin typeface="UTM Azuki" panose="02040603050506020204" pitchFamily="18" charset="0"/>
            </a:endParaRPr>
          </a:p>
          <a:p>
            <a:pPr algn="ctr"/>
            <a:r>
              <a:rPr lang="vi-VN" sz="5400" dirty="0" smtClean="0">
                <a:solidFill>
                  <a:srgbClr val="C00000"/>
                </a:solidFill>
                <a:latin typeface="UTM Azuki" panose="02040603050506020204" pitchFamily="18" charset="0"/>
              </a:rPr>
              <a:t>(tiết </a:t>
            </a:r>
            <a:r>
              <a:rPr lang="en-US" sz="5400" dirty="0" smtClean="0">
                <a:solidFill>
                  <a:srgbClr val="C00000"/>
                </a:solidFill>
                <a:latin typeface="UTM Azuki" panose="02040603050506020204" pitchFamily="18" charset="0"/>
              </a:rPr>
              <a:t>3</a:t>
            </a:r>
            <a:r>
              <a:rPr lang="vi-VN" sz="5400" dirty="0" smtClean="0">
                <a:solidFill>
                  <a:srgbClr val="C00000"/>
                </a:solidFill>
                <a:latin typeface="UTM Azuki" panose="02040603050506020204" pitchFamily="18" charset="0"/>
              </a:rPr>
              <a:t>)</a:t>
            </a:r>
            <a:endParaRPr lang="en-US" sz="5400" dirty="0">
              <a:solidFill>
                <a:srgbClr val="C0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18069D7E-5873-4C65-83CF-49CE6A42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3" y="0"/>
            <a:ext cx="11525250" cy="63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1079156" y="228333"/>
            <a:ext cx="1029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UTM Azuki" panose="02040603050506020204" pitchFamily="18" charset="0"/>
              </a:rPr>
              <a:t>Mục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UTM Azuki" panose="02040603050506020204" pitchFamily="18" charset="0"/>
              </a:rPr>
              <a:t>tiêu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UTM Azuki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227" y="2007631"/>
            <a:ext cx="10166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vi-VN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</a:t>
            </a:r>
            <a:r>
              <a:rPr lang="vi-VN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bảng tổng kết vốn từ về môi </a:t>
            </a:r>
            <a:r>
              <a:rPr lang="vi-VN" sz="5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vi-VN" sz="5400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18069D7E-5873-4C65-83CF-49CE6A42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3" y="0"/>
            <a:ext cx="11525250" cy="63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00C1521C-CDBA-465A-BE5E-4475B711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229" y="2560454"/>
            <a:ext cx="88537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1. 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Ôn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luyện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vi-VN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đ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ọc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thuộc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lòng</a:t>
            </a:r>
            <a:r>
              <a:rPr lang="vi-VN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 các bài tập đọc đã học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8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o.remove.bg/downloads/0bc40dce-d22a-46d6-8ce2-87cd3a50b38c/138519628-happy-cute-kid-girl-ready-to-go-to-school-removebg-preview.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28" y="3175053"/>
            <a:ext cx="3682947" cy="36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5" y="844488"/>
            <a:ext cx="8293107" cy="4186312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00C1521C-CDBA-465A-BE5E-4475B711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189" y="2081482"/>
            <a:ext cx="65036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1.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Ôn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luyện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đ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thuộc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lòng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các bài tập đọc đã học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8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5163AF63-FBAB-43AF-944E-A8D235BCA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86766"/>
              </p:ext>
            </p:extLst>
          </p:nvPr>
        </p:nvGraphicFramePr>
        <p:xfrm>
          <a:off x="215462" y="291287"/>
          <a:ext cx="11761075" cy="583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502">
                  <a:extLst>
                    <a:ext uri="{9D8B030D-6E8A-4147-A177-3AD203B41FA5}">
                      <a16:colId xmlns:a16="http://schemas.microsoft.com/office/drawing/2014/main" val="1223250171"/>
                    </a:ext>
                  </a:extLst>
                </a:gridCol>
                <a:gridCol w="2995448">
                  <a:extLst>
                    <a:ext uri="{9D8B030D-6E8A-4147-A177-3AD203B41FA5}">
                      <a16:colId xmlns:a16="http://schemas.microsoft.com/office/drawing/2014/main" val="1755787137"/>
                    </a:ext>
                  </a:extLst>
                </a:gridCol>
                <a:gridCol w="3094096">
                  <a:extLst>
                    <a:ext uri="{9D8B030D-6E8A-4147-A177-3AD203B41FA5}">
                      <a16:colId xmlns:a16="http://schemas.microsoft.com/office/drawing/2014/main" val="88452225"/>
                    </a:ext>
                  </a:extLst>
                </a:gridCol>
                <a:gridCol w="3128029">
                  <a:extLst>
                    <a:ext uri="{9D8B030D-6E8A-4147-A177-3AD203B41FA5}">
                      <a16:colId xmlns:a16="http://schemas.microsoft.com/office/drawing/2014/main" val="450261204"/>
                    </a:ext>
                  </a:extLst>
                </a:gridCol>
              </a:tblGrid>
              <a:tr h="1342038">
                <a:tc>
                  <a:txBody>
                    <a:bodyPr/>
                    <a:lstStyle/>
                    <a:p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Sinh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quyển</a:t>
                      </a:r>
                      <a:endParaRPr lang="vi-VN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 môi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quyển</a:t>
                      </a:r>
                      <a:endParaRPr lang="vi-VN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 môi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quyển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(môi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không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33969"/>
                  </a:ext>
                </a:extLst>
              </a:tr>
              <a:tr h="2248706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trong môi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M: sông 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946885"/>
                  </a:ext>
                </a:extLst>
              </a:tr>
              <a:tr h="2248706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môi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62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2">
            <a:extLst>
              <a:ext uri="{FF2B5EF4-FFF2-40B4-BE49-F238E27FC236}">
                <a16:creationId xmlns:a16="http://schemas.microsoft.com/office/drawing/2014/main" id="{936453A7-E294-4F43-BDF4-7967B975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70457"/>
              </p:ext>
            </p:extLst>
          </p:nvPr>
        </p:nvGraphicFramePr>
        <p:xfrm>
          <a:off x="0" y="0"/>
          <a:ext cx="12192000" cy="730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18">
                  <a:extLst>
                    <a:ext uri="{9D8B030D-6E8A-4147-A177-3AD203B41FA5}">
                      <a16:colId xmlns:a16="http://schemas.microsoft.com/office/drawing/2014/main" val="1223250171"/>
                    </a:ext>
                  </a:extLst>
                </a:gridCol>
                <a:gridCol w="4978439">
                  <a:extLst>
                    <a:ext uri="{9D8B030D-6E8A-4147-A177-3AD203B41FA5}">
                      <a16:colId xmlns:a16="http://schemas.microsoft.com/office/drawing/2014/main" val="1755787137"/>
                    </a:ext>
                  </a:extLst>
                </a:gridCol>
                <a:gridCol w="2612572">
                  <a:extLst>
                    <a:ext uri="{9D8B030D-6E8A-4147-A177-3AD203B41FA5}">
                      <a16:colId xmlns:a16="http://schemas.microsoft.com/office/drawing/2014/main" val="88452225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450261204"/>
                    </a:ext>
                  </a:extLst>
                </a:gridCol>
              </a:tblGrid>
              <a:tr h="870857">
                <a:tc>
                  <a:txBody>
                    <a:bodyPr/>
                    <a:lstStyle/>
                    <a:p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Sinh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quyển</a:t>
                      </a:r>
                      <a:endParaRPr lang="vi-VN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 môi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quyển</a:t>
                      </a:r>
                      <a:endParaRPr lang="vi-VN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 môi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quyển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(môi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không </a:t>
                      </a:r>
                      <a:r>
                        <a:rPr lang="vi-VN" sz="2400" b="1" dirty="0" err="1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vi-VN" sz="2400" b="1" dirty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33969"/>
                  </a:ext>
                </a:extLst>
              </a:tr>
              <a:tr h="307848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trong môi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400" b="1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946885"/>
                  </a:ext>
                </a:extLst>
              </a:tr>
              <a:tr h="303455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môi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7030A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2613"/>
                  </a:ext>
                </a:extLst>
              </a:tr>
            </a:tbl>
          </a:graphicData>
        </a:graphic>
      </p:graphicFrame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2039256" y="1266083"/>
            <a:ext cx="482600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rừng; con người; thú ( hổ, báo, cáo, chồn, khỉ, vượn, hươu, nai, rắn, thằn lằn, dê, bò, ngựa, lợn, gà, vịt, ngan, ngỗng,...) ; chim ( cò, vạc, bồ nông, sếu, đại bàng, đà điểu,...) ; cây lâu năm (lim, gụ, sến, táu, thông,...) ; cây ăn quả (cam, quýt, xoài, ổi, mít, na, chanh, mận,...) ; cây rau (rau muống, cải cúc, rau cải, rau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ngót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,...) ;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7032171" y="1266083"/>
            <a:ext cx="21843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</a:rPr>
              <a:t>sông, suối, ao, hồ, biển, đại dương, khe, thác, kênh, mương, ngòi, rạch, lạch,... </a:t>
            </a: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9829800" y="1404257"/>
            <a:ext cx="1905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dirty="0" err="1">
                <a:solidFill>
                  <a:srgbClr val="002060"/>
                </a:solidFill>
              </a:rPr>
              <a:t>bầu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trời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vũ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trụ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mây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không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khí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âm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thanh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ánh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sáng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khí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hậu</a:t>
            </a:r>
            <a:r>
              <a:rPr lang="en-US" sz="2000" dirty="0">
                <a:solidFill>
                  <a:srgbClr val="002060"/>
                </a:solidFill>
              </a:rPr>
              <a:t>,... </a:t>
            </a: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2039255" y="4424992"/>
            <a:ext cx="48260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M: trồng rừng,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chống đốt rừng, trồng rừng ngập mặn, chống đánh bắt cá bằng mìn, điện, chống săn bắt buôn bán động  vật hoang dã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908800" y="4483563"/>
            <a:ext cx="25980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giữ sạch nguồn nước</a:t>
            </a:r>
            <a:r>
              <a:rPr lang="vi-V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xây nhà máy lọc nước, tiết kiệm nước, nhặt rác xung quanh nguồn nước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,……</a:t>
            </a: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9550400" y="4483563"/>
            <a:ext cx="25980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M: lọc khói bụi</a:t>
            </a:r>
            <a:r>
              <a:rPr lang="vi-VN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trồng cây xanh,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6916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845280" y="-601070"/>
            <a:ext cx="9765723" cy="6577716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33" y="-680128"/>
            <a:ext cx="4218468" cy="42184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202706" y="-551749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3" name="陈羿淳 - 你说的小故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3400" y="-956137"/>
            <a:ext cx="609600" cy="6096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549674F-D8EB-45E1-8F70-27C74C7EE708}"/>
              </a:ext>
            </a:extLst>
          </p:cNvPr>
          <p:cNvSpPr txBox="1"/>
          <p:nvPr/>
        </p:nvSpPr>
        <p:spPr>
          <a:xfrm>
            <a:off x="3119073" y="2807458"/>
            <a:ext cx="6207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 smtClean="0">
                <a:latin typeface="UTM Azuki" panose="02040603050506020204" pitchFamily="18" charset="0"/>
              </a:rPr>
              <a:t>Thank you!</a:t>
            </a:r>
            <a:endParaRPr lang="en-US" sz="8800" dirty="0"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40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91e032bf-5cb9-405a-bd2c-31a4a6a9624a" xsi:nil="true"/>
    <Templates xmlns="91e032bf-5cb9-405a-bd2c-31a4a6a9624a" xsi:nil="true"/>
    <Has_Teacher_Only_SectionGroup xmlns="91e032bf-5cb9-405a-bd2c-31a4a6a9624a" xsi:nil="true"/>
    <AppVersion xmlns="91e032bf-5cb9-405a-bd2c-31a4a6a9624a" xsi:nil="true"/>
    <Invited_Teachers xmlns="91e032bf-5cb9-405a-bd2c-31a4a6a9624a" xsi:nil="true"/>
    <Invited_Students xmlns="91e032bf-5cb9-405a-bd2c-31a4a6a9624a" xsi:nil="true"/>
    <DefaultSectionNames xmlns="91e032bf-5cb9-405a-bd2c-31a4a6a9624a" xsi:nil="true"/>
    <Is_Collaboration_Space_Locked xmlns="91e032bf-5cb9-405a-bd2c-31a4a6a9624a" xsi:nil="true"/>
    <Teams_Channel_Section_Location xmlns="91e032bf-5cb9-405a-bd2c-31a4a6a9624a" xsi:nil="true"/>
    <Owner xmlns="91e032bf-5cb9-405a-bd2c-31a4a6a9624a">
      <UserInfo>
        <DisplayName/>
        <AccountId xsi:nil="true"/>
        <AccountType/>
      </UserInfo>
    </Owner>
    <Teachers xmlns="91e032bf-5cb9-405a-bd2c-31a4a6a9624a">
      <UserInfo>
        <DisplayName/>
        <AccountId xsi:nil="true"/>
        <AccountType/>
      </UserInfo>
    </Teachers>
    <NotebookType xmlns="91e032bf-5cb9-405a-bd2c-31a4a6a9624a" xsi:nil="true"/>
    <CultureName xmlns="91e032bf-5cb9-405a-bd2c-31a4a6a9624a" xsi:nil="true"/>
    <LMS_Mappings xmlns="91e032bf-5cb9-405a-bd2c-31a4a6a9624a" xsi:nil="true"/>
    <FolderType xmlns="91e032bf-5cb9-405a-bd2c-31a4a6a9624a" xsi:nil="true"/>
    <Students xmlns="91e032bf-5cb9-405a-bd2c-31a4a6a9624a">
      <UserInfo>
        <DisplayName/>
        <AccountId xsi:nil="true"/>
        <AccountType/>
      </UserInfo>
    </Students>
    <Student_Groups xmlns="91e032bf-5cb9-405a-bd2c-31a4a6a9624a">
      <UserInfo>
        <DisplayName/>
        <AccountId xsi:nil="true"/>
        <AccountType/>
      </UserInfo>
    </Student_Groups>
    <Distribution_Groups xmlns="91e032bf-5cb9-405a-bd2c-31a4a6a9624a" xsi:nil="true"/>
    <Self_Registration_Enabled xmlns="91e032bf-5cb9-405a-bd2c-31a4a6a9624a" xsi:nil="true"/>
    <TeamsChannelId xmlns="91e032bf-5cb9-405a-bd2c-31a4a6a9624a" xsi:nil="true"/>
    <IsNotebookLocked xmlns="91e032bf-5cb9-405a-bd2c-31a4a6a962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1127056A41B479265E4FBEC7E4CA3" ma:contentTypeVersion="34" ma:contentTypeDescription="Create a new document." ma:contentTypeScope="" ma:versionID="c4d7c8b13bc6561ef01d0c0c01bad9ad">
  <xsd:schema xmlns:xsd="http://www.w3.org/2001/XMLSchema" xmlns:xs="http://www.w3.org/2001/XMLSchema" xmlns:p="http://schemas.microsoft.com/office/2006/metadata/properties" xmlns:ns3="51ba378e-c97d-4c17-bdee-243de8c63ae1" xmlns:ns4="91e032bf-5cb9-405a-bd2c-31a4a6a9624a" targetNamespace="http://schemas.microsoft.com/office/2006/metadata/properties" ma:root="true" ma:fieldsID="b2f899ef6d78d910a9a2fab8c89ece98" ns3:_="" ns4:_="">
    <xsd:import namespace="51ba378e-c97d-4c17-bdee-243de8c63ae1"/>
    <xsd:import namespace="91e032bf-5cb9-405a-bd2c-31a4a6a962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a378e-c97d-4c17-bdee-243de8c63a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032bf-5cb9-405a-bd2c-31a4a6a96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4FE26-87B8-42F6-8F68-F042DABDE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B98A81-73BE-4995-94E5-63AD5F11468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91e032bf-5cb9-405a-bd2c-31a4a6a9624a"/>
    <ds:schemaRef ds:uri="51ba378e-c97d-4c17-bdee-243de8c63ae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2C1071-E5F8-4340-9493-B5D2F498E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a378e-c97d-4c17-bdee-243de8c63ae1"/>
    <ds:schemaRef ds:uri="91e032bf-5cb9-405a-bd2c-31a4a6a96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431</Words>
  <Application>Microsoft Office PowerPoint</Application>
  <PresentationFormat>Widescreen</PresentationFormat>
  <Paragraphs>42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</vt:lpstr>
      <vt:lpstr>等线</vt:lpstr>
      <vt:lpstr>DFPOP1-W9</vt:lpstr>
      <vt:lpstr>Times New Roman</vt:lpstr>
      <vt:lpstr>UTM Azuki</vt:lpstr>
      <vt:lpstr>华康少女文字W5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Thuy</dc:creator>
  <cp:lastModifiedBy>Windows User</cp:lastModifiedBy>
  <cp:revision>7</cp:revision>
  <dcterms:created xsi:type="dcterms:W3CDTF">2021-11-29T04:39:10Z</dcterms:created>
  <dcterms:modified xsi:type="dcterms:W3CDTF">2021-12-23T08:40:29Z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0x010100A3E1127056A41B479265E4FBEC7E4CA3</vt:lpwstr>
  </property>
</Properties>
</file>