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3" r:id="rId2"/>
    <p:sldId id="270" r:id="rId3"/>
    <p:sldId id="256" r:id="rId4"/>
    <p:sldId id="352" r:id="rId5"/>
    <p:sldId id="272" r:id="rId6"/>
    <p:sldId id="266" r:id="rId7"/>
    <p:sldId id="267" r:id="rId8"/>
    <p:sldId id="273" r:id="rId9"/>
    <p:sldId id="274" r:id="rId10"/>
    <p:sldId id="275" r:id="rId11"/>
    <p:sldId id="353" r:id="rId12"/>
    <p:sldId id="276" r:id="rId13"/>
    <p:sldId id="290" r:id="rId14"/>
    <p:sldId id="277" r:id="rId15"/>
    <p:sldId id="354" r:id="rId16"/>
    <p:sldId id="355" r:id="rId17"/>
    <p:sldId id="356" r:id="rId18"/>
    <p:sldId id="291" r:id="rId19"/>
    <p:sldId id="333" r:id="rId20"/>
    <p:sldId id="361" r:id="rId21"/>
    <p:sldId id="363" r:id="rId22"/>
    <p:sldId id="362" r:id="rId23"/>
    <p:sldId id="334" r:id="rId24"/>
    <p:sldId id="365" r:id="rId25"/>
    <p:sldId id="364" r:id="rId26"/>
    <p:sldId id="357" r:id="rId27"/>
    <p:sldId id="316" r:id="rId28"/>
    <p:sldId id="311" r:id="rId29"/>
    <p:sldId id="366" r:id="rId30"/>
    <p:sldId id="367" r:id="rId31"/>
    <p:sldId id="340" r:id="rId32"/>
    <p:sldId id="368" r:id="rId33"/>
    <p:sldId id="319" r:id="rId34"/>
    <p:sldId id="341" r:id="rId35"/>
    <p:sldId id="342" r:id="rId36"/>
    <p:sldId id="305"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1B6169"/>
    <a:srgbClr val="C00000"/>
    <a:srgbClr val="434168"/>
    <a:srgbClr val="30353A"/>
    <a:srgbClr val="70523D"/>
    <a:srgbClr val="D19C73"/>
    <a:srgbClr val="5F3D2A"/>
    <a:srgbClr val="5D6088"/>
    <a:srgbClr val="FFEA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2147" autoAdjust="0"/>
  </p:normalViewPr>
  <p:slideViewPr>
    <p:cSldViewPr snapToGrid="0">
      <p:cViewPr varScale="1">
        <p:scale>
          <a:sx n="67" d="100"/>
          <a:sy n="67" d="100"/>
        </p:scale>
        <p:origin x="1291" y="67"/>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79868-CE04-427D-92D0-8DEE618253B2}" type="datetimeFigureOut">
              <a:rPr lang="en-US" smtClean="0"/>
              <a:t>12/27/2021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7ECF9-7B74-4888-8373-840EA7D67BA6}" type="slidenum">
              <a:rPr lang="en-US" smtClean="0"/>
              <a:t>‹#›</a:t>
            </a:fld>
            <a:endParaRPr lang="en-US"/>
          </a:p>
        </p:txBody>
      </p:sp>
    </p:spTree>
    <p:extLst>
      <p:ext uri="{BB962C8B-B14F-4D97-AF65-F5344CB8AC3E}">
        <p14:creationId xmlns:p14="http://schemas.microsoft.com/office/powerpoint/2010/main" val="15269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a:solidFill>
                  <a:srgbClr val="080808"/>
                </a:solidFill>
                <a:effectLst>
                  <a:outerShdw blurRad="38100" dist="38100" dir="2700000" algn="tl">
                    <a:srgbClr val="FFFFFF"/>
                  </a:outerShdw>
                </a:effectLst>
              </a:rPr>
              <a:t>Bài</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tập</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đọc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hôm</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trước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nói</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về</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cuộc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sống</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đói</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nghèo</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lạc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hậu</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của</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bà</a:t>
            </a:r>
            <a:r>
              <a:rPr lang="en-US" altLang="en-US" sz="1200" dirty="0">
                <a:solidFill>
                  <a:srgbClr val="080808"/>
                </a:solidFill>
                <a:effectLst>
                  <a:outerShdw blurRad="38100" dist="38100" dir="2700000" algn="tl">
                    <a:srgbClr val="FFFFFF"/>
                  </a:outerShdw>
                </a:effectLst>
              </a:rPr>
              <a:t> con </a:t>
            </a:r>
            <a:r>
              <a:rPr lang="en-US" altLang="en-US" sz="1200" dirty="0" err="1">
                <a:solidFill>
                  <a:srgbClr val="080808"/>
                </a:solidFill>
                <a:effectLst>
                  <a:outerShdw blurRad="38100" dist="38100" dir="2700000" algn="tl">
                    <a:srgbClr val="FFFFFF"/>
                  </a:outerShdw>
                </a:effectLst>
              </a:rPr>
              <a:t>vùng</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cao</a:t>
            </a:r>
            <a:r>
              <a:rPr lang="en-US" altLang="en-US" sz="1200" dirty="0">
                <a:solidFill>
                  <a:srgbClr val="080808"/>
                </a:solidFill>
                <a:effectLst>
                  <a:outerShdw blurRad="38100" dist="38100" dir="2700000" algn="tl">
                    <a:srgbClr val="FFFFFF"/>
                  </a:outerShdw>
                </a:effectLst>
              </a:rPr>
              <a:t> . </a:t>
            </a:r>
            <a:r>
              <a:rPr lang="en-US" altLang="en-US" sz="1200" dirty="0" err="1">
                <a:solidFill>
                  <a:srgbClr val="080808"/>
                </a:solidFill>
                <a:effectLst>
                  <a:outerShdw blurRad="38100" dist="38100" dir="2700000" algn="tl">
                    <a:srgbClr val="FFFFFF"/>
                  </a:outerShdw>
                </a:effectLst>
              </a:rPr>
              <a:t>Hôm</a:t>
            </a:r>
            <a:r>
              <a:rPr lang="en-US" altLang="en-US" sz="1200" dirty="0">
                <a:solidFill>
                  <a:srgbClr val="080808"/>
                </a:solidFill>
                <a:effectLst>
                  <a:outerShdw blurRad="38100" dist="38100" dir="2700000" algn="tl">
                    <a:srgbClr val="FFFFFF"/>
                  </a:outerShdw>
                </a:effectLst>
              </a:rPr>
              <a:t> nay ,</a:t>
            </a:r>
            <a:r>
              <a:rPr lang="en-US" altLang="en-US" sz="1200" dirty="0" err="1">
                <a:solidFill>
                  <a:srgbClr val="080808"/>
                </a:solidFill>
                <a:effectLst>
                  <a:outerShdw blurRad="38100" dist="38100" dir="2700000" algn="tl">
                    <a:srgbClr val="FFFFFF"/>
                  </a:outerShdw>
                </a:effectLst>
              </a:rPr>
              <a:t>chúng</a:t>
            </a:r>
            <a:r>
              <a:rPr lang="en-US" altLang="en-US" sz="1200" dirty="0">
                <a:solidFill>
                  <a:srgbClr val="080808"/>
                </a:solidFill>
                <a:effectLst>
                  <a:outerShdw blurRad="38100" dist="38100" dir="2700000" algn="tl">
                    <a:srgbClr val="FFFFFF"/>
                  </a:outerShdw>
                </a:effectLst>
              </a:rPr>
              <a:t> ta </a:t>
            </a:r>
            <a:r>
              <a:rPr lang="en-US" altLang="en-US" sz="1200" dirty="0" err="1">
                <a:solidFill>
                  <a:srgbClr val="080808"/>
                </a:solidFill>
                <a:effectLst>
                  <a:outerShdw blurRad="38100" dist="38100" dir="2700000" algn="tl">
                    <a:srgbClr val="FFFFFF"/>
                  </a:outerShdw>
                </a:effectLst>
              </a:rPr>
              <a:t>tìm</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hiểu</a:t>
            </a:r>
            <a:r>
              <a:rPr lang="en-US" altLang="en-US" sz="1200" dirty="0">
                <a:solidFill>
                  <a:srgbClr val="080808"/>
                </a:solidFill>
                <a:effectLst>
                  <a:outerShdw blurRad="38100" dist="38100" dir="2700000" algn="tl">
                    <a:srgbClr val="FFFFFF"/>
                  </a:outerShdw>
                </a:effectLst>
              </a:rPr>
              <a:t> qua </a:t>
            </a:r>
            <a:r>
              <a:rPr lang="en-US" altLang="en-US" sz="1200" dirty="0" err="1">
                <a:solidFill>
                  <a:srgbClr val="080808"/>
                </a:solidFill>
                <a:effectLst>
                  <a:outerShdw blurRad="38100" dist="38100" dir="2700000" algn="tl">
                    <a:srgbClr val="FFFFFF"/>
                  </a:outerShdw>
                </a:effectLst>
              </a:rPr>
              <a:t>bài</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Ngu</a:t>
            </a:r>
            <a:r>
              <a:rPr lang="en-US" altLang="en-US" sz="1200" dirty="0">
                <a:solidFill>
                  <a:srgbClr val="080808"/>
                </a:solidFill>
                <a:effectLst>
                  <a:outerShdw blurRad="38100" dist="38100" dir="2700000" algn="tl">
                    <a:srgbClr val="FFFFFF"/>
                  </a:outerShdw>
                </a:effectLst>
              </a:rPr>
              <a:t> Công </a:t>
            </a:r>
            <a:r>
              <a:rPr lang="en-US" altLang="en-US" sz="1200" dirty="0" err="1">
                <a:solidFill>
                  <a:srgbClr val="080808"/>
                </a:solidFill>
                <a:effectLst>
                  <a:outerShdw blurRad="38100" dist="38100" dir="2700000" algn="tl">
                    <a:srgbClr val="FFFFFF"/>
                  </a:outerShdw>
                </a:effectLst>
              </a:rPr>
              <a:t>xã</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Trịnh</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Tường</a:t>
            </a:r>
            <a:r>
              <a:rPr lang="en-US" altLang="en-US" sz="1200" dirty="0">
                <a:solidFill>
                  <a:srgbClr val="080808"/>
                </a:solidFill>
                <a:effectLst>
                  <a:outerShdw blurRad="38100" dist="38100" dir="2700000" algn="tl">
                    <a:srgbClr val="FFFFFF"/>
                  </a:outerShdw>
                </a:effectLst>
              </a:rPr>
              <a:t> “ </a:t>
            </a:r>
            <a:r>
              <a:rPr lang="en-US" altLang="en-US" sz="1200" dirty="0" err="1">
                <a:solidFill>
                  <a:srgbClr val="080808"/>
                </a:solidFill>
                <a:effectLst>
                  <a:outerShdw blurRad="38100" dist="38100" dir="2700000" algn="tl">
                    <a:srgbClr val="FFFFFF"/>
                  </a:outerShdw>
                </a:effectLst>
              </a:rPr>
              <a:t>nói</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về</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một</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nhân</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vật</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có</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đức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tính</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kiên</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trì</a:t>
            </a:r>
            <a:r>
              <a:rPr lang="en-US" altLang="en-US" sz="1200" dirty="0">
                <a:solidFill>
                  <a:srgbClr val="080808"/>
                </a:solidFill>
                <a:effectLst>
                  <a:outerShdw blurRad="38100" dist="38100" dir="2700000" algn="tl">
                    <a:srgbClr val="FFFFFF"/>
                  </a:outerShdw>
                </a:effectLst>
              </a:rPr>
              <a:t> , </a:t>
            </a:r>
            <a:r>
              <a:rPr lang="en-US" altLang="en-US" sz="1200" dirty="0" err="1">
                <a:solidFill>
                  <a:srgbClr val="080808"/>
                </a:solidFill>
                <a:effectLst>
                  <a:outerShdw blurRad="38100" dist="38100" dir="2700000" algn="tl">
                    <a:srgbClr val="FFFFFF"/>
                  </a:outerShdw>
                </a:effectLst>
              </a:rPr>
              <a:t>có</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khả</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năng</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tạo</a:t>
            </a:r>
            <a:r>
              <a:rPr lang="en-US" altLang="en-US" sz="1200" dirty="0">
                <a:solidFill>
                  <a:srgbClr val="080808"/>
                </a:solidFill>
                <a:effectLst>
                  <a:outerShdw blurRad="38100" dist="38100" dir="2700000" algn="tl">
                    <a:srgbClr val="FFFFFF"/>
                  </a:outerShdw>
                </a:effectLst>
              </a:rPr>
              <a:t> ra </a:t>
            </a:r>
            <a:r>
              <a:rPr lang="en-US" altLang="en-US" sz="1200" dirty="0" err="1">
                <a:solidFill>
                  <a:srgbClr val="080808"/>
                </a:solidFill>
                <a:effectLst>
                  <a:outerShdw blurRad="38100" dist="38100" dir="2700000" algn="tl">
                    <a:srgbClr val="FFFFFF"/>
                  </a:outerShdw>
                </a:effectLst>
              </a:rPr>
              <a:t>tập</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quán</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trồng</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lúa</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nước</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trên</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ruộng</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bậc</a:t>
            </a:r>
            <a:r>
              <a:rPr lang="en-US" altLang="en-US" sz="1200" dirty="0">
                <a:solidFill>
                  <a:srgbClr val="080808"/>
                </a:solidFill>
                <a:effectLst>
                  <a:outerShdw blurRad="38100" dist="38100" dir="2700000" algn="tl">
                    <a:srgbClr val="FFFFFF"/>
                  </a:outerShdw>
                </a:effectLst>
              </a:rPr>
              <a:t> thang </a:t>
            </a:r>
            <a:r>
              <a:rPr lang="en-US" altLang="en-US" sz="1200" dirty="0" err="1">
                <a:solidFill>
                  <a:srgbClr val="080808"/>
                </a:solidFill>
                <a:effectLst>
                  <a:outerShdw blurRad="38100" dist="38100" dir="2700000" algn="tl">
                    <a:srgbClr val="FFFFFF"/>
                  </a:outerShdw>
                </a:effectLst>
              </a:rPr>
              <a:t>nhằm</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xóa</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đói</a:t>
            </a:r>
            <a:r>
              <a:rPr lang="en-US" altLang="en-US" sz="1200" dirty="0">
                <a:solidFill>
                  <a:srgbClr val="080808"/>
                </a:solidFill>
                <a:effectLst>
                  <a:outerShdw blurRad="38100" dist="38100" dir="2700000" algn="tl">
                    <a:srgbClr val="FFFFFF"/>
                  </a:outerShdw>
                </a:effectLst>
              </a:rPr>
              <a:t> , </a:t>
            </a:r>
            <a:r>
              <a:rPr lang="en-US" altLang="en-US" sz="1200" dirty="0" err="1">
                <a:solidFill>
                  <a:srgbClr val="080808"/>
                </a:solidFill>
                <a:effectLst>
                  <a:outerShdw blurRad="38100" dist="38100" dir="2700000" algn="tl">
                    <a:srgbClr val="FFFFFF"/>
                  </a:outerShdw>
                </a:effectLst>
              </a:rPr>
              <a:t>giảm</a:t>
            </a:r>
            <a:r>
              <a:rPr lang="en-US" altLang="en-US" sz="1200" dirty="0">
                <a:solidFill>
                  <a:srgbClr val="080808"/>
                </a:solidFill>
                <a:effectLst>
                  <a:outerShdw blurRad="38100" dist="38100" dir="2700000" algn="tl">
                    <a:srgbClr val="FFFFFF"/>
                  </a:outerShdw>
                </a:effectLst>
              </a:rPr>
              <a:t> </a:t>
            </a:r>
            <a:r>
              <a:rPr lang="en-US" altLang="en-US" sz="1200" dirty="0" err="1">
                <a:solidFill>
                  <a:srgbClr val="080808"/>
                </a:solidFill>
                <a:effectLst>
                  <a:outerShdw blurRad="38100" dist="38100" dir="2700000" algn="tl">
                    <a:srgbClr val="FFFFFF"/>
                  </a:outerShdw>
                </a:effectLst>
              </a:rPr>
              <a:t>nghèo</a:t>
            </a:r>
            <a:r>
              <a:rPr lang="en-US" altLang="en-US" sz="1200" dirty="0">
                <a:solidFill>
                  <a:srgbClr val="080808"/>
                </a:solidFill>
                <a:effectLst>
                  <a:outerShdw blurRad="38100" dist="38100" dir="2700000" algn="tl">
                    <a:srgbClr val="FFFFFF"/>
                  </a:outerShdw>
                </a:effectLst>
              </a:rPr>
              <a:t> .</a:t>
            </a:r>
          </a:p>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6</a:t>
            </a:fld>
            <a:endParaRPr lang="en-US"/>
          </a:p>
        </p:txBody>
      </p:sp>
    </p:spTree>
    <p:extLst>
      <p:ext uri="{BB962C8B-B14F-4D97-AF65-F5344CB8AC3E}">
        <p14:creationId xmlns:p14="http://schemas.microsoft.com/office/powerpoint/2010/main" val="427690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21</a:t>
            </a:fld>
            <a:endParaRPr lang="en-US"/>
          </a:p>
        </p:txBody>
      </p:sp>
    </p:spTree>
    <p:extLst>
      <p:ext uri="{BB962C8B-B14F-4D97-AF65-F5344CB8AC3E}">
        <p14:creationId xmlns:p14="http://schemas.microsoft.com/office/powerpoint/2010/main" val="197987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23</a:t>
            </a:fld>
            <a:endParaRPr lang="en-US"/>
          </a:p>
        </p:txBody>
      </p:sp>
    </p:spTree>
    <p:extLst>
      <p:ext uri="{BB962C8B-B14F-4D97-AF65-F5344CB8AC3E}">
        <p14:creationId xmlns:p14="http://schemas.microsoft.com/office/powerpoint/2010/main" val="1700861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24</a:t>
            </a:fld>
            <a:endParaRPr lang="en-US"/>
          </a:p>
        </p:txBody>
      </p:sp>
    </p:spTree>
    <p:extLst>
      <p:ext uri="{BB962C8B-B14F-4D97-AF65-F5344CB8AC3E}">
        <p14:creationId xmlns:p14="http://schemas.microsoft.com/office/powerpoint/2010/main" val="15190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25</a:t>
            </a:fld>
            <a:endParaRPr lang="en-US"/>
          </a:p>
        </p:txBody>
      </p:sp>
    </p:spTree>
    <p:extLst>
      <p:ext uri="{BB962C8B-B14F-4D97-AF65-F5344CB8AC3E}">
        <p14:creationId xmlns:p14="http://schemas.microsoft.com/office/powerpoint/2010/main" val="159688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27</a:t>
            </a:fld>
            <a:endParaRPr lang="en-US"/>
          </a:p>
        </p:txBody>
      </p:sp>
    </p:spTree>
    <p:extLst>
      <p:ext uri="{BB962C8B-B14F-4D97-AF65-F5344CB8AC3E}">
        <p14:creationId xmlns:p14="http://schemas.microsoft.com/office/powerpoint/2010/main" val="86660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34</a:t>
            </a:fld>
            <a:endParaRPr lang="en-US"/>
          </a:p>
        </p:txBody>
      </p:sp>
    </p:spTree>
    <p:extLst>
      <p:ext uri="{BB962C8B-B14F-4D97-AF65-F5344CB8AC3E}">
        <p14:creationId xmlns:p14="http://schemas.microsoft.com/office/powerpoint/2010/main" val="321335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i="0" dirty="0">
                <a:solidFill>
                  <a:srgbClr val="222222"/>
                </a:solidFill>
                <a:effectLst/>
                <a:latin typeface="Roboto" panose="02000000000000000000" pitchFamily="2" charset="0"/>
              </a:rPr>
              <a:t>Tuổi cao, gương sáng, ông Phàn Phù Lìn giờ đây đã trở thành một lão nông có uy tín nhất trên đỉnh rừng này. Không chỉ làm kinh tế giỏi, nhiều năm liền tham gia công tác Mặt trận Tổ quốc của xã, ông còn là tấm gương sáng về nuôi dạy con cái, gìn giữ gia phong, bản sắc văn hóa tốt đẹp của dân tộc mình. Gia đình năm con của ông đều là những hộ sản xuất giỏi, gương mẫu của địa phương.</a:t>
            </a:r>
            <a:endParaRPr lang="en-US" dirty="0"/>
          </a:p>
          <a:p>
            <a:endParaRPr lang="en-US" dirty="0"/>
          </a:p>
        </p:txBody>
      </p:sp>
      <p:sp>
        <p:nvSpPr>
          <p:cNvPr id="4" name="Slide Number Placeholder 3"/>
          <p:cNvSpPr>
            <a:spLocks noGrp="1"/>
          </p:cNvSpPr>
          <p:nvPr>
            <p:ph type="sldNum" sz="quarter" idx="5"/>
          </p:nvPr>
        </p:nvSpPr>
        <p:spPr/>
        <p:txBody>
          <a:bodyPr/>
          <a:lstStyle/>
          <a:p>
            <a:fld id="{6A97ECF9-7B74-4888-8373-840EA7D67BA6}" type="slidenum">
              <a:rPr lang="en-US" smtClean="0"/>
              <a:t>35</a:t>
            </a:fld>
            <a:endParaRPr lang="en-US"/>
          </a:p>
        </p:txBody>
      </p:sp>
    </p:spTree>
    <p:extLst>
      <p:ext uri="{BB962C8B-B14F-4D97-AF65-F5344CB8AC3E}">
        <p14:creationId xmlns:p14="http://schemas.microsoft.com/office/powerpoint/2010/main" val="301762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5437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7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798644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6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982880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6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541822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6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60378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751585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6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027385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6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02985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6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491760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95548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6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39761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7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418471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6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499551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5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674584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5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445023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5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098776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5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590241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5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11543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78045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5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481411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24636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5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67076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890781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784131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833705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4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759953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4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573912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4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552535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4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482615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4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97346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4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421258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4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206494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4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71370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956573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4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90332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3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595270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3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34560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3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555215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3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6393253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3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0437873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3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4155297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3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2946284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3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962602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3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18108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407174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3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288106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2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540277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1964518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9254989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9998526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64496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6590434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5367401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960626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207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4454192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7259727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6392571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2909660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252606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5135277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3609572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4388202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2217260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1304796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673369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4648072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904734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1400595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5923798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1670204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075748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7117803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3154258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5651414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0501202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203196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567680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EE821-AC01-429A-A4F2-F54AB4931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7E27D6-6A5A-4302-ABC0-A1B71417B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59C8D-DA68-49CC-8546-48DF29861FC2}"/>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C9ED5B48-1B31-4F30-B246-0FB04E64C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9E90B-0F97-41D0-A952-7FDE28602885}"/>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1646714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EE821-AC01-429A-A4F2-F54AB4931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7E27D6-6A5A-4302-ABC0-A1B71417B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59C8D-DA68-49CC-8546-48DF29861FC2}"/>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C9ED5B48-1B31-4F30-B246-0FB04E64C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9E90B-0F97-41D0-A952-7FDE28602885}"/>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1786125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EE821-AC01-429A-A4F2-F54AB4931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7E27D6-6A5A-4302-ABC0-A1B71417B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59C8D-DA68-49CC-8546-48DF29861FC2}"/>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C9ED5B48-1B31-4F30-B246-0FB04E64C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9E90B-0F97-41D0-A952-7FDE28602885}"/>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464730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4672-3E25-4D10-B197-F6586BB67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C3B376-0C15-4AB3-B21D-DC1A991C7D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70171F-37C5-4F09-BD7E-D01654D57CAD}"/>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9DBF06C9-AFDB-4C85-BCBD-58E1CED71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4B4F6-4320-491D-BC6B-3CCD2F589305}"/>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0269856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D414C-A57C-4AC3-8603-9C294B6B68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562B5-846E-4EB2-B00C-C310C4937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098567-CDCE-49E9-8A69-42C9553F4D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FFA408-EE09-494A-BA35-BB1AE2164394}"/>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6" name="Footer Placeholder 5">
            <a:extLst>
              <a:ext uri="{FF2B5EF4-FFF2-40B4-BE49-F238E27FC236}">
                <a16:creationId xmlns:a16="http://schemas.microsoft.com/office/drawing/2014/main" id="{E1B19354-DD54-4815-9491-48B1D6679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97530-B268-4F59-B74A-BCC8BDD4FE4F}"/>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5959175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A52A-2E7B-457F-9A57-45EE711E55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F3726E-80BC-418B-91A8-9429A6B99C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88D4B0-581D-49E2-9E4F-8056F01AFA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042C93-1F90-4D95-ADA6-82EC920160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9F3284-D4B8-4378-A71E-9D41431AFF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E4A801-D223-4B55-96D8-8D788B2F4515}"/>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8" name="Footer Placeholder 7">
            <a:extLst>
              <a:ext uri="{FF2B5EF4-FFF2-40B4-BE49-F238E27FC236}">
                <a16:creationId xmlns:a16="http://schemas.microsoft.com/office/drawing/2014/main" id="{316E2E98-DA5B-4AE6-8E23-26B006D39E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BCBD43-249B-4FAE-8FA8-11ACBE750F4D}"/>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1695237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9254-A3B2-4BFE-82FB-FD4B04C953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93C848-B03D-4D80-B768-11A0487BE37E}"/>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4" name="Footer Placeholder 3">
            <a:extLst>
              <a:ext uri="{FF2B5EF4-FFF2-40B4-BE49-F238E27FC236}">
                <a16:creationId xmlns:a16="http://schemas.microsoft.com/office/drawing/2014/main" id="{225EA4A9-607F-47C3-9DFA-8EF5BFE4B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1DB962-0473-4E46-80ED-DBAE510162B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6670159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ED98F6-D59C-4396-BACA-94041BC99CA8}"/>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3" name="Footer Placeholder 2">
            <a:extLst>
              <a:ext uri="{FF2B5EF4-FFF2-40B4-BE49-F238E27FC236}">
                <a16:creationId xmlns:a16="http://schemas.microsoft.com/office/drawing/2014/main" id="{89244635-DBB5-45F5-8A6B-A340CF59DE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18D7A-0C8C-437F-91F5-500E48EA5969}"/>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7609578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F2BD-6633-4141-938F-DE733D1B5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238D72-F7D8-4E8D-9615-792803E38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49D798-3970-4B79-8DD2-E7D0BD4B4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E4FBE6-91CC-436C-A7DA-67455D534171}"/>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6" name="Footer Placeholder 5">
            <a:extLst>
              <a:ext uri="{FF2B5EF4-FFF2-40B4-BE49-F238E27FC236}">
                <a16:creationId xmlns:a16="http://schemas.microsoft.com/office/drawing/2014/main" id="{43445B9F-8996-4B6E-9829-75ED356F4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363F7F-215A-402B-988D-FD2380CFC4D8}"/>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5659678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D3D9-B867-4D29-977F-AC1A199A8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A8CABD-481B-4964-BDB8-B8C20A8748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FC7FF9-126C-46D4-88F1-6F5CA7046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7C2E2B-BEAE-4021-8D20-5B31B184232D}"/>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6" name="Footer Placeholder 5">
            <a:extLst>
              <a:ext uri="{FF2B5EF4-FFF2-40B4-BE49-F238E27FC236}">
                <a16:creationId xmlns:a16="http://schemas.microsoft.com/office/drawing/2014/main" id="{72C8F95B-CD91-4639-9337-59266AFEF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548E4F-4627-4B1C-88A4-1DCCDEF7BB8F}"/>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354351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7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27F2-C514-4A4F-8585-EA6F401FD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2C1E3-8DC7-4D04-9839-2A88D997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C58-7F87-4A09-B0C9-12C3571EFF63}"/>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12D988AE-E31C-4193-9223-470E56FF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DA7F2-C69D-43CF-BDFD-E3F3A8C1801B}"/>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29787144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D988-B889-4C7F-8F93-71DE6E7703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22E68-4F48-4D52-BE34-28A4D739FC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5FB6C-DA1E-4500-AAC0-69ABBDECD33C}"/>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D542E0D0-A04D-4405-AA01-C6C3FFD32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7FAD3-620E-48CB-847D-56AA1243AC4E}"/>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42357398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955CBE-1544-4210-BA4F-74ACC4FA58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AE83F2-6223-4E8E-9E7F-A2FF935BBA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C641D-D070-477E-83E4-C63DA04FD31B}"/>
              </a:ext>
            </a:extLst>
          </p:cNvPr>
          <p:cNvSpPr>
            <a:spLocks noGrp="1"/>
          </p:cNvSpPr>
          <p:nvPr>
            <p:ph type="dt" sz="half" idx="10"/>
          </p:nvPr>
        </p:nvSpPr>
        <p:spPr/>
        <p:txBody>
          <a:body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21DDB4DE-EE68-49C0-9B0A-B1419D6C8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2E989-7D0C-4483-A8AE-AAAFE7DE6490}"/>
              </a:ext>
            </a:extLst>
          </p:cNvPr>
          <p:cNvSpPr>
            <a:spLocks noGrp="1"/>
          </p:cNvSpPr>
          <p:nvPr>
            <p:ph type="sldNum" sz="quarter" idx="12"/>
          </p:nvPr>
        </p:nvSpPr>
        <p:spPr/>
        <p:txBody>
          <a:bodyPr/>
          <a:lstStyle/>
          <a:p>
            <a:fld id="{408D661D-DE22-421F-8477-66DA05DDACAA}" type="slidenum">
              <a:rPr lang="en-US" smtClean="0"/>
              <a:t>‹#›</a:t>
            </a:fld>
            <a:endParaRPr lang="en-US"/>
          </a:p>
        </p:txBody>
      </p:sp>
    </p:spTree>
    <p:extLst>
      <p:ext uri="{BB962C8B-B14F-4D97-AF65-F5344CB8AC3E}">
        <p14:creationId xmlns:p14="http://schemas.microsoft.com/office/powerpoint/2010/main" val="16427251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D1E868-8957-4843-B096-D1B7D6D86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2F262-E95C-4027-9BE0-A9D18C6D8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F2F88-FDE5-4B56-92B2-4839973668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AB73B-C91D-406C-BC15-137C21951D2E}" type="datetimeFigureOut">
              <a:rPr lang="en-US" smtClean="0"/>
              <a:t>12/27/2021</a:t>
            </a:fld>
            <a:endParaRPr lang="en-US"/>
          </a:p>
        </p:txBody>
      </p:sp>
      <p:sp>
        <p:nvSpPr>
          <p:cNvPr id="5" name="Footer Placeholder 4">
            <a:extLst>
              <a:ext uri="{FF2B5EF4-FFF2-40B4-BE49-F238E27FC236}">
                <a16:creationId xmlns:a16="http://schemas.microsoft.com/office/drawing/2014/main" id="{EB9D5A8A-0295-402E-9627-E36034007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0DB62A-43AF-4455-8559-FD62C5547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D661D-DE22-421F-8477-66DA05DDACAA}" type="slidenum">
              <a:rPr lang="en-US" smtClean="0"/>
              <a:t>‹#›</a:t>
            </a:fld>
            <a:endParaRPr lang="en-US"/>
          </a:p>
        </p:txBody>
      </p:sp>
    </p:spTree>
    <p:extLst>
      <p:ext uri="{BB962C8B-B14F-4D97-AF65-F5344CB8AC3E}">
        <p14:creationId xmlns:p14="http://schemas.microsoft.com/office/powerpoint/2010/main" val="506542022"/>
      </p:ext>
    </p:extLst>
  </p:cSld>
  <p:clrMap bg1="lt1" tx1="dk1" bg2="lt2" tx2="dk2" accent1="accent1" accent2="accent2" accent3="accent3" accent4="accent4" accent5="accent5" accent6="accent6" hlink="hlink" folHlink="folHlink"/>
  <p:sldLayoutIdLst>
    <p:sldLayoutId id="2147483649" r:id="rId1"/>
    <p:sldLayoutId id="2147483739" r:id="rId2"/>
    <p:sldLayoutId id="2147483738" r:id="rId3"/>
    <p:sldLayoutId id="2147483737" r:id="rId4"/>
    <p:sldLayoutId id="2147483736" r:id="rId5"/>
    <p:sldLayoutId id="2147483735" r:id="rId6"/>
    <p:sldLayoutId id="2147483734" r:id="rId7"/>
    <p:sldLayoutId id="2147483733" r:id="rId8"/>
    <p:sldLayoutId id="2147483732" r:id="rId9"/>
    <p:sldLayoutId id="2147483731" r:id="rId10"/>
    <p:sldLayoutId id="2147483730" r:id="rId11"/>
    <p:sldLayoutId id="2147483729" r:id="rId12"/>
    <p:sldLayoutId id="2147483728" r:id="rId13"/>
    <p:sldLayoutId id="2147483727" r:id="rId14"/>
    <p:sldLayoutId id="2147483726" r:id="rId15"/>
    <p:sldLayoutId id="2147483725" r:id="rId16"/>
    <p:sldLayoutId id="2147483724" r:id="rId17"/>
    <p:sldLayoutId id="2147483723" r:id="rId18"/>
    <p:sldLayoutId id="2147483722" r:id="rId19"/>
    <p:sldLayoutId id="2147483721" r:id="rId20"/>
    <p:sldLayoutId id="2147483720" r:id="rId21"/>
    <p:sldLayoutId id="2147483719" r:id="rId22"/>
    <p:sldLayoutId id="2147483718" r:id="rId23"/>
    <p:sldLayoutId id="2147483717" r:id="rId24"/>
    <p:sldLayoutId id="2147483716" r:id="rId25"/>
    <p:sldLayoutId id="2147483715" r:id="rId26"/>
    <p:sldLayoutId id="2147483714" r:id="rId27"/>
    <p:sldLayoutId id="2147483713" r:id="rId28"/>
    <p:sldLayoutId id="2147483712" r:id="rId29"/>
    <p:sldLayoutId id="2147483711" r:id="rId30"/>
    <p:sldLayoutId id="2147483710" r:id="rId31"/>
    <p:sldLayoutId id="2147483709" r:id="rId32"/>
    <p:sldLayoutId id="2147483708" r:id="rId33"/>
    <p:sldLayoutId id="2147483707" r:id="rId34"/>
    <p:sldLayoutId id="2147483706" r:id="rId35"/>
    <p:sldLayoutId id="2147483705" r:id="rId36"/>
    <p:sldLayoutId id="2147483704" r:id="rId37"/>
    <p:sldLayoutId id="2147483703" r:id="rId38"/>
    <p:sldLayoutId id="2147483702" r:id="rId39"/>
    <p:sldLayoutId id="2147483701" r:id="rId40"/>
    <p:sldLayoutId id="2147483700" r:id="rId41"/>
    <p:sldLayoutId id="2147483699" r:id="rId42"/>
    <p:sldLayoutId id="2147483698" r:id="rId43"/>
    <p:sldLayoutId id="2147483697" r:id="rId44"/>
    <p:sldLayoutId id="2147483695" r:id="rId45"/>
    <p:sldLayoutId id="2147483694" r:id="rId46"/>
    <p:sldLayoutId id="2147483692" r:id="rId47"/>
    <p:sldLayoutId id="2147483691" r:id="rId48"/>
    <p:sldLayoutId id="2147483690" r:id="rId49"/>
    <p:sldLayoutId id="2147483689" r:id="rId50"/>
    <p:sldLayoutId id="2147483688" r:id="rId51"/>
    <p:sldLayoutId id="2147483687" r:id="rId52"/>
    <p:sldLayoutId id="2147483686" r:id="rId53"/>
    <p:sldLayoutId id="2147483685" r:id="rId54"/>
    <p:sldLayoutId id="2147483684" r:id="rId55"/>
    <p:sldLayoutId id="2147483683" r:id="rId56"/>
    <p:sldLayoutId id="2147483682" r:id="rId57"/>
    <p:sldLayoutId id="2147483681" r:id="rId58"/>
    <p:sldLayoutId id="2147483680" r:id="rId59"/>
    <p:sldLayoutId id="2147483679" r:id="rId60"/>
    <p:sldLayoutId id="2147483678" r:id="rId61"/>
    <p:sldLayoutId id="2147483677" r:id="rId62"/>
    <p:sldLayoutId id="2147483676" r:id="rId63"/>
    <p:sldLayoutId id="2147483675" r:id="rId64"/>
    <p:sldLayoutId id="2147483674" r:id="rId65"/>
    <p:sldLayoutId id="2147483673" r:id="rId66"/>
    <p:sldLayoutId id="2147483672" r:id="rId67"/>
    <p:sldLayoutId id="2147483671" r:id="rId68"/>
    <p:sldLayoutId id="2147483670" r:id="rId69"/>
    <p:sldLayoutId id="2147483669" r:id="rId70"/>
    <p:sldLayoutId id="2147483668" r:id="rId71"/>
    <p:sldLayoutId id="2147483667" r:id="rId72"/>
    <p:sldLayoutId id="2147483666" r:id="rId73"/>
    <p:sldLayoutId id="2147483665" r:id="rId74"/>
    <p:sldLayoutId id="2147483664" r:id="rId75"/>
    <p:sldLayoutId id="2147483663" r:id="rId76"/>
    <p:sldLayoutId id="2147483662" r:id="rId77"/>
    <p:sldLayoutId id="2147483661" r:id="rId78"/>
    <p:sldLayoutId id="2147483660" r:id="rId79"/>
    <p:sldLayoutId id="2147483650" r:id="rId80"/>
    <p:sldLayoutId id="2147483696" r:id="rId81"/>
    <p:sldLayoutId id="2147483693" r:id="rId82"/>
    <p:sldLayoutId id="2147483651" r:id="rId83"/>
    <p:sldLayoutId id="2147483652" r:id="rId84"/>
    <p:sldLayoutId id="2147483653" r:id="rId85"/>
    <p:sldLayoutId id="2147483654" r:id="rId86"/>
    <p:sldLayoutId id="2147483655" r:id="rId87"/>
    <p:sldLayoutId id="2147483656" r:id="rId88"/>
    <p:sldLayoutId id="2147483657" r:id="rId89"/>
    <p:sldLayoutId id="2147483658" r:id="rId90"/>
    <p:sldLayoutId id="2147483659" r:id="rId9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E9C76D-0C36-46DB-A8B9-2C4230B56FF2}"/>
              </a:ext>
            </a:extLst>
          </p:cNvPr>
          <p:cNvSpPr txBox="1"/>
          <p:nvPr/>
        </p:nvSpPr>
        <p:spPr>
          <a:xfrm>
            <a:off x="367961" y="2243182"/>
            <a:ext cx="10875146" cy="707886"/>
          </a:xfrm>
          <a:prstGeom prst="rect">
            <a:avLst/>
          </a:prstGeom>
          <a:noFill/>
        </p:spPr>
        <p:txBody>
          <a:bodyPr wrap="square" rtlCol="0">
            <a:spAutoFit/>
          </a:bodyPr>
          <a:lstStyle/>
          <a:p>
            <a:pPr algn="ctr"/>
            <a:r>
              <a:rPr lang="vi-VN" sz="4000" b="1" dirty="0">
                <a:solidFill>
                  <a:srgbClr val="434168"/>
                </a:solidFill>
              </a:rPr>
              <a:t>TẬP ĐỌC</a:t>
            </a:r>
            <a:endParaRPr lang="en-US" sz="4000" b="1" dirty="0">
              <a:solidFill>
                <a:srgbClr val="434168"/>
              </a:solidFill>
            </a:endParaRPr>
          </a:p>
        </p:txBody>
      </p:sp>
      <p:sp>
        <p:nvSpPr>
          <p:cNvPr id="5" name="TextBox 4">
            <a:extLst>
              <a:ext uri="{FF2B5EF4-FFF2-40B4-BE49-F238E27FC236}">
                <a16:creationId xmlns:a16="http://schemas.microsoft.com/office/drawing/2014/main" id="{3FB6B845-1A7E-4B57-B641-A85165E45BD9}"/>
              </a:ext>
            </a:extLst>
          </p:cNvPr>
          <p:cNvSpPr txBox="1"/>
          <p:nvPr/>
        </p:nvSpPr>
        <p:spPr>
          <a:xfrm>
            <a:off x="2458501" y="3313590"/>
            <a:ext cx="8170053" cy="707886"/>
          </a:xfrm>
          <a:prstGeom prst="rect">
            <a:avLst/>
          </a:prstGeom>
          <a:noFill/>
        </p:spPr>
        <p:txBody>
          <a:bodyPr wrap="square" rtlCol="0">
            <a:spAutoFit/>
          </a:bodyPr>
          <a:lstStyle/>
          <a:p>
            <a:pPr algn="ctr"/>
            <a:r>
              <a:rPr lang="vi-VN" sz="4000" b="1">
                <a:solidFill>
                  <a:srgbClr val="C00000"/>
                </a:solidFill>
              </a:rPr>
              <a:t>NGU CÔNG XÃ TRỊNH TƯỜNG</a:t>
            </a:r>
            <a:endParaRPr lang="en-US" sz="4000" b="1" dirty="0">
              <a:solidFill>
                <a:srgbClr val="C00000"/>
              </a:solidFill>
              <a:latin typeface="Gill Sans MT Condensed" panose="020B0506020104020203" pitchFamily="34" charset="0"/>
            </a:endParaRPr>
          </a:p>
        </p:txBody>
      </p:sp>
    </p:spTree>
    <p:extLst>
      <p:ext uri="{BB962C8B-B14F-4D97-AF65-F5344CB8AC3E}">
        <p14:creationId xmlns:p14="http://schemas.microsoft.com/office/powerpoint/2010/main" val="258414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42" name="Google Shape;428;p41">
            <a:extLst>
              <a:ext uri="{FF2B5EF4-FFF2-40B4-BE49-F238E27FC236}">
                <a16:creationId xmlns:a16="http://schemas.microsoft.com/office/drawing/2014/main" id="{FE6A0BD2-ABB2-4798-BD9D-496BCC11812E}"/>
              </a:ext>
            </a:extLst>
          </p:cNvPr>
          <p:cNvSpPr txBox="1">
            <a:spLocks/>
          </p:cNvSpPr>
          <p:nvPr/>
        </p:nvSpPr>
        <p:spPr>
          <a:xfrm>
            <a:off x="4249663" y="467811"/>
            <a:ext cx="3390834" cy="928688"/>
          </a:xfrm>
          <a:prstGeom prst="rect">
            <a:avLst/>
          </a:prstGeom>
          <a:solidFill>
            <a:srgbClr val="FFFF00"/>
          </a:solidFill>
        </p:spPr>
        <p:txBody>
          <a:bodyPr spcFirstLastPara="1" lIns="112523" tIns="112523" rIns="112523" bIns="112523"/>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4800" b="1" dirty="0">
                <a:solidFill>
                  <a:srgbClr val="C00000"/>
                </a:solidFill>
                <a:latin typeface="Arial" panose="020B0604020202020204" pitchFamily="34" charset="0"/>
                <a:cs typeface="Arial" panose="020B0604020202020204" pitchFamily="34" charset="0"/>
              </a:rPr>
              <a:t>Chia </a:t>
            </a:r>
            <a:r>
              <a:rPr lang="vi-VN" sz="4800" b="1" dirty="0">
                <a:solidFill>
                  <a:srgbClr val="C00000"/>
                </a:solidFill>
                <a:latin typeface="Arial" panose="020B0604020202020204" pitchFamily="34" charset="0"/>
                <a:cs typeface="Arial" panose="020B0604020202020204" pitchFamily="34" charset="0"/>
              </a:rPr>
              <a:t>đoạn</a:t>
            </a:r>
            <a:endParaRPr lang="en-US" sz="4800" b="1" dirty="0">
              <a:solidFill>
                <a:srgbClr val="C00000"/>
              </a:solidFill>
              <a:latin typeface="Arial" panose="020B0604020202020204" pitchFamily="34" charset="0"/>
              <a:cs typeface="Arial" panose="020B0604020202020204" pitchFamily="34" charset="0"/>
            </a:endParaRPr>
          </a:p>
        </p:txBody>
      </p:sp>
      <p:sp>
        <p:nvSpPr>
          <p:cNvPr id="32" name="Google Shape;430;p41">
            <a:extLst>
              <a:ext uri="{FF2B5EF4-FFF2-40B4-BE49-F238E27FC236}">
                <a16:creationId xmlns:a16="http://schemas.microsoft.com/office/drawing/2014/main" id="{655CE530-CEBA-4F5E-9A2E-78123456D519}"/>
              </a:ext>
            </a:extLst>
          </p:cNvPr>
          <p:cNvSpPr txBox="1">
            <a:spLocks/>
          </p:cNvSpPr>
          <p:nvPr/>
        </p:nvSpPr>
        <p:spPr>
          <a:xfrm>
            <a:off x="993589" y="2023149"/>
            <a:ext cx="2860675" cy="642938"/>
          </a:xfrm>
          <a:prstGeom prst="rect">
            <a:avLst/>
          </a:prstGeom>
        </p:spPr>
        <p:txBody>
          <a:bodyPr spcFirstLastPara="1" lIns="112523" tIns="112523" rIns="112523" bIns="112523"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defRPr/>
            </a:pPr>
            <a:r>
              <a:rPr lang="en-US" sz="4431" b="1" dirty="0" err="1">
                <a:solidFill>
                  <a:schemeClr val="accent3">
                    <a:lumMod val="50000"/>
                  </a:schemeClr>
                </a:solidFill>
              </a:rPr>
              <a:t>Đoạn</a:t>
            </a:r>
            <a:r>
              <a:rPr lang="en-US" sz="4431" b="1" dirty="0">
                <a:solidFill>
                  <a:schemeClr val="accent3">
                    <a:lumMod val="50000"/>
                  </a:schemeClr>
                </a:solidFill>
              </a:rPr>
              <a:t> 1:</a:t>
            </a:r>
          </a:p>
        </p:txBody>
      </p:sp>
      <p:sp>
        <p:nvSpPr>
          <p:cNvPr id="33" name="Google Shape;431;p41">
            <a:extLst>
              <a:ext uri="{FF2B5EF4-FFF2-40B4-BE49-F238E27FC236}">
                <a16:creationId xmlns:a16="http://schemas.microsoft.com/office/drawing/2014/main" id="{5C05D408-83D2-4F7F-8316-9EDFAC424DE8}"/>
              </a:ext>
            </a:extLst>
          </p:cNvPr>
          <p:cNvSpPr txBox="1">
            <a:spLocks/>
          </p:cNvSpPr>
          <p:nvPr/>
        </p:nvSpPr>
        <p:spPr>
          <a:xfrm>
            <a:off x="3058233" y="2004324"/>
            <a:ext cx="9080500" cy="642937"/>
          </a:xfrm>
          <a:prstGeom prst="rect">
            <a:avLst/>
          </a:prstGeom>
        </p:spPr>
        <p:txBody>
          <a:bodyPr spcFirstLastPara="1" lIns="112523" tIns="112523" rIns="112523" bIns="112523"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chemeClr val="accent2"/>
              </a:buClr>
              <a:buSzPts val="1600"/>
              <a:buNone/>
              <a:defRPr/>
            </a:pPr>
            <a:r>
              <a:rPr lang="en-US" altLang="en-US" sz="3446" b="1" dirty="0" err="1">
                <a:solidFill>
                  <a:srgbClr val="7030A0"/>
                </a:solidFill>
                <a:latin typeface="Arial" panose="020B0604020202020204" pitchFamily="34" charset="0"/>
                <a:cs typeface="Arial" pitchFamily="34" charset="0"/>
                <a:sym typeface="Open Sans"/>
              </a:rPr>
              <a:t>Tư</a:t>
            </a:r>
            <a:r>
              <a:rPr lang="en-US" altLang="en-US" sz="3446" b="1" dirty="0">
                <a:solidFill>
                  <a:srgbClr val="7030A0"/>
                </a:solidFill>
                <a:latin typeface="Arial" panose="020B0604020202020204" pitchFamily="34" charset="0"/>
                <a:cs typeface="Arial" pitchFamily="34" charset="0"/>
                <a:sym typeface="Open Sans"/>
              </a:rPr>
              <a:t>̀ </a:t>
            </a:r>
            <a:r>
              <a:rPr lang="vi-VN" altLang="en-US" sz="3446" b="1" dirty="0">
                <a:solidFill>
                  <a:srgbClr val="7030A0"/>
                </a:solidFill>
                <a:cs typeface="Arial" pitchFamily="34" charset="0"/>
                <a:sym typeface="Open Sans"/>
              </a:rPr>
              <a:t>đầu</a:t>
            </a:r>
            <a:r>
              <a:rPr lang="en-US" altLang="en-US" sz="3446" b="1" dirty="0">
                <a:solidFill>
                  <a:srgbClr val="7030A0"/>
                </a:solidFill>
                <a:latin typeface="Arial" panose="020B0604020202020204" pitchFamily="34" charset="0"/>
                <a:cs typeface="Arial" pitchFamily="34" charset="0"/>
                <a:sym typeface="Open Sans"/>
              </a:rPr>
              <a:t>…</a:t>
            </a:r>
            <a:r>
              <a:rPr lang="vi-VN" altLang="en-US" sz="3446" b="1" dirty="0">
                <a:solidFill>
                  <a:srgbClr val="7030A0"/>
                </a:solidFill>
                <a:latin typeface="Arial" panose="020B0604020202020204" pitchFamily="34" charset="0"/>
                <a:cs typeface="Arial" pitchFamily="34" charset="0"/>
                <a:sym typeface="Open Sans"/>
              </a:rPr>
              <a:t> vỡ thêm đất hoang trồng lúa</a:t>
            </a:r>
            <a:endParaRPr lang="en-US" altLang="en-US" sz="3446" b="1" dirty="0">
              <a:solidFill>
                <a:srgbClr val="7030A0"/>
              </a:solidFill>
              <a:latin typeface="Arial" panose="020B0604020202020204" pitchFamily="34" charset="0"/>
              <a:cs typeface="Arial" pitchFamily="34" charset="0"/>
              <a:sym typeface="Open Sans"/>
            </a:endParaRPr>
          </a:p>
        </p:txBody>
      </p:sp>
      <p:sp>
        <p:nvSpPr>
          <p:cNvPr id="34" name="Google Shape;433;p41">
            <a:extLst>
              <a:ext uri="{FF2B5EF4-FFF2-40B4-BE49-F238E27FC236}">
                <a16:creationId xmlns:a16="http://schemas.microsoft.com/office/drawing/2014/main" id="{B8932E4E-6DA6-4DC8-B7EB-D4341B763CE3}"/>
              </a:ext>
            </a:extLst>
          </p:cNvPr>
          <p:cNvSpPr txBox="1">
            <a:spLocks/>
          </p:cNvSpPr>
          <p:nvPr/>
        </p:nvSpPr>
        <p:spPr>
          <a:xfrm>
            <a:off x="993589" y="2921222"/>
            <a:ext cx="2305050" cy="642938"/>
          </a:xfrm>
          <a:prstGeom prst="rect">
            <a:avLst/>
          </a:prstGeom>
          <a:noFill/>
          <a:ln>
            <a:noFill/>
          </a:ln>
        </p:spPr>
        <p:txBody>
          <a:bodyPr spcFirstLastPara="1" lIns="112523" tIns="112523" rIns="112523" bIns="112523"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4431" b="1" dirty="0" err="1">
                <a:solidFill>
                  <a:schemeClr val="accent3">
                    <a:lumMod val="50000"/>
                  </a:schemeClr>
                </a:solidFill>
              </a:rPr>
              <a:t>Đoạn</a:t>
            </a:r>
            <a:r>
              <a:rPr lang="en-US" sz="4431" b="1" dirty="0">
                <a:solidFill>
                  <a:schemeClr val="accent3">
                    <a:lumMod val="50000"/>
                  </a:schemeClr>
                </a:solidFill>
              </a:rPr>
              <a:t> 2:</a:t>
            </a:r>
          </a:p>
        </p:txBody>
      </p:sp>
      <p:sp>
        <p:nvSpPr>
          <p:cNvPr id="35" name="Google Shape;434;p41">
            <a:extLst>
              <a:ext uri="{FF2B5EF4-FFF2-40B4-BE49-F238E27FC236}">
                <a16:creationId xmlns:a16="http://schemas.microsoft.com/office/drawing/2014/main" id="{A49887F3-85A5-4092-8BAC-19BCF5D7FBE0}"/>
              </a:ext>
            </a:extLst>
          </p:cNvPr>
          <p:cNvSpPr txBox="1">
            <a:spLocks/>
          </p:cNvSpPr>
          <p:nvPr/>
        </p:nvSpPr>
        <p:spPr>
          <a:xfrm>
            <a:off x="3058232" y="2937070"/>
            <a:ext cx="7689763" cy="784225"/>
          </a:xfrm>
          <a:prstGeom prst="rect">
            <a:avLst/>
          </a:prstGeom>
          <a:noFill/>
          <a:ln>
            <a:noFill/>
          </a:ln>
        </p:spPr>
        <p:txBody>
          <a:bodyPr spcFirstLastPara="1" lIns="112523" tIns="112523" rIns="112523" bIns="112523" anchor="ct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Open Sans"/>
              <a:buNone/>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9pPr>
          </a:lstStyle>
          <a:p>
            <a:pPr marL="0" indent="0">
              <a:defRPr/>
            </a:pPr>
            <a:r>
              <a:rPr lang="vi-VN" sz="3446" b="1">
                <a:solidFill>
                  <a:srgbClr val="7030A0"/>
                </a:solidFill>
                <a:latin typeface="Arial" panose="020B0604020202020204" pitchFamily="34" charset="0"/>
                <a:ea typeface="+mn-ea"/>
                <a:cs typeface="Arial" pitchFamily="34" charset="0"/>
              </a:rPr>
              <a:t>Con nước nhỏ ...như trước nữa</a:t>
            </a:r>
            <a:endParaRPr lang="vi-VN" sz="3446" b="1" dirty="0">
              <a:solidFill>
                <a:srgbClr val="7030A0"/>
              </a:solidFill>
              <a:latin typeface="Arial" panose="020B0604020202020204" pitchFamily="34" charset="0"/>
              <a:ea typeface="+mn-ea"/>
              <a:cs typeface="Arial" pitchFamily="34" charset="0"/>
            </a:endParaRPr>
          </a:p>
        </p:txBody>
      </p:sp>
      <p:sp>
        <p:nvSpPr>
          <p:cNvPr id="36" name="Google Shape;433;p41">
            <a:extLst>
              <a:ext uri="{FF2B5EF4-FFF2-40B4-BE49-F238E27FC236}">
                <a16:creationId xmlns:a16="http://schemas.microsoft.com/office/drawing/2014/main" id="{737BC01B-01FF-41F0-B055-6FEAEC1346CC}"/>
              </a:ext>
            </a:extLst>
          </p:cNvPr>
          <p:cNvSpPr txBox="1">
            <a:spLocks/>
          </p:cNvSpPr>
          <p:nvPr/>
        </p:nvSpPr>
        <p:spPr>
          <a:xfrm>
            <a:off x="993589" y="3880522"/>
            <a:ext cx="2305050" cy="642938"/>
          </a:xfrm>
          <a:prstGeom prst="rect">
            <a:avLst/>
          </a:prstGeom>
          <a:noFill/>
          <a:ln>
            <a:noFill/>
          </a:ln>
        </p:spPr>
        <p:txBody>
          <a:bodyPr spcFirstLastPara="1" lIns="112523" tIns="112523" rIns="112523" bIns="112523"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4431" b="1" dirty="0" err="1">
                <a:solidFill>
                  <a:schemeClr val="accent3">
                    <a:lumMod val="50000"/>
                  </a:schemeClr>
                </a:solidFill>
              </a:rPr>
              <a:t>Đoạn</a:t>
            </a:r>
            <a:r>
              <a:rPr lang="en-US" sz="4431" b="1" dirty="0">
                <a:solidFill>
                  <a:schemeClr val="accent3">
                    <a:lumMod val="50000"/>
                  </a:schemeClr>
                </a:solidFill>
              </a:rPr>
              <a:t> </a:t>
            </a:r>
            <a:r>
              <a:rPr lang="vi-VN" sz="4431" b="1" dirty="0">
                <a:solidFill>
                  <a:schemeClr val="accent3">
                    <a:lumMod val="50000"/>
                  </a:schemeClr>
                </a:solidFill>
              </a:rPr>
              <a:t>3</a:t>
            </a:r>
            <a:r>
              <a:rPr lang="en-US" sz="4431" b="1" dirty="0">
                <a:solidFill>
                  <a:schemeClr val="accent3">
                    <a:lumMod val="50000"/>
                  </a:schemeClr>
                </a:solidFill>
              </a:rPr>
              <a:t>:</a:t>
            </a:r>
          </a:p>
        </p:txBody>
      </p:sp>
      <p:sp>
        <p:nvSpPr>
          <p:cNvPr id="37" name="Google Shape;434;p41">
            <a:extLst>
              <a:ext uri="{FF2B5EF4-FFF2-40B4-BE49-F238E27FC236}">
                <a16:creationId xmlns:a16="http://schemas.microsoft.com/office/drawing/2014/main" id="{AC40A5C0-0491-4BE7-8025-C9A850C005A7}"/>
              </a:ext>
            </a:extLst>
          </p:cNvPr>
          <p:cNvSpPr txBox="1">
            <a:spLocks/>
          </p:cNvSpPr>
          <p:nvPr/>
        </p:nvSpPr>
        <p:spPr>
          <a:xfrm>
            <a:off x="3058232" y="3896370"/>
            <a:ext cx="7689763" cy="784225"/>
          </a:xfrm>
          <a:prstGeom prst="rect">
            <a:avLst/>
          </a:prstGeom>
          <a:noFill/>
          <a:ln>
            <a:noFill/>
          </a:ln>
        </p:spPr>
        <p:txBody>
          <a:bodyPr spcFirstLastPara="1" lIns="112523" tIns="112523" rIns="112523" bIns="112523" anchor="ct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Open Sans"/>
              <a:buNone/>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None/>
              <a:defRPr sz="1600" b="0" i="0" u="none" strike="noStrike" cap="none">
                <a:solidFill>
                  <a:schemeClr val="dk1"/>
                </a:solidFill>
                <a:latin typeface="Open Sans"/>
                <a:ea typeface="Open Sans"/>
                <a:cs typeface="Open Sans"/>
                <a:sym typeface="Open Sans"/>
              </a:defRPr>
            </a:lvl9pPr>
          </a:lstStyle>
          <a:p>
            <a:pPr marL="0" indent="0">
              <a:defRPr/>
            </a:pPr>
            <a:r>
              <a:rPr lang="vi-VN" sz="3446" b="1" dirty="0">
                <a:solidFill>
                  <a:srgbClr val="7030A0"/>
                </a:solidFill>
                <a:latin typeface="Arial" panose="020B0604020202020204" pitchFamily="34" charset="0"/>
                <a:ea typeface="+mn-ea"/>
                <a:cs typeface="Arial" pitchFamily="34" charset="0"/>
              </a:rPr>
              <a:t>Còn lại</a:t>
            </a:r>
          </a:p>
        </p:txBody>
      </p:sp>
    </p:spTree>
    <p:extLst>
      <p:ext uri="{BB962C8B-B14F-4D97-AF65-F5344CB8AC3E}">
        <p14:creationId xmlns:p14="http://schemas.microsoft.com/office/powerpoint/2010/main" val="3633355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fade">
                                      <p:cBhvr>
                                        <p:cTn id="10" dur="1000"/>
                                        <p:tgtEl>
                                          <p:spTgt spid="33">
                                            <p:txEl>
                                              <p:pRg st="0" end="0"/>
                                            </p:txEl>
                                          </p:spTgt>
                                        </p:tgtEl>
                                      </p:cBhvr>
                                    </p:animEffect>
                                    <p:anim calcmode="lin" valueType="num">
                                      <p:cBhvr>
                                        <p:cTn id="11"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3">
                                            <p:txEl>
                                              <p:pRg st="0" end="0"/>
                                            </p:txEl>
                                          </p:spTgt>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fade">
                                      <p:cBhvr>
                                        <p:cTn id="15" dur="1000"/>
                                        <p:tgtEl>
                                          <p:spTgt spid="32">
                                            <p:txEl>
                                              <p:pRg st="0" end="0"/>
                                            </p:txEl>
                                          </p:spTgt>
                                        </p:tgtEl>
                                      </p:cBhvr>
                                    </p:animEffect>
                                    <p:anim calcmode="lin" valueType="num">
                                      <p:cBhvr>
                                        <p:cTn id="16"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2">
                                            <p:txEl>
                                              <p:pRg st="0" end="0"/>
                                            </p:txEl>
                                          </p:spTgt>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34">
                                            <p:txEl>
                                              <p:pRg st="0" end="0"/>
                                            </p:txEl>
                                          </p:spTgt>
                                        </p:tgtEl>
                                        <p:attrNameLst>
                                          <p:attrName>style.visibility</p:attrName>
                                        </p:attrNameLst>
                                      </p:cBhvr>
                                      <p:to>
                                        <p:strVal val="visible"/>
                                      </p:to>
                                    </p:set>
                                    <p:animEffect transition="in" filter="fade">
                                      <p:cBhvr>
                                        <p:cTn id="20" dur="1000"/>
                                        <p:tgtEl>
                                          <p:spTgt spid="34">
                                            <p:txEl>
                                              <p:pRg st="0" end="0"/>
                                            </p:txEl>
                                          </p:spTgt>
                                        </p:tgtEl>
                                      </p:cBhvr>
                                    </p:animEffect>
                                    <p:anim calcmode="lin" valueType="num">
                                      <p:cBhvr>
                                        <p:cTn id="21"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4">
                                            <p:txEl>
                                              <p:pRg st="0" end="0"/>
                                            </p:txEl>
                                          </p:spTgt>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1000"/>
                                        <p:tgtEl>
                                          <p:spTgt spid="35">
                                            <p:txEl>
                                              <p:pRg st="0" end="0"/>
                                            </p:txEl>
                                          </p:spTgt>
                                        </p:tgtEl>
                                      </p:cBhvr>
                                    </p:animEffect>
                                    <p:anim calcmode="lin" valueType="num">
                                      <p:cBhvr>
                                        <p:cTn id="26"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5">
                                            <p:txEl>
                                              <p:pRg st="0" end="0"/>
                                            </p:txEl>
                                          </p:spTgt>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xEl>
                                              <p:pRg st="0" end="0"/>
                                            </p:txEl>
                                          </p:spTgt>
                                        </p:tgtEl>
                                        <p:attrNameLst>
                                          <p:attrName>style.visibility</p:attrName>
                                        </p:attrNameLst>
                                      </p:cBhvr>
                                      <p:to>
                                        <p:strVal val="visible"/>
                                      </p:to>
                                    </p:set>
                                    <p:animEffect transition="in" filter="fade">
                                      <p:cBhvr>
                                        <p:cTn id="30" dur="1000"/>
                                        <p:tgtEl>
                                          <p:spTgt spid="36">
                                            <p:txEl>
                                              <p:pRg st="0" end="0"/>
                                            </p:txEl>
                                          </p:spTgt>
                                        </p:tgtEl>
                                      </p:cBhvr>
                                    </p:animEffect>
                                    <p:anim calcmode="lin" valueType="num">
                                      <p:cBhvr>
                                        <p:cTn id="31"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6">
                                            <p:txEl>
                                              <p:pRg st="0" end="0"/>
                                            </p:txEl>
                                          </p:spTgt>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7">
                                            <p:txEl>
                                              <p:pRg st="0" end="0"/>
                                            </p:txEl>
                                          </p:spTgt>
                                        </p:tgtEl>
                                        <p:attrNameLst>
                                          <p:attrName>style.visibility</p:attrName>
                                        </p:attrNameLst>
                                      </p:cBhvr>
                                      <p:to>
                                        <p:strVal val="visible"/>
                                      </p:to>
                                    </p:set>
                                    <p:animEffect transition="in" filter="fade">
                                      <p:cBhvr>
                                        <p:cTn id="35" dur="1000"/>
                                        <p:tgtEl>
                                          <p:spTgt spid="37">
                                            <p:txEl>
                                              <p:pRg st="0" end="0"/>
                                            </p:txEl>
                                          </p:spTgt>
                                        </p:tgtEl>
                                      </p:cBhvr>
                                    </p:animEffect>
                                    <p:anim calcmode="lin" valueType="num">
                                      <p:cBhvr>
                                        <p:cTn id="3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2" grpId="0" build="p"/>
      <p:bldP spid="33" grpId="0" build="p"/>
      <p:bldP spid="34" grpId="0" build="p"/>
      <p:bldP spid="35" grpId="0" build="p"/>
      <p:bldP spid="36" grpId="0" build="p"/>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8" name="TextBox 37">
            <a:extLst>
              <a:ext uri="{FF2B5EF4-FFF2-40B4-BE49-F238E27FC236}">
                <a16:creationId xmlns:a16="http://schemas.microsoft.com/office/drawing/2014/main" id="{3B74F06E-4040-41DC-9552-C3436360F95A}"/>
              </a:ext>
            </a:extLst>
          </p:cNvPr>
          <p:cNvSpPr txBox="1"/>
          <p:nvPr/>
        </p:nvSpPr>
        <p:spPr>
          <a:xfrm>
            <a:off x="838939" y="15073"/>
            <a:ext cx="10875146" cy="461665"/>
          </a:xfrm>
          <a:prstGeom prst="rect">
            <a:avLst/>
          </a:prstGeom>
          <a:noFill/>
        </p:spPr>
        <p:txBody>
          <a:bodyPr wrap="square" rtlCol="0">
            <a:spAutoFit/>
          </a:bodyPr>
          <a:lstStyle/>
          <a:p>
            <a:pPr algn="ctr"/>
            <a:r>
              <a:rPr lang="vi-VN" sz="2400" b="1" dirty="0">
                <a:solidFill>
                  <a:srgbClr val="C00000"/>
                </a:solidFill>
              </a:rPr>
              <a:t>NGU CÔNG XÃ TRỊNH TƯỜNG</a:t>
            </a:r>
            <a:endParaRPr lang="en-US" sz="2400" b="1" dirty="0">
              <a:solidFill>
                <a:srgbClr val="C00000"/>
              </a:solidFill>
              <a:latin typeface="Gill Sans MT Condensed" panose="020B0506020104020203" pitchFamily="34" charset="0"/>
            </a:endParaRPr>
          </a:p>
        </p:txBody>
      </p:sp>
      <p:sp>
        <p:nvSpPr>
          <p:cNvPr id="32" name="TextBox 31">
            <a:extLst>
              <a:ext uri="{FF2B5EF4-FFF2-40B4-BE49-F238E27FC236}">
                <a16:creationId xmlns:a16="http://schemas.microsoft.com/office/drawing/2014/main" id="{6FFF0444-E7C4-45ED-87FC-74C12217FC14}"/>
              </a:ext>
            </a:extLst>
          </p:cNvPr>
          <p:cNvSpPr txBox="1"/>
          <p:nvPr/>
        </p:nvSpPr>
        <p:spPr>
          <a:xfrm>
            <a:off x="221181" y="428929"/>
            <a:ext cx="11742974" cy="6727996"/>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1900" b="1" i="0" dirty="0">
                <a:solidFill>
                  <a:srgbClr val="1B6169"/>
                </a:solidFill>
                <a:effectLst/>
              </a:rPr>
              <a:t>Khách đến xã Trịnh Tường, huyện Bát Xát, tỉnh Lào Cai  sẽ không khỏi ngỡ ngàng thấy một dòng mương ngoằn ngoèo vắt ngang những đồi cao. Dân bản gọi dòng mương ấy là con nước ông Lìn. Để thay đổi tập quán làm lúa nương, ông Phàn Phù Lìn, người Dao ở thôn Phìn Ngan đã lần mò cả tháng trong rừng tìm nguồn nước. Nhưng tìm được nguồn nước rồi, mọi người vẫn không tin có thể dẫn nước về. Ông cùng vợ con đào suốt một năm trời được gần bốn cây số mương xuyên đồi dẫn nước từ rừng già về thôn, trồng một héc ta lúa nước để bà con tin. Rồi ông vận động mọi người cùng mở rộng con mương, vỡ thêm đất hoang trồng lúa.</a:t>
            </a:r>
          </a:p>
          <a:p>
            <a:pPr algn="just">
              <a:lnSpc>
                <a:spcPct val="120000"/>
              </a:lnSpc>
            </a:pPr>
            <a:r>
              <a:rPr lang="vi-VN" sz="1900" b="1" i="0" dirty="0">
                <a:solidFill>
                  <a:srgbClr val="1B6169"/>
                </a:solidFill>
                <a:effectLst/>
              </a:rPr>
              <a:t>    </a:t>
            </a:r>
            <a:r>
              <a:rPr lang="vi-VN" sz="1900" b="1" i="0" dirty="0">
                <a:solidFill>
                  <a:srgbClr val="C00000"/>
                </a:solidFill>
                <a:effectLst/>
              </a:rPr>
              <a:t> Con nước nhỏ đã làm thay đổi tập quán canh tác và cuộc sống của trên 50 hộ trong thôn. Những nương lúa quanh năm khát nước được thay dần bằng ruộng bậc thang. Những giống lúa lai cao sản được ông Lìn đưa về vận động bà con trồng cấy, nhờ vậy mà cả thôn không còn hộ đói. Từ khi nước được dẫn về thôn, nhà ai cũng cấy lúa nước chứ không phá rừng làm nương như trước nữa.</a:t>
            </a:r>
          </a:p>
          <a:p>
            <a:pPr algn="just">
              <a:lnSpc>
                <a:spcPct val="120000"/>
              </a:lnSpc>
            </a:pPr>
            <a:r>
              <a:rPr lang="vi-VN" sz="1900" b="1" i="0" dirty="0">
                <a:solidFill>
                  <a:srgbClr val="1B6169"/>
                </a:solidFill>
                <a:effectLst/>
              </a:rPr>
              <a:t>      </a:t>
            </a:r>
            <a:r>
              <a:rPr lang="vi-VN" sz="1900" b="1" i="0" dirty="0">
                <a:solidFill>
                  <a:srgbClr val="002060"/>
                </a:solidFill>
                <a:effectLst/>
              </a:rPr>
              <a:t>Muốn có nước cấy lúa thì phải giữ rừng. Ông Lìn lặn lội đến các xã bạn học cách trồng cây thảo quả về hướng dẫn cho bà con cùng làm. Nhiều hộ trong thôn mỗi năm thu được mấy chục triệu đồng từ loại cây này. Riêng gia đình ông Lìn mỗi năm thu hai trăm triệu. Phìn Ngan từ thôn nghèo nhất đã vươn lên thành thôn có mức sống khá nhất của xã Trịnh Tường.</a:t>
            </a:r>
          </a:p>
          <a:p>
            <a:pPr algn="just">
              <a:lnSpc>
                <a:spcPct val="120000"/>
              </a:lnSpc>
            </a:pPr>
            <a:r>
              <a:rPr lang="vi-VN" sz="1900" b="1" i="0" dirty="0">
                <a:solidFill>
                  <a:srgbClr val="002060"/>
                </a:solidFill>
                <a:effectLst/>
              </a:rPr>
              <a:t>      Chuyện của Ngu Công xã Trịnh Tường nhanh chóng bay về Thủ đô. Ông Phàn Phù Lin vinh dự được Chủ tịch nước gửi thư khen ngợi.</a:t>
            </a:r>
          </a:p>
          <a:p>
            <a:pPr algn="r"/>
            <a:r>
              <a:rPr lang="vi-VN" sz="2000" b="0" i="1" dirty="0">
                <a:solidFill>
                  <a:srgbClr val="1B6169"/>
                </a:solidFill>
                <a:effectLst/>
                <a:latin typeface="OpenSans"/>
              </a:rPr>
              <a:t> Theo </a:t>
            </a:r>
            <a:r>
              <a:rPr lang="vi-VN" sz="2000" b="0" i="0" dirty="0">
                <a:solidFill>
                  <a:srgbClr val="1B6169"/>
                </a:solidFill>
                <a:effectLst/>
                <a:latin typeface="OpenSans"/>
              </a:rPr>
              <a:t>TRƯỜNG GIANG - NGỌC MINH</a:t>
            </a:r>
          </a:p>
          <a:p>
            <a:r>
              <a:rPr lang="vi-VN" sz="2000" b="1" i="0" dirty="0">
                <a:solidFill>
                  <a:srgbClr val="434168"/>
                </a:solidFill>
                <a:effectLst/>
                <a:latin typeface="Arial" panose="020B0604020202020204" pitchFamily="34" charset="0"/>
              </a:rPr>
              <a:t>	</a:t>
            </a:r>
          </a:p>
        </p:txBody>
      </p:sp>
    </p:spTree>
    <p:extLst>
      <p:ext uri="{BB962C8B-B14F-4D97-AF65-F5344CB8AC3E}">
        <p14:creationId xmlns:p14="http://schemas.microsoft.com/office/powerpoint/2010/main" val="597964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Google Shape;430;p41">
            <a:extLst>
              <a:ext uri="{FF2B5EF4-FFF2-40B4-BE49-F238E27FC236}">
                <a16:creationId xmlns:a16="http://schemas.microsoft.com/office/drawing/2014/main" id="{FC8B99BF-2DF0-483F-A214-8ED47B1133D0}"/>
              </a:ext>
            </a:extLst>
          </p:cNvPr>
          <p:cNvSpPr txBox="1">
            <a:spLocks/>
          </p:cNvSpPr>
          <p:nvPr/>
        </p:nvSpPr>
        <p:spPr>
          <a:xfrm>
            <a:off x="814181" y="1178496"/>
            <a:ext cx="2407908" cy="3714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vi-VN" sz="4000" b="1" dirty="0">
                <a:solidFill>
                  <a:srgbClr val="C00000"/>
                </a:solidFill>
              </a:rPr>
              <a:t>* </a:t>
            </a:r>
            <a:r>
              <a:rPr lang="en-US" sz="4000" b="1" dirty="0" err="1">
                <a:solidFill>
                  <a:srgbClr val="C00000"/>
                </a:solidFill>
              </a:rPr>
              <a:t>Từ</a:t>
            </a:r>
            <a:r>
              <a:rPr lang="en-US" sz="4000" b="1" dirty="0">
                <a:solidFill>
                  <a:srgbClr val="C00000"/>
                </a:solidFill>
              </a:rPr>
              <a:t> </a:t>
            </a:r>
            <a:r>
              <a:rPr lang="en-US" sz="4000" b="1" dirty="0" err="1">
                <a:solidFill>
                  <a:srgbClr val="C00000"/>
                </a:solidFill>
              </a:rPr>
              <a:t>ngữ</a:t>
            </a:r>
            <a:r>
              <a:rPr lang="en-US" sz="4000" dirty="0">
                <a:solidFill>
                  <a:srgbClr val="C00000"/>
                </a:solidFill>
              </a:rPr>
              <a:t>:</a:t>
            </a:r>
          </a:p>
        </p:txBody>
      </p:sp>
      <p:grpSp>
        <p:nvGrpSpPr>
          <p:cNvPr id="33" name="Group 32">
            <a:extLst>
              <a:ext uri="{FF2B5EF4-FFF2-40B4-BE49-F238E27FC236}">
                <a16:creationId xmlns:a16="http://schemas.microsoft.com/office/drawing/2014/main" id="{2CBB6408-BBEC-42C4-939F-5B6307F091D6}"/>
              </a:ext>
            </a:extLst>
          </p:cNvPr>
          <p:cNvGrpSpPr/>
          <p:nvPr/>
        </p:nvGrpSpPr>
        <p:grpSpPr>
          <a:xfrm>
            <a:off x="588828" y="2147390"/>
            <a:ext cx="11221472" cy="2696832"/>
            <a:chOff x="-944060" y="2025424"/>
            <a:chExt cx="9434740" cy="8585794"/>
          </a:xfrm>
        </p:grpSpPr>
        <p:sp>
          <p:nvSpPr>
            <p:cNvPr id="34" name="Flowchart: Alternate Process 33">
              <a:extLst>
                <a:ext uri="{FF2B5EF4-FFF2-40B4-BE49-F238E27FC236}">
                  <a16:creationId xmlns:a16="http://schemas.microsoft.com/office/drawing/2014/main" id="{527B6249-C2C2-4EA3-B24A-ECC7D441DE0D}"/>
                </a:ext>
              </a:extLst>
            </p:cNvPr>
            <p:cNvSpPr/>
            <p:nvPr/>
          </p:nvSpPr>
          <p:spPr>
            <a:xfrm>
              <a:off x="-944060" y="2025424"/>
              <a:ext cx="9434740" cy="8585794"/>
            </a:xfrm>
            <a:prstGeom prst="flowChartAlternateProcess">
              <a:avLst/>
            </a:prstGeom>
            <a:noFill/>
            <a:ln w="28575">
              <a:solidFill>
                <a:srgbClr val="FF4C3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350A812-99B4-4FB4-9CD5-3AF99158950D}"/>
                </a:ext>
              </a:extLst>
            </p:cNvPr>
            <p:cNvSpPr txBox="1"/>
            <p:nvPr/>
          </p:nvSpPr>
          <p:spPr>
            <a:xfrm>
              <a:off x="-655594" y="2604150"/>
              <a:ext cx="8986429" cy="5835654"/>
            </a:xfrm>
            <a:prstGeom prst="rect">
              <a:avLst/>
            </a:prstGeom>
            <a:noFill/>
          </p:spPr>
          <p:txBody>
            <a:bodyPr wrap="square" rtlCol="0">
              <a:spAutoFit/>
            </a:bodyPr>
            <a:lstStyle/>
            <a:p>
              <a:pPr>
                <a:lnSpc>
                  <a:spcPct val="140000"/>
                </a:lnSpc>
              </a:pPr>
              <a:r>
                <a:rPr lang="vi-VN" sz="2800" b="1" dirty="0">
                  <a:solidFill>
                    <a:srgbClr val="7030A0"/>
                  </a:solidFill>
                  <a:latin typeface="Arial" panose="020B0604020202020204" pitchFamily="34" charset="0"/>
                  <a:cs typeface="Arial" pitchFamily="34" charset="0"/>
                </a:rPr>
                <a:t>+ làm lúa nương, nương lúa, lặn lội,  </a:t>
              </a:r>
              <a:endParaRPr lang="vi-VN" altLang="en-US" sz="2800" b="1" dirty="0">
                <a:solidFill>
                  <a:srgbClr val="7030A0"/>
                </a:solidFill>
                <a:latin typeface="Arial" panose="020B0604020202020204" pitchFamily="34" charset="0"/>
                <a:cs typeface="Arial" pitchFamily="34" charset="0"/>
              </a:endParaRPr>
            </a:p>
            <a:p>
              <a:pPr>
                <a:lnSpc>
                  <a:spcPct val="140000"/>
                </a:lnSpc>
              </a:pPr>
              <a:r>
                <a:rPr lang="vi-VN" altLang="en-US" sz="2800" b="1" dirty="0">
                  <a:solidFill>
                    <a:srgbClr val="7030A0"/>
                  </a:solidFill>
                  <a:latin typeface="Arial" panose="020B0604020202020204" pitchFamily="34" charset="0"/>
                  <a:cs typeface="Arial" pitchFamily="34" charset="0"/>
                </a:rPr>
                <a:t>+ ngoằn ngoèo, xuyên, đất hoang, mương, tập quán, xuyên,</a:t>
              </a:r>
            </a:p>
            <a:p>
              <a:pPr>
                <a:lnSpc>
                  <a:spcPct val="140000"/>
                </a:lnSpc>
              </a:pPr>
              <a:r>
                <a:rPr lang="vi-VN" altLang="en-US" sz="2800" b="1" dirty="0">
                  <a:solidFill>
                    <a:srgbClr val="7030A0"/>
                  </a:solidFill>
                  <a:latin typeface="Arial" panose="020B0604020202020204" pitchFamily="34" charset="0"/>
                  <a:cs typeface="Arial" pitchFamily="34" charset="0"/>
                </a:rPr>
                <a:t>+ Trịnh Tường, Bát Xát, Lào Cai, Phàn Phù Lìn, Phìn Ngan, </a:t>
              </a:r>
            </a:p>
          </p:txBody>
        </p:sp>
      </p:grpSp>
      <p:grpSp>
        <p:nvGrpSpPr>
          <p:cNvPr id="46" name="Group 45">
            <a:extLst>
              <a:ext uri="{FF2B5EF4-FFF2-40B4-BE49-F238E27FC236}">
                <a16:creationId xmlns:a16="http://schemas.microsoft.com/office/drawing/2014/main" id="{30C7A646-2B41-4F58-B6ED-AFA670F4C439}"/>
              </a:ext>
            </a:extLst>
          </p:cNvPr>
          <p:cNvGrpSpPr/>
          <p:nvPr/>
        </p:nvGrpSpPr>
        <p:grpSpPr>
          <a:xfrm>
            <a:off x="1378954" y="60615"/>
            <a:ext cx="10138383" cy="685041"/>
            <a:chOff x="-115543" y="226341"/>
            <a:chExt cx="10138383" cy="901687"/>
          </a:xfrm>
        </p:grpSpPr>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304800" y="1128028"/>
              <a:ext cx="9718040" cy="0"/>
            </a:xfrm>
            <a:prstGeom prst="line">
              <a:avLst/>
            </a:prstGeom>
            <a:noFill/>
            <a:ln w="12700" cap="flat" cmpd="sng" algn="ctr">
              <a:solidFill>
                <a:srgbClr val="30353A"/>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15543" y="226341"/>
              <a:ext cx="2662876" cy="764136"/>
              <a:chOff x="-115543" y="226341"/>
              <a:chExt cx="2662876" cy="764136"/>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1"/>
                <a:ext cx="2662876" cy="764136"/>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67571" y="288680"/>
                <a:ext cx="2497694" cy="607668"/>
              </a:xfrm>
              <a:prstGeom prst="rect">
                <a:avLst/>
              </a:prstGeom>
              <a:solidFill>
                <a:srgbClr val="FFFF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3141429" y="278553"/>
              <a:ext cx="2662876" cy="678042"/>
              <a:chOff x="3141429" y="278553"/>
              <a:chExt cx="2662876" cy="678042"/>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6"/>
                <a:ext cx="2662876" cy="673929"/>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339460" y="278553"/>
                <a:ext cx="2151099" cy="6076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6353670" y="289925"/>
              <a:ext cx="3669170" cy="673929"/>
              <a:chOff x="6353670" y="289925"/>
              <a:chExt cx="3669170" cy="673929"/>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669170" cy="673929"/>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3513999"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a:t>
                </a:r>
                <a:r>
                  <a:rPr kumimoji="0" lang="vi-VN"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rPr>
                  <a:t>đọc diễn cảm</a:t>
                </a:r>
                <a:endPar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endParaRPr>
              </a:p>
            </p:txBody>
          </p:sp>
        </p:grpSp>
      </p:grpSp>
    </p:spTree>
    <p:extLst>
      <p:ext uri="{BB962C8B-B14F-4D97-AF65-F5344CB8AC3E}">
        <p14:creationId xmlns:p14="http://schemas.microsoft.com/office/powerpoint/2010/main" val="2758294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1000" fill="hold"/>
                                        <p:tgtEl>
                                          <p:spTgt spid="3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Google Shape;430;p41">
            <a:extLst>
              <a:ext uri="{FF2B5EF4-FFF2-40B4-BE49-F238E27FC236}">
                <a16:creationId xmlns:a16="http://schemas.microsoft.com/office/drawing/2014/main" id="{FC8B99BF-2DF0-483F-A214-8ED47B1133D0}"/>
              </a:ext>
            </a:extLst>
          </p:cNvPr>
          <p:cNvSpPr txBox="1">
            <a:spLocks/>
          </p:cNvSpPr>
          <p:nvPr/>
        </p:nvSpPr>
        <p:spPr>
          <a:xfrm>
            <a:off x="1169965" y="1374910"/>
            <a:ext cx="2407908" cy="3714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vi-VN" sz="4000" b="1" dirty="0">
                <a:solidFill>
                  <a:srgbClr val="C00000"/>
                </a:solidFill>
              </a:rPr>
              <a:t>* Câu</a:t>
            </a:r>
            <a:r>
              <a:rPr lang="en-US" sz="4000" dirty="0">
                <a:solidFill>
                  <a:srgbClr val="C00000"/>
                </a:solidFill>
              </a:rPr>
              <a:t>:</a:t>
            </a:r>
          </a:p>
        </p:txBody>
      </p:sp>
      <p:sp>
        <p:nvSpPr>
          <p:cNvPr id="34" name="Flowchart: Alternate Process 33">
            <a:extLst>
              <a:ext uri="{FF2B5EF4-FFF2-40B4-BE49-F238E27FC236}">
                <a16:creationId xmlns:a16="http://schemas.microsoft.com/office/drawing/2014/main" id="{527B6249-C2C2-4EA3-B24A-ECC7D441DE0D}"/>
              </a:ext>
            </a:extLst>
          </p:cNvPr>
          <p:cNvSpPr/>
          <p:nvPr/>
        </p:nvSpPr>
        <p:spPr>
          <a:xfrm>
            <a:off x="571100" y="2208823"/>
            <a:ext cx="11076401" cy="2734216"/>
          </a:xfrm>
          <a:prstGeom prst="flowChartAlternateProcess">
            <a:avLst/>
          </a:prstGeom>
          <a:noFill/>
          <a:ln w="28575">
            <a:solidFill>
              <a:srgbClr val="FF4C3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0C7A646-2B41-4F58-B6ED-AFA670F4C439}"/>
              </a:ext>
            </a:extLst>
          </p:cNvPr>
          <p:cNvGrpSpPr/>
          <p:nvPr/>
        </p:nvGrpSpPr>
        <p:grpSpPr>
          <a:xfrm>
            <a:off x="1378954" y="60615"/>
            <a:ext cx="10638063" cy="685041"/>
            <a:chOff x="-115543" y="226341"/>
            <a:chExt cx="10138383" cy="901687"/>
          </a:xfrm>
        </p:grpSpPr>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304800" y="1128028"/>
              <a:ext cx="9718040" cy="0"/>
            </a:xfrm>
            <a:prstGeom prst="line">
              <a:avLst/>
            </a:prstGeom>
            <a:noFill/>
            <a:ln w="12700" cap="flat" cmpd="sng" algn="ctr">
              <a:solidFill>
                <a:srgbClr val="30353A"/>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15543" y="226341"/>
              <a:ext cx="2662876" cy="764136"/>
              <a:chOff x="-115543" y="226341"/>
              <a:chExt cx="2662876" cy="764136"/>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1"/>
                <a:ext cx="2662876" cy="764136"/>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67571" y="288680"/>
                <a:ext cx="2497694" cy="607668"/>
              </a:xfrm>
              <a:prstGeom prst="rect">
                <a:avLst/>
              </a:prstGeom>
              <a:solidFill>
                <a:srgbClr val="FFFF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3141429" y="282666"/>
              <a:ext cx="2895659" cy="673929"/>
              <a:chOff x="3141429" y="282666"/>
              <a:chExt cx="2895659" cy="673929"/>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6"/>
                <a:ext cx="2662876" cy="673929"/>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408500" y="292783"/>
                <a:ext cx="2628588" cy="6076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6333556" y="289925"/>
              <a:ext cx="3673796" cy="673929"/>
              <a:chOff x="6333556" y="289925"/>
              <a:chExt cx="3673796" cy="673929"/>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73929"/>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333556" y="321694"/>
                <a:ext cx="3673796"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grpSp>
      <p:sp>
        <p:nvSpPr>
          <p:cNvPr id="40" name="TextBox 39">
            <a:extLst>
              <a:ext uri="{FF2B5EF4-FFF2-40B4-BE49-F238E27FC236}">
                <a16:creationId xmlns:a16="http://schemas.microsoft.com/office/drawing/2014/main" id="{1B8408B8-7D43-4128-90F8-72436C720563}"/>
              </a:ext>
            </a:extLst>
          </p:cNvPr>
          <p:cNvSpPr txBox="1"/>
          <p:nvPr/>
        </p:nvSpPr>
        <p:spPr>
          <a:xfrm>
            <a:off x="700892" y="2512703"/>
            <a:ext cx="10737639" cy="1951496"/>
          </a:xfrm>
          <a:prstGeom prst="rect">
            <a:avLst/>
          </a:prstGeom>
          <a:noFill/>
        </p:spPr>
        <p:txBody>
          <a:bodyPr wrap="square">
            <a:spAutoFit/>
          </a:bodyPr>
          <a:lstStyle>
            <a:defPPr>
              <a:defRPr lang="en-US"/>
            </a:defPPr>
            <a:lvl1pPr>
              <a:defRPr b="1" i="0">
                <a:solidFill>
                  <a:srgbClr val="C00000"/>
                </a:solidFill>
                <a:effectLst/>
                <a:latin typeface="Arial" panose="020B0604020202020204" pitchFamily="34" charset="0"/>
              </a:defRPr>
            </a:lvl1pPr>
          </a:lstStyle>
          <a:p>
            <a:pPr algn="just">
              <a:lnSpc>
                <a:spcPct val="150000"/>
              </a:lnSpc>
            </a:pPr>
            <a:r>
              <a:rPr lang="en-US" altLang="en-US" sz="2800" dirty="0" err="1">
                <a:solidFill>
                  <a:srgbClr val="7030A0"/>
                </a:solidFill>
                <a:cs typeface="Arial" pitchFamily="34" charset="0"/>
              </a:rPr>
              <a:t>Ông</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cùng</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vợ</a:t>
            </a:r>
            <a:r>
              <a:rPr lang="en-US" altLang="en-US" sz="2800" dirty="0">
                <a:solidFill>
                  <a:srgbClr val="7030A0"/>
                </a:solidFill>
                <a:cs typeface="Arial" pitchFamily="34" charset="0"/>
              </a:rPr>
              <a:t> con </a:t>
            </a:r>
            <a:r>
              <a:rPr lang="en-US" altLang="en-US" sz="2800" dirty="0" err="1">
                <a:solidFill>
                  <a:srgbClr val="7030A0"/>
                </a:solidFill>
                <a:cs typeface="Arial" pitchFamily="34" charset="0"/>
              </a:rPr>
              <a:t>đào</a:t>
            </a:r>
            <a:r>
              <a:rPr lang="en-US" altLang="en-US" sz="2800" dirty="0">
                <a:solidFill>
                  <a:srgbClr val="7030A0"/>
                </a:solidFill>
                <a:cs typeface="Arial" pitchFamily="34" charset="0"/>
              </a:rPr>
              <a:t> </a:t>
            </a:r>
            <a:r>
              <a:rPr lang="en-US" altLang="en-US" sz="2800" dirty="0" err="1">
                <a:solidFill>
                  <a:srgbClr val="FF0000"/>
                </a:solidFill>
                <a:cs typeface="Arial" pitchFamily="34" charset="0"/>
              </a:rPr>
              <a:t>suốt</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một</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năm</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trời</a:t>
            </a:r>
            <a:r>
              <a:rPr lang="en-US" altLang="en-US" sz="2800" dirty="0">
                <a:solidFill>
                  <a:srgbClr val="FF0000"/>
                </a:solidFill>
                <a:cs typeface="Arial" pitchFamily="34" charset="0"/>
              </a:rPr>
              <a:t>  </a:t>
            </a:r>
            <a:r>
              <a:rPr lang="en-US" altLang="en-US" sz="2800" dirty="0" err="1">
                <a:solidFill>
                  <a:srgbClr val="7030A0"/>
                </a:solidFill>
                <a:cs typeface="Arial" pitchFamily="34" charset="0"/>
              </a:rPr>
              <a:t>được</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gần</a:t>
            </a:r>
            <a:r>
              <a:rPr lang="en-US" altLang="en-US" sz="2800" dirty="0">
                <a:solidFill>
                  <a:srgbClr val="7030A0"/>
                </a:solidFill>
                <a:cs typeface="Arial" pitchFamily="34" charset="0"/>
              </a:rPr>
              <a:t> </a:t>
            </a:r>
            <a:r>
              <a:rPr lang="en-US" altLang="en-US" sz="2800" dirty="0" err="1">
                <a:solidFill>
                  <a:srgbClr val="FF0000"/>
                </a:solidFill>
                <a:cs typeface="Arial" pitchFamily="34" charset="0"/>
              </a:rPr>
              <a:t>bốn</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cây</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số</a:t>
            </a:r>
            <a:r>
              <a:rPr lang="en-US" altLang="en-US" sz="2800" dirty="0">
                <a:solidFill>
                  <a:srgbClr val="FF0000"/>
                </a:solidFill>
                <a:cs typeface="Arial" pitchFamily="34" charset="0"/>
              </a:rPr>
              <a:t> </a:t>
            </a:r>
            <a:r>
              <a:rPr lang="en-US" altLang="en-US" sz="2800" dirty="0" err="1">
                <a:solidFill>
                  <a:srgbClr val="FF0000"/>
                </a:solidFill>
                <a:cs typeface="Arial" pitchFamily="34" charset="0"/>
              </a:rPr>
              <a:t>mương</a:t>
            </a:r>
            <a:r>
              <a:rPr lang="en-US" altLang="en-US" sz="2800" dirty="0">
                <a:solidFill>
                  <a:srgbClr val="7030A0"/>
                </a:solidFill>
                <a:cs typeface="Arial" pitchFamily="34" charset="0"/>
              </a:rPr>
              <a:t> </a:t>
            </a:r>
            <a:r>
              <a:rPr lang="vi-VN" altLang="en-US" sz="2800" dirty="0">
                <a:solidFill>
                  <a:srgbClr val="7030A0"/>
                </a:solidFill>
                <a:cs typeface="Arial" pitchFamily="34" charset="0"/>
              </a:rPr>
              <a:t> </a:t>
            </a:r>
            <a:r>
              <a:rPr lang="en-US" altLang="en-US" sz="2800" dirty="0" err="1">
                <a:solidFill>
                  <a:srgbClr val="7030A0"/>
                </a:solidFill>
                <a:cs typeface="Arial" pitchFamily="34" charset="0"/>
              </a:rPr>
              <a:t>xuyên</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đồi</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dẫn</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nước</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từ</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rừng</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già</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về</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thôn</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trồng</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một</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héc</a:t>
            </a:r>
            <a:r>
              <a:rPr lang="en-US" altLang="en-US" sz="2800" dirty="0">
                <a:solidFill>
                  <a:srgbClr val="7030A0"/>
                </a:solidFill>
                <a:cs typeface="Arial" pitchFamily="34" charset="0"/>
              </a:rPr>
              <a:t> ta </a:t>
            </a:r>
            <a:r>
              <a:rPr lang="en-US" altLang="en-US" sz="2800" dirty="0" err="1">
                <a:solidFill>
                  <a:srgbClr val="7030A0"/>
                </a:solidFill>
                <a:cs typeface="Arial" pitchFamily="34" charset="0"/>
              </a:rPr>
              <a:t>lúa</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nước</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để</a:t>
            </a:r>
            <a:r>
              <a:rPr lang="en-US" altLang="en-US" sz="2800" dirty="0">
                <a:solidFill>
                  <a:srgbClr val="7030A0"/>
                </a:solidFill>
                <a:cs typeface="Arial" pitchFamily="34" charset="0"/>
              </a:rPr>
              <a:t> </a:t>
            </a:r>
            <a:r>
              <a:rPr lang="en-US" altLang="en-US" sz="2800" dirty="0" err="1">
                <a:solidFill>
                  <a:srgbClr val="7030A0"/>
                </a:solidFill>
                <a:cs typeface="Arial" pitchFamily="34" charset="0"/>
              </a:rPr>
              <a:t>bà</a:t>
            </a:r>
            <a:r>
              <a:rPr lang="en-US" altLang="en-US" sz="2800" dirty="0">
                <a:solidFill>
                  <a:srgbClr val="7030A0"/>
                </a:solidFill>
                <a:cs typeface="Arial" pitchFamily="34" charset="0"/>
              </a:rPr>
              <a:t> con tin.</a:t>
            </a:r>
            <a:endParaRPr lang="en-US" sz="2800" dirty="0">
              <a:solidFill>
                <a:srgbClr val="7030A0"/>
              </a:solidFill>
              <a:cs typeface="Arial" pitchFamily="34" charset="0"/>
            </a:endParaRPr>
          </a:p>
        </p:txBody>
      </p:sp>
      <p:cxnSp>
        <p:nvCxnSpPr>
          <p:cNvPr id="43" name="Straight Connector 42">
            <a:extLst>
              <a:ext uri="{FF2B5EF4-FFF2-40B4-BE49-F238E27FC236}">
                <a16:creationId xmlns:a16="http://schemas.microsoft.com/office/drawing/2014/main" id="{74B77888-BC54-4168-A7B2-6F7A07BA8645}"/>
              </a:ext>
            </a:extLst>
          </p:cNvPr>
          <p:cNvCxnSpPr>
            <a:cxnSpLocks/>
          </p:cNvCxnSpPr>
          <p:nvPr/>
        </p:nvCxnSpPr>
        <p:spPr>
          <a:xfrm flipH="1">
            <a:off x="8003338" y="2764537"/>
            <a:ext cx="88773" cy="4061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CADA6F1-03EA-4693-93F4-496FFD827CC3}"/>
              </a:ext>
            </a:extLst>
          </p:cNvPr>
          <p:cNvCxnSpPr>
            <a:cxnSpLocks/>
          </p:cNvCxnSpPr>
          <p:nvPr/>
        </p:nvCxnSpPr>
        <p:spPr>
          <a:xfrm flipH="1">
            <a:off x="2785696" y="3377300"/>
            <a:ext cx="88773" cy="4061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769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1000" fill="hold"/>
                                        <p:tgtEl>
                                          <p:spTgt spid="3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circle(in)">
                                      <p:cBhvr>
                                        <p:cTn id="14" dur="20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ircle(in)">
                                      <p:cBhvr>
                                        <p:cTn id="19" dur="20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arn(inVertical)">
                                      <p:cBhvr>
                                        <p:cTn id="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4" grpId="0"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Google Shape;430;p41">
            <a:extLst>
              <a:ext uri="{FF2B5EF4-FFF2-40B4-BE49-F238E27FC236}">
                <a16:creationId xmlns:a16="http://schemas.microsoft.com/office/drawing/2014/main" id="{CBFCAEBB-D519-4A2D-ADB0-870552E2BBB1}"/>
              </a:ext>
            </a:extLst>
          </p:cNvPr>
          <p:cNvSpPr txBox="1">
            <a:spLocks/>
          </p:cNvSpPr>
          <p:nvPr/>
        </p:nvSpPr>
        <p:spPr>
          <a:xfrm>
            <a:off x="185146" y="275206"/>
            <a:ext cx="2890709" cy="3714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vi-VN" sz="4000" b="1" dirty="0">
                <a:solidFill>
                  <a:srgbClr val="C00000"/>
                </a:solidFill>
              </a:rPr>
              <a:t>* Chú giải</a:t>
            </a:r>
            <a:r>
              <a:rPr lang="en-US" sz="4000" dirty="0">
                <a:solidFill>
                  <a:srgbClr val="C00000"/>
                </a:solidFill>
              </a:rPr>
              <a:t>:</a:t>
            </a:r>
          </a:p>
        </p:txBody>
      </p:sp>
      <p:sp>
        <p:nvSpPr>
          <p:cNvPr id="34" name="TextBox 33">
            <a:extLst>
              <a:ext uri="{FF2B5EF4-FFF2-40B4-BE49-F238E27FC236}">
                <a16:creationId xmlns:a16="http://schemas.microsoft.com/office/drawing/2014/main" id="{29DAF7BD-4C37-4091-8837-E267D688A266}"/>
              </a:ext>
            </a:extLst>
          </p:cNvPr>
          <p:cNvSpPr txBox="1">
            <a:spLocks noChangeArrowheads="1"/>
          </p:cNvSpPr>
          <p:nvPr/>
        </p:nvSpPr>
        <p:spPr bwMode="auto">
          <a:xfrm>
            <a:off x="8114139" y="2859969"/>
            <a:ext cx="3466619" cy="18158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2400" b="1" dirty="0">
                <a:solidFill>
                  <a:srgbClr val="C00000"/>
                </a:solidFill>
                <a:latin typeface="Arial" panose="020B0604020202020204" pitchFamily="34" charset="0"/>
                <a:cs typeface="Arial" panose="020B0604020202020204" pitchFamily="34" charset="0"/>
              </a:rPr>
              <a:t>Ngu Công</a:t>
            </a:r>
            <a:r>
              <a:rPr lang="en-US" altLang="en-US" sz="2200" b="1" dirty="0">
                <a:solidFill>
                  <a:srgbClr val="C00000"/>
                </a:solidFill>
                <a:latin typeface="Arial" panose="020B0604020202020204" pitchFamily="34" charset="0"/>
                <a:cs typeface="Arial" panose="020B0604020202020204" pitchFamily="34" charset="0"/>
              </a:rPr>
              <a:t>: </a:t>
            </a:r>
            <a:r>
              <a:rPr lang="vi-VN" altLang="en-US" sz="2200" b="1" dirty="0">
                <a:solidFill>
                  <a:srgbClr val="1B6169"/>
                </a:solidFill>
                <a:latin typeface="Arial" panose="020B0604020202020204" pitchFamily="34" charset="0"/>
                <a:cs typeface="Arial" panose="020B0604020202020204" pitchFamily="34" charset="0"/>
              </a:rPr>
              <a:t>nhân vật trong truyện ngụ ngôn Trung Quốc tượng trưng cho ý chí dời non lấp bể và lòng kiên trì</a:t>
            </a:r>
          </a:p>
        </p:txBody>
      </p:sp>
      <p:pic>
        <p:nvPicPr>
          <p:cNvPr id="33" name="Picture 2" descr="Rốt cục thì Ngu Công cũng có dời được núi đâu!">
            <a:extLst>
              <a:ext uri="{FF2B5EF4-FFF2-40B4-BE49-F238E27FC236}">
                <a16:creationId xmlns:a16="http://schemas.microsoft.com/office/drawing/2014/main" id="{5C6D2AA2-83EC-4EFF-800F-1E3FF4A06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78" y="762013"/>
            <a:ext cx="6626128" cy="585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6130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1000" fill="hold"/>
                                        <p:tgtEl>
                                          <p:spTgt spid="3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20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circle(in)">
                                      <p:cBhvr>
                                        <p:cTn id="1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4" name="TextBox 33">
            <a:extLst>
              <a:ext uri="{FF2B5EF4-FFF2-40B4-BE49-F238E27FC236}">
                <a16:creationId xmlns:a16="http://schemas.microsoft.com/office/drawing/2014/main" id="{29DAF7BD-4C37-4091-8837-E267D688A266}"/>
              </a:ext>
            </a:extLst>
          </p:cNvPr>
          <p:cNvSpPr txBox="1">
            <a:spLocks noChangeArrowheads="1"/>
          </p:cNvSpPr>
          <p:nvPr/>
        </p:nvSpPr>
        <p:spPr bwMode="auto">
          <a:xfrm>
            <a:off x="1898041" y="5895869"/>
            <a:ext cx="886660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2400" b="1" dirty="0">
                <a:solidFill>
                  <a:srgbClr val="C00000"/>
                </a:solidFill>
                <a:latin typeface="Arial" panose="020B0604020202020204" pitchFamily="34" charset="0"/>
                <a:cs typeface="Arial" panose="020B0604020202020204" pitchFamily="34" charset="0"/>
              </a:rPr>
              <a:t> dòng mương: </a:t>
            </a:r>
            <a:r>
              <a:rPr lang="vi-VN" altLang="en-US" sz="2200" b="1" dirty="0">
                <a:solidFill>
                  <a:srgbClr val="1B6169"/>
                </a:solidFill>
                <a:latin typeface="Arial" panose="020B0604020202020204" pitchFamily="34" charset="0"/>
                <a:cs typeface="Arial" panose="020B0604020202020204" pitchFamily="34" charset="0"/>
              </a:rPr>
              <a:t>nơi dẫn nước để tưới tiêu cho đồng ruộng</a:t>
            </a:r>
          </a:p>
        </p:txBody>
      </p:sp>
      <p:pic>
        <p:nvPicPr>
          <p:cNvPr id="35" name="Picture 7">
            <a:extLst>
              <a:ext uri="{FF2B5EF4-FFF2-40B4-BE49-F238E27FC236}">
                <a16:creationId xmlns:a16="http://schemas.microsoft.com/office/drawing/2014/main" id="{9E6372A5-A47E-4D34-9291-7D118EF7C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546" y="134797"/>
            <a:ext cx="9928367" cy="5493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11674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4" name="TextBox 33">
            <a:extLst>
              <a:ext uri="{FF2B5EF4-FFF2-40B4-BE49-F238E27FC236}">
                <a16:creationId xmlns:a16="http://schemas.microsoft.com/office/drawing/2014/main" id="{29DAF7BD-4C37-4091-8837-E267D688A266}"/>
              </a:ext>
            </a:extLst>
          </p:cNvPr>
          <p:cNvSpPr txBox="1">
            <a:spLocks noChangeArrowheads="1"/>
          </p:cNvSpPr>
          <p:nvPr/>
        </p:nvSpPr>
        <p:spPr bwMode="auto">
          <a:xfrm>
            <a:off x="2089433" y="5992346"/>
            <a:ext cx="87817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vi-VN" altLang="en-US" sz="2400" b="1" dirty="0">
                <a:solidFill>
                  <a:srgbClr val="C00000"/>
                </a:solidFill>
                <a:latin typeface="Arial" panose="020B0604020202020204" pitchFamily="34" charset="0"/>
                <a:cs typeface="Arial" panose="020B0604020202020204" pitchFamily="34" charset="0"/>
              </a:rPr>
              <a:t>vắt</a:t>
            </a:r>
            <a:r>
              <a:rPr lang="en-US" alt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nằm</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ngang</a:t>
            </a:r>
            <a:r>
              <a:rPr lang="en-US" sz="2200" b="1" dirty="0">
                <a:solidFill>
                  <a:srgbClr val="1B6169"/>
                </a:solidFill>
                <a:latin typeface="Arial" panose="020B0604020202020204" pitchFamily="34" charset="0"/>
                <a:cs typeface="Arial" panose="020B0604020202020204" pitchFamily="34" charset="0"/>
              </a:rPr>
              <a:t> qua </a:t>
            </a:r>
            <a:r>
              <a:rPr lang="en-US" sz="2200" b="1" dirty="0" err="1">
                <a:solidFill>
                  <a:srgbClr val="1B6169"/>
                </a:solidFill>
                <a:latin typeface="Arial" panose="020B0604020202020204" pitchFamily="34" charset="0"/>
                <a:cs typeface="Arial" panose="020B0604020202020204" pitchFamily="34" charset="0"/>
              </a:rPr>
              <a:t>một</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vật</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khác</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và</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để</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cho</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buông</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thõng</a:t>
            </a:r>
            <a:r>
              <a:rPr lang="en-US" sz="2200" b="1" dirty="0">
                <a:solidFill>
                  <a:srgbClr val="1B6169"/>
                </a:solidFill>
                <a:latin typeface="Arial" panose="020B0604020202020204" pitchFamily="34" charset="0"/>
                <a:cs typeface="Arial" panose="020B0604020202020204" pitchFamily="34" charset="0"/>
              </a:rPr>
              <a:t> </a:t>
            </a:r>
            <a:r>
              <a:rPr lang="en-US" sz="2200" b="1" dirty="0" err="1">
                <a:solidFill>
                  <a:srgbClr val="1B6169"/>
                </a:solidFill>
                <a:latin typeface="Arial" panose="020B0604020202020204" pitchFamily="34" charset="0"/>
                <a:cs typeface="Arial" panose="020B0604020202020204" pitchFamily="34" charset="0"/>
              </a:rPr>
              <a:t>xuống</a:t>
            </a:r>
            <a:endParaRPr lang="en-US" sz="2200" b="1" dirty="0">
              <a:solidFill>
                <a:srgbClr val="1B6169"/>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DC89B7DD-BB2F-44E7-AFAD-647E1E6BC26F}"/>
              </a:ext>
            </a:extLst>
          </p:cNvPr>
          <p:cNvGrpSpPr/>
          <p:nvPr/>
        </p:nvGrpSpPr>
        <p:grpSpPr>
          <a:xfrm>
            <a:off x="2089433" y="368696"/>
            <a:ext cx="8419352" cy="5412441"/>
            <a:chOff x="2089433" y="368696"/>
            <a:chExt cx="8419352" cy="5412441"/>
          </a:xfrm>
        </p:grpSpPr>
        <p:pic>
          <p:nvPicPr>
            <p:cNvPr id="33" name="Picture 32">
              <a:extLst>
                <a:ext uri="{FF2B5EF4-FFF2-40B4-BE49-F238E27FC236}">
                  <a16:creationId xmlns:a16="http://schemas.microsoft.com/office/drawing/2014/main" id="{DD274DE0-4E4C-44C7-BDE7-49743F5C97C4}"/>
                </a:ext>
              </a:extLst>
            </p:cNvPr>
            <p:cNvPicPr>
              <a:picLocks noChangeAspect="1"/>
            </p:cNvPicPr>
            <p:nvPr/>
          </p:nvPicPr>
          <p:blipFill>
            <a:blip r:embed="rId3"/>
            <a:stretch>
              <a:fillRect/>
            </a:stretch>
          </p:blipFill>
          <p:spPr>
            <a:xfrm>
              <a:off x="2089433" y="368696"/>
              <a:ext cx="8419352" cy="541244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6" name="TextBox 35">
              <a:extLst>
                <a:ext uri="{FF2B5EF4-FFF2-40B4-BE49-F238E27FC236}">
                  <a16:creationId xmlns:a16="http://schemas.microsoft.com/office/drawing/2014/main" id="{EA7FAA60-8F7D-4263-984E-713A22DBDB27}"/>
                </a:ext>
              </a:extLst>
            </p:cNvPr>
            <p:cNvSpPr txBox="1"/>
            <p:nvPr/>
          </p:nvSpPr>
          <p:spPr>
            <a:xfrm>
              <a:off x="2324138" y="552901"/>
              <a:ext cx="5981252" cy="369332"/>
            </a:xfrm>
            <a:prstGeom prst="rect">
              <a:avLst/>
            </a:prstGeom>
            <a:solidFill>
              <a:srgbClr val="FFFF00"/>
            </a:solidFill>
          </p:spPr>
          <p:txBody>
            <a:bodyPr wrap="square">
              <a:spAutoFit/>
            </a:bodyPr>
            <a:lstStyle/>
            <a:p>
              <a:pPr>
                <a:defRPr/>
              </a:pPr>
              <a:r>
                <a:rPr lang="en-US" sz="1800" b="1" dirty="0" err="1">
                  <a:solidFill>
                    <a:srgbClr val="1B6169"/>
                  </a:solidFill>
                  <a:latin typeface="Arial" panose="020B0604020202020204" pitchFamily="34" charset="0"/>
                  <a:cs typeface="Arial" panose="020B0604020202020204" pitchFamily="34" charset="0"/>
                </a:rPr>
                <a:t>Dòng</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mương</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ngoằn</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ngoèo</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vắt</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ngang</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những</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đồi</a:t>
              </a:r>
              <a:r>
                <a:rPr lang="en-US" sz="1800" b="1" dirty="0">
                  <a:solidFill>
                    <a:srgbClr val="1B6169"/>
                  </a:solidFill>
                  <a:latin typeface="Arial" panose="020B0604020202020204" pitchFamily="34" charset="0"/>
                  <a:cs typeface="Arial" panose="020B0604020202020204" pitchFamily="34" charset="0"/>
                </a:rPr>
                <a:t> </a:t>
              </a:r>
              <a:r>
                <a:rPr lang="en-US" sz="1800" b="1" dirty="0" err="1">
                  <a:solidFill>
                    <a:srgbClr val="1B6169"/>
                  </a:solidFill>
                  <a:latin typeface="Arial" panose="020B0604020202020204" pitchFamily="34" charset="0"/>
                  <a:cs typeface="Arial" panose="020B0604020202020204" pitchFamily="34" charset="0"/>
                </a:rPr>
                <a:t>cao</a:t>
              </a:r>
              <a:endParaRPr lang="en-US" sz="1800" b="1" dirty="0">
                <a:solidFill>
                  <a:srgbClr val="1B6169"/>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68018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circle(in)">
                                      <p:cBhvr>
                                        <p:cTn id="14"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4" name="TextBox 33">
            <a:extLst>
              <a:ext uri="{FF2B5EF4-FFF2-40B4-BE49-F238E27FC236}">
                <a16:creationId xmlns:a16="http://schemas.microsoft.com/office/drawing/2014/main" id="{29DAF7BD-4C37-4091-8837-E267D688A266}"/>
              </a:ext>
            </a:extLst>
          </p:cNvPr>
          <p:cNvSpPr txBox="1">
            <a:spLocks noChangeArrowheads="1"/>
          </p:cNvSpPr>
          <p:nvPr/>
        </p:nvSpPr>
        <p:spPr bwMode="auto">
          <a:xfrm>
            <a:off x="1669001" y="5738186"/>
            <a:ext cx="879831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vi-VN" altLang="en-US" sz="2400" b="1" dirty="0">
                <a:solidFill>
                  <a:srgbClr val="C00000"/>
                </a:solidFill>
                <a:latin typeface="Arial" panose="020B0604020202020204" pitchFamily="34" charset="0"/>
                <a:cs typeface="Arial" panose="020B0604020202020204" pitchFamily="34" charset="0"/>
              </a:rPr>
              <a:t>Ruộng bậc thang</a:t>
            </a:r>
            <a:r>
              <a:rPr lang="en-US" altLang="en-US" sz="2200" b="1" dirty="0">
                <a:solidFill>
                  <a:srgbClr val="C00000"/>
                </a:solidFill>
                <a:latin typeface="Arial" panose="020B0604020202020204" pitchFamily="34" charset="0"/>
                <a:cs typeface="Arial" panose="020B0604020202020204" pitchFamily="34" charset="0"/>
              </a:rPr>
              <a:t>:</a:t>
            </a:r>
            <a:r>
              <a:rPr lang="vi-VN" altLang="en-US" sz="2200" b="1" dirty="0">
                <a:solidFill>
                  <a:srgbClr val="C00000"/>
                </a:solidFill>
                <a:latin typeface="Arial" panose="020B0604020202020204" pitchFamily="34" charset="0"/>
                <a:cs typeface="Arial" panose="020B0604020202020204" pitchFamily="34" charset="0"/>
              </a:rPr>
              <a:t> </a:t>
            </a:r>
            <a:r>
              <a:rPr lang="en-US" sz="2400" b="1" dirty="0" err="1">
                <a:solidFill>
                  <a:srgbClr val="1B6169"/>
                </a:solidFill>
              </a:rPr>
              <a:t>là</a:t>
            </a:r>
            <a:r>
              <a:rPr lang="en-US" sz="2400" b="1" dirty="0">
                <a:solidFill>
                  <a:srgbClr val="1B6169"/>
                </a:solidFill>
              </a:rPr>
              <a:t> </a:t>
            </a:r>
            <a:r>
              <a:rPr lang="en-US" sz="2400" b="1" dirty="0" err="1">
                <a:solidFill>
                  <a:srgbClr val="1B6169"/>
                </a:solidFill>
              </a:rPr>
              <a:t>một</a:t>
            </a:r>
            <a:r>
              <a:rPr lang="en-US" sz="2400" b="1" dirty="0">
                <a:solidFill>
                  <a:srgbClr val="1B6169"/>
                </a:solidFill>
              </a:rPr>
              <a:t> </a:t>
            </a:r>
            <a:r>
              <a:rPr lang="en-US" sz="2400" b="1" dirty="0" err="1">
                <a:solidFill>
                  <a:srgbClr val="1B6169"/>
                </a:solidFill>
              </a:rPr>
              <a:t>hình</a:t>
            </a:r>
            <a:r>
              <a:rPr lang="en-US" sz="2400" b="1" dirty="0">
                <a:solidFill>
                  <a:srgbClr val="1B6169"/>
                </a:solidFill>
              </a:rPr>
              <a:t> </a:t>
            </a:r>
            <a:r>
              <a:rPr lang="en-US" sz="2400" b="1" dirty="0" err="1">
                <a:solidFill>
                  <a:srgbClr val="1B6169"/>
                </a:solidFill>
              </a:rPr>
              <a:t>thức</a:t>
            </a:r>
            <a:r>
              <a:rPr lang="en-US" sz="2400" b="1" dirty="0">
                <a:solidFill>
                  <a:srgbClr val="1B6169"/>
                </a:solidFill>
              </a:rPr>
              <a:t> </a:t>
            </a:r>
            <a:r>
              <a:rPr lang="en-US" sz="2400" b="1" dirty="0" err="1">
                <a:solidFill>
                  <a:srgbClr val="1B6169"/>
                </a:solidFill>
              </a:rPr>
              <a:t>canh</a:t>
            </a:r>
            <a:r>
              <a:rPr lang="en-US" sz="2400" b="1" dirty="0">
                <a:solidFill>
                  <a:srgbClr val="1B6169"/>
                </a:solidFill>
              </a:rPr>
              <a:t> </a:t>
            </a:r>
            <a:r>
              <a:rPr lang="en-US" sz="2400" b="1" dirty="0" err="1">
                <a:solidFill>
                  <a:srgbClr val="1B6169"/>
                </a:solidFill>
              </a:rPr>
              <a:t>tác</a:t>
            </a:r>
            <a:r>
              <a:rPr lang="en-US" sz="2400" b="1" dirty="0">
                <a:solidFill>
                  <a:srgbClr val="1B6169"/>
                </a:solidFill>
              </a:rPr>
              <a:t> </a:t>
            </a:r>
            <a:r>
              <a:rPr lang="en-US" sz="2400" b="1" dirty="0" err="1">
                <a:solidFill>
                  <a:srgbClr val="1B6169"/>
                </a:solidFill>
              </a:rPr>
              <a:t>trên</a:t>
            </a:r>
            <a:r>
              <a:rPr lang="en-US" sz="2400" b="1" dirty="0">
                <a:solidFill>
                  <a:srgbClr val="1B6169"/>
                </a:solidFill>
              </a:rPr>
              <a:t> </a:t>
            </a:r>
            <a:r>
              <a:rPr lang="en-US" sz="2400" b="1" dirty="0" err="1">
                <a:solidFill>
                  <a:srgbClr val="1B6169"/>
                </a:solidFill>
              </a:rPr>
              <a:t>đất</a:t>
            </a:r>
            <a:r>
              <a:rPr lang="en-US" sz="2400" b="1" dirty="0">
                <a:solidFill>
                  <a:srgbClr val="1B6169"/>
                </a:solidFill>
              </a:rPr>
              <a:t> </a:t>
            </a:r>
            <a:r>
              <a:rPr lang="en-US" sz="2400" b="1" dirty="0" err="1">
                <a:solidFill>
                  <a:srgbClr val="1B6169"/>
                </a:solidFill>
              </a:rPr>
              <a:t>dốc</a:t>
            </a:r>
            <a:r>
              <a:rPr lang="en-US" sz="2400" b="1" dirty="0">
                <a:solidFill>
                  <a:srgbClr val="1B6169"/>
                </a:solidFill>
              </a:rPr>
              <a:t> </a:t>
            </a:r>
            <a:r>
              <a:rPr lang="en-US" sz="2400" b="1" dirty="0" err="1">
                <a:solidFill>
                  <a:srgbClr val="1B6169"/>
                </a:solidFill>
              </a:rPr>
              <a:t>theo</a:t>
            </a:r>
            <a:r>
              <a:rPr lang="en-US" sz="2400" b="1" dirty="0">
                <a:solidFill>
                  <a:srgbClr val="1B6169"/>
                </a:solidFill>
              </a:rPr>
              <a:t> </a:t>
            </a:r>
            <a:r>
              <a:rPr lang="en-US" sz="2400" b="1" dirty="0" err="1">
                <a:solidFill>
                  <a:srgbClr val="1B6169"/>
                </a:solidFill>
              </a:rPr>
              <a:t>hình</a:t>
            </a:r>
            <a:r>
              <a:rPr lang="en-US" sz="2400" b="1" dirty="0">
                <a:solidFill>
                  <a:srgbClr val="1B6169"/>
                </a:solidFill>
              </a:rPr>
              <a:t> thang </a:t>
            </a:r>
            <a:r>
              <a:rPr lang="en-US" sz="2400" b="1" dirty="0" err="1">
                <a:solidFill>
                  <a:srgbClr val="1B6169"/>
                </a:solidFill>
              </a:rPr>
              <a:t>của</a:t>
            </a:r>
            <a:r>
              <a:rPr lang="en-US" sz="2400" b="1" dirty="0">
                <a:solidFill>
                  <a:srgbClr val="1B6169"/>
                </a:solidFill>
              </a:rPr>
              <a:t> </a:t>
            </a:r>
            <a:r>
              <a:rPr lang="vi-VN" sz="2400" b="1" dirty="0">
                <a:solidFill>
                  <a:srgbClr val="1B6169"/>
                </a:solidFill>
              </a:rPr>
              <a:t>đồng bào các dân tộc thiểu số.</a:t>
            </a:r>
            <a:endParaRPr lang="vi-VN" altLang="en-US" sz="2400" b="1" dirty="0">
              <a:solidFill>
                <a:srgbClr val="1B6169"/>
              </a:solidFill>
              <a:latin typeface="Arial" panose="020B0604020202020204" pitchFamily="34" charset="0"/>
              <a:cs typeface="Arial" panose="020B0604020202020204" pitchFamily="34" charset="0"/>
            </a:endParaRPr>
          </a:p>
        </p:txBody>
      </p:sp>
      <p:pic>
        <p:nvPicPr>
          <p:cNvPr id="2050" name="Picture 2" descr="Ruộng bậc thang là gì?">
            <a:extLst>
              <a:ext uri="{FF2B5EF4-FFF2-40B4-BE49-F238E27FC236}">
                <a16:creationId xmlns:a16="http://schemas.microsoft.com/office/drawing/2014/main" id="{5157FF14-0687-4778-85FB-10D5647C4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001" y="44754"/>
            <a:ext cx="8798310" cy="5542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85712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circle(in)">
                                      <p:cBhvr>
                                        <p:cTn id="14"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4"/>
            <a:ext cx="4077544" cy="530187"/>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1" name="Google Shape;430;p41">
            <a:extLst>
              <a:ext uri="{FF2B5EF4-FFF2-40B4-BE49-F238E27FC236}">
                <a16:creationId xmlns:a16="http://schemas.microsoft.com/office/drawing/2014/main" id="{EE221DFF-ADCA-40B6-B67F-796194764E16}"/>
              </a:ext>
            </a:extLst>
          </p:cNvPr>
          <p:cNvSpPr txBox="1">
            <a:spLocks/>
          </p:cNvSpPr>
          <p:nvPr/>
        </p:nvSpPr>
        <p:spPr>
          <a:xfrm>
            <a:off x="893562" y="1288885"/>
            <a:ext cx="10830127" cy="468168"/>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600" b="1" dirty="0">
                <a:solidFill>
                  <a:schemeClr val="accent2">
                    <a:lumMod val="75000"/>
                  </a:schemeClr>
                </a:solidFill>
                <a:latin typeface="Arial" panose="020B0604020202020204" pitchFamily="34" charset="0"/>
                <a:ea typeface="Vibur"/>
                <a:cs typeface="Arial" panose="020B0604020202020204" pitchFamily="34" charset="0"/>
              </a:rPr>
              <a:t>Ông Lìn đã làm thế nào để đưa được nước về thôn</a:t>
            </a:r>
            <a:r>
              <a:rPr lang="en-US" sz="2600" b="1" dirty="0">
                <a:solidFill>
                  <a:schemeClr val="accent2">
                    <a:lumMod val="75000"/>
                  </a:schemeClr>
                </a:solidFill>
                <a:latin typeface="Arial" panose="020B0604020202020204" pitchFamily="34" charset="0"/>
                <a:ea typeface="Vibur"/>
                <a:cs typeface="Arial" panose="020B0604020202020204" pitchFamily="34" charset="0"/>
              </a:rPr>
              <a:t>?</a:t>
            </a:r>
          </a:p>
        </p:txBody>
      </p:sp>
      <p:sp>
        <p:nvSpPr>
          <p:cNvPr id="45" name="Rectangle 44">
            <a:extLst>
              <a:ext uri="{FF2B5EF4-FFF2-40B4-BE49-F238E27FC236}">
                <a16:creationId xmlns:a16="http://schemas.microsoft.com/office/drawing/2014/main" id="{75EF080A-69B7-407F-BE2E-ABBFD23F9C5F}"/>
              </a:ext>
            </a:extLst>
          </p:cNvPr>
          <p:cNvSpPr/>
          <p:nvPr/>
        </p:nvSpPr>
        <p:spPr>
          <a:xfrm>
            <a:off x="893562" y="818951"/>
            <a:ext cx="7443515" cy="492443"/>
          </a:xfrm>
          <a:prstGeom prst="rect">
            <a:avLst/>
          </a:prstGeom>
        </p:spPr>
        <p:txBody>
          <a:bodyPr wrap="square">
            <a:spAutoFit/>
          </a:bodyPr>
          <a:lstStyle/>
          <a:p>
            <a:pPr>
              <a:defRPr/>
            </a:pPr>
            <a:r>
              <a:rPr lang="en-GB" altLang="en-US" sz="2600" b="1" noProof="1">
                <a:solidFill>
                  <a:srgbClr val="42426C"/>
                </a:solidFill>
                <a:latin typeface="Arial" panose="020B0604020202020204" pitchFamily="34" charset="0"/>
                <a:cs typeface="Arial" panose="020B0604020202020204" pitchFamily="34" charset="0"/>
                <a:sym typeface="+mn-ea"/>
              </a:rPr>
              <a:t>Đọc thầm </a:t>
            </a:r>
            <a:r>
              <a:rPr lang="vi-VN" altLang="en-US" sz="2600" b="1" noProof="1">
                <a:solidFill>
                  <a:srgbClr val="42426C"/>
                </a:solidFill>
                <a:latin typeface="Arial" panose="020B0604020202020204" pitchFamily="34" charset="0"/>
                <a:cs typeface="Arial" panose="020B0604020202020204" pitchFamily="34" charset="0"/>
                <a:sym typeface="+mn-ea"/>
              </a:rPr>
              <a:t>đoạn 1 và trả lời câu hỏi</a:t>
            </a:r>
            <a:r>
              <a:rPr lang="en-GB" altLang="en-US" sz="2600" b="1" noProof="1">
                <a:solidFill>
                  <a:srgbClr val="42426C"/>
                </a:solidFill>
                <a:latin typeface="Arial" panose="020B0604020202020204" pitchFamily="34" charset="0"/>
                <a:cs typeface="Arial" panose="020B0604020202020204" pitchFamily="34" charset="0"/>
                <a:sym typeface="+mn-ea"/>
              </a:rPr>
              <a:t>: </a:t>
            </a:r>
            <a:r>
              <a:rPr lang="vi-VN" altLang="en-US" sz="2600" b="1" noProof="1">
                <a:solidFill>
                  <a:srgbClr val="42426C"/>
                </a:solidFill>
                <a:latin typeface="Arial" panose="020B0604020202020204" pitchFamily="34" charset="0"/>
                <a:cs typeface="Arial" panose="020B0604020202020204" pitchFamily="34" charset="0"/>
                <a:sym typeface="+mn-ea"/>
              </a:rPr>
              <a:t> </a:t>
            </a:r>
          </a:p>
        </p:txBody>
      </p:sp>
      <p:sp>
        <p:nvSpPr>
          <p:cNvPr id="65" name="Flowchart: Alternate Process 64">
            <a:extLst>
              <a:ext uri="{FF2B5EF4-FFF2-40B4-BE49-F238E27FC236}">
                <a16:creationId xmlns:a16="http://schemas.microsoft.com/office/drawing/2014/main" id="{F5AAB529-67CC-4333-97E4-FDF8F9F2A0D0}"/>
              </a:ext>
            </a:extLst>
          </p:cNvPr>
          <p:cNvSpPr/>
          <p:nvPr/>
        </p:nvSpPr>
        <p:spPr>
          <a:xfrm>
            <a:off x="659540" y="1970288"/>
            <a:ext cx="11160285" cy="1611982"/>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B67BCF7-B445-479A-B04A-21622A0AB959}"/>
              </a:ext>
            </a:extLst>
          </p:cNvPr>
          <p:cNvSpPr/>
          <p:nvPr/>
        </p:nvSpPr>
        <p:spPr>
          <a:xfrm>
            <a:off x="46228" y="1405666"/>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1</a:t>
            </a:r>
            <a:endParaRPr lang="en-US" sz="2800" b="1" dirty="0">
              <a:solidFill>
                <a:srgbClr val="5D6088"/>
              </a:solidFill>
            </a:endParaRPr>
          </a:p>
        </p:txBody>
      </p:sp>
      <p:sp>
        <p:nvSpPr>
          <p:cNvPr id="52" name="Text Box 24">
            <a:extLst>
              <a:ext uri="{FF2B5EF4-FFF2-40B4-BE49-F238E27FC236}">
                <a16:creationId xmlns:a16="http://schemas.microsoft.com/office/drawing/2014/main" id="{F9DD4701-FD4A-4D76-855C-4AD6C81AE06A}"/>
              </a:ext>
            </a:extLst>
          </p:cNvPr>
          <p:cNvSpPr txBox="1">
            <a:spLocks noChangeArrowheads="1"/>
          </p:cNvSpPr>
          <p:nvPr/>
        </p:nvSpPr>
        <p:spPr bwMode="auto">
          <a:xfrm>
            <a:off x="659541" y="3795505"/>
            <a:ext cx="9015229" cy="492443"/>
          </a:xfrm>
          <a:prstGeom prst="rect">
            <a:avLst/>
          </a:prstGeom>
          <a:solidFill>
            <a:schemeClr val="accent4">
              <a:lumMod val="60000"/>
              <a:lumOff val="4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600" b="1" kern="0" dirty="0">
                <a:solidFill>
                  <a:srgbClr val="FF0000"/>
                </a:solidFill>
                <a:latin typeface="Arial"/>
              </a:rPr>
              <a:t>lần mò</a:t>
            </a:r>
            <a:r>
              <a:rPr lang="en-US" sz="2600" b="1" kern="0" dirty="0">
                <a:solidFill>
                  <a:srgbClr val="FF0000"/>
                </a:solidFill>
                <a:latin typeface="Arial"/>
              </a:rPr>
              <a:t>: </a:t>
            </a:r>
            <a:r>
              <a:rPr lang="en-US" sz="2400" b="1" dirty="0" err="1">
                <a:solidFill>
                  <a:srgbClr val="19194D"/>
                </a:solidFill>
                <a:latin typeface="Arial" panose="020B0604020202020204" pitchFamily="34" charset="0"/>
                <a:cs typeface="Times New Roman" panose="02020603050405020304" pitchFamily="18" charset="0"/>
              </a:rPr>
              <a:t>dò</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dẫm</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tìm</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kiếm</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dần</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dần</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một</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cách</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khó</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khăn</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vất</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vả</a:t>
            </a:r>
            <a:endParaRPr lang="en-US" sz="2400" b="1" dirty="0">
              <a:solidFill>
                <a:srgbClr val="19194D"/>
              </a:solidFill>
              <a:latin typeface="Arial" panose="020B0604020202020204" pitchFamily="34" charset="0"/>
              <a:cs typeface="Times New Roman" panose="02020603050405020304" pitchFamily="18" charset="0"/>
            </a:endParaRPr>
          </a:p>
        </p:txBody>
      </p:sp>
      <p:sp>
        <p:nvSpPr>
          <p:cNvPr id="64" name="Rectangle 1">
            <a:extLst>
              <a:ext uri="{FF2B5EF4-FFF2-40B4-BE49-F238E27FC236}">
                <a16:creationId xmlns:a16="http://schemas.microsoft.com/office/drawing/2014/main" id="{C093A689-8B0C-4B8B-B526-C307EE42C4F1}"/>
              </a:ext>
            </a:extLst>
          </p:cNvPr>
          <p:cNvSpPr>
            <a:spLocks noChangeArrowheads="1"/>
          </p:cNvSpPr>
          <p:nvPr/>
        </p:nvSpPr>
        <p:spPr bwMode="auto">
          <a:xfrm>
            <a:off x="823490" y="2017133"/>
            <a:ext cx="10988295" cy="148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30000"/>
              </a:lnSpc>
              <a:spcBef>
                <a:spcPct val="0"/>
              </a:spcBef>
              <a:buFontTx/>
              <a:buNone/>
            </a:pPr>
            <a:r>
              <a:rPr lang="vi-VN"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Ông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lần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mò</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cả</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tháng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trong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rừng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tìm</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nguồn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nước</a:t>
            </a:r>
            <a:endParaRPr lang="vi-VN" altLang="en-US" sz="2400" b="1" dirty="0">
              <a:solidFill>
                <a:srgbClr val="19194D"/>
              </a:solidFill>
              <a:latin typeface="Arial" panose="020B0604020202020204" pitchFamily="34" charset="0"/>
              <a:cs typeface="Times New Roman" panose="02020603050405020304" pitchFamily="18" charset="0"/>
            </a:endParaRPr>
          </a:p>
          <a:p>
            <a:pPr algn="just">
              <a:lnSpc>
                <a:spcPct val="130000"/>
              </a:lnSpc>
              <a:spcBef>
                <a:spcPct val="0"/>
              </a:spcBef>
              <a:buFontTx/>
              <a:buNone/>
            </a:pPr>
            <a:r>
              <a:rPr lang="vi-VN" altLang="en-US" sz="2400" b="1" dirty="0">
                <a:solidFill>
                  <a:srgbClr val="19194D"/>
                </a:solidFill>
                <a:latin typeface="Arial" panose="020B0604020202020204" pitchFamily="34" charset="0"/>
                <a:cs typeface="Times New Roman" panose="02020603050405020304" pitchFamily="18" charset="0"/>
              </a:rPr>
              <a:t>- C</a:t>
            </a:r>
            <a:r>
              <a:rPr lang="en-US" altLang="en-US" sz="2400" b="1" dirty="0" err="1">
                <a:solidFill>
                  <a:srgbClr val="19194D"/>
                </a:solidFill>
                <a:latin typeface="Arial" panose="020B0604020202020204" pitchFamily="34" charset="0"/>
                <a:cs typeface="Times New Roman" panose="02020603050405020304" pitchFamily="18" charset="0"/>
              </a:rPr>
              <a:t>ùng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vợ</a:t>
            </a:r>
            <a:r>
              <a:rPr lang="en-US" altLang="en-US" sz="2400" b="1" dirty="0">
                <a:solidFill>
                  <a:srgbClr val="19194D"/>
                </a:solidFill>
                <a:latin typeface="Arial" panose="020B0604020202020204" pitchFamily="34" charset="0"/>
                <a:cs typeface="Times New Roman" panose="02020603050405020304" pitchFamily="18" charset="0"/>
              </a:rPr>
              <a:t> con </a:t>
            </a:r>
            <a:r>
              <a:rPr lang="en-US" altLang="en-US" sz="2400" b="1" dirty="0" err="1">
                <a:solidFill>
                  <a:srgbClr val="19194D"/>
                </a:solidFill>
                <a:latin typeface="Arial" panose="020B0604020202020204" pitchFamily="34" charset="0"/>
                <a:cs typeface="Times New Roman" panose="02020603050405020304" pitchFamily="18" charset="0"/>
              </a:rPr>
              <a:t>đào</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suốt</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một</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năm</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trời</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được</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gần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bốn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cây</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số</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mương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xuyên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đồi</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dẫn</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nước</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từ</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rừng</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già</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về</a:t>
            </a:r>
            <a:r>
              <a:rPr lang="en-US" altLang="en-US" sz="2400" b="1" dirty="0">
                <a:solidFill>
                  <a:srgbClr val="19194D"/>
                </a:solidFill>
                <a:latin typeface="Arial" panose="020B0604020202020204" pitchFamily="34" charset="0"/>
                <a:cs typeface="Times New Roman" panose="02020603050405020304" pitchFamily="18" charset="0"/>
              </a:rPr>
              <a:t> </a:t>
            </a:r>
            <a:r>
              <a:rPr lang="en-US" altLang="en-US" sz="2400" b="1" dirty="0" err="1">
                <a:solidFill>
                  <a:srgbClr val="19194D"/>
                </a:solidFill>
                <a:latin typeface="Arial" panose="020B0604020202020204" pitchFamily="34" charset="0"/>
                <a:cs typeface="Times New Roman" panose="02020603050405020304" pitchFamily="18" charset="0"/>
              </a:rPr>
              <a:t>thôn</a:t>
            </a:r>
            <a:r>
              <a:rPr lang="en-US" altLang="en-US" sz="2400" b="1" dirty="0">
                <a:solidFill>
                  <a:srgbClr val="19194D"/>
                </a:solidFill>
                <a:latin typeface="Arial" panose="020B0604020202020204" pitchFamily="34" charset="0"/>
                <a:cs typeface="Times New Roman" panose="02020603050405020304" pitchFamily="18" charset="0"/>
              </a:rPr>
              <a:t>. </a:t>
            </a:r>
            <a:endParaRPr lang="en-US" altLang="en-US" sz="2400" b="1" dirty="0">
              <a:solidFill>
                <a:srgbClr val="19194D"/>
              </a:solidFill>
              <a:latin typeface="Arial" panose="020B0604020202020204" pitchFamily="34" charset="0"/>
            </a:endParaRPr>
          </a:p>
        </p:txBody>
      </p:sp>
      <p:sp>
        <p:nvSpPr>
          <p:cNvPr id="38" name="Text Box 24">
            <a:extLst>
              <a:ext uri="{FF2B5EF4-FFF2-40B4-BE49-F238E27FC236}">
                <a16:creationId xmlns:a16="http://schemas.microsoft.com/office/drawing/2014/main" id="{ECFD00F7-A8C1-4C1B-96DC-D96EFE334F3F}"/>
              </a:ext>
            </a:extLst>
          </p:cNvPr>
          <p:cNvSpPr txBox="1">
            <a:spLocks noChangeArrowheads="1"/>
          </p:cNvSpPr>
          <p:nvPr/>
        </p:nvSpPr>
        <p:spPr bwMode="auto">
          <a:xfrm>
            <a:off x="627981" y="4398642"/>
            <a:ext cx="11107719" cy="861774"/>
          </a:xfrm>
          <a:prstGeom prst="rect">
            <a:avLst/>
          </a:prstGeom>
          <a:solidFill>
            <a:schemeClr val="accent4">
              <a:lumMod val="60000"/>
              <a:lumOff val="4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vi-VN" sz="2600" b="1" kern="0" dirty="0">
                <a:solidFill>
                  <a:srgbClr val="FF0000"/>
                </a:solidFill>
                <a:latin typeface="Arial"/>
              </a:rPr>
              <a:t>rừng già</a:t>
            </a:r>
            <a:r>
              <a:rPr lang="en-US" sz="2600" b="1" kern="0" dirty="0">
                <a:solidFill>
                  <a:srgbClr val="FF0000"/>
                </a:solidFill>
                <a:latin typeface="Arial"/>
              </a:rPr>
              <a:t>: </a:t>
            </a:r>
            <a:r>
              <a:rPr lang="vi-VN" sz="2400" b="1" dirty="0">
                <a:solidFill>
                  <a:srgbClr val="19194D"/>
                </a:solidFill>
                <a:latin typeface="Arial" panose="020B0604020202020204" pitchFamily="34" charset="0"/>
                <a:cs typeface="Times New Roman" panose="02020603050405020304" pitchFamily="18" charset="0"/>
              </a:rPr>
              <a:t>rừng phát triển tới giai đoạn ổn định, các cây gỗ hầu như đã ngừng tăng trưởng, một số bắt đầu già cỗi.</a:t>
            </a:r>
          </a:p>
        </p:txBody>
      </p:sp>
      <p:sp>
        <p:nvSpPr>
          <p:cNvPr id="39" name="Google Shape;430;p41">
            <a:extLst>
              <a:ext uri="{FF2B5EF4-FFF2-40B4-BE49-F238E27FC236}">
                <a16:creationId xmlns:a16="http://schemas.microsoft.com/office/drawing/2014/main" id="{6D1B6C84-E5B4-45F8-AF0B-3AEF8620B6D5}"/>
              </a:ext>
            </a:extLst>
          </p:cNvPr>
          <p:cNvSpPr txBox="1">
            <a:spLocks/>
          </p:cNvSpPr>
          <p:nvPr/>
        </p:nvSpPr>
        <p:spPr>
          <a:xfrm>
            <a:off x="589053" y="3947513"/>
            <a:ext cx="5092881" cy="5255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Open Sans"/>
              <a:buNone/>
              <a:defRPr sz="2800" b="0" i="0" u="none" strike="noStrike" cap="none">
                <a:solidFill>
                  <a:schemeClr val="accent2"/>
                </a:solidFill>
                <a:latin typeface="Vibur"/>
                <a:ea typeface="Vibur"/>
                <a:cs typeface="Vibur"/>
                <a:sym typeface="Vibur"/>
              </a:defRPr>
            </a:lvl1pPr>
            <a:lvl2pPr marL="914400" marR="0" lvl="1"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2pPr>
            <a:lvl3pPr marL="1371600" marR="0" lvl="2"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3pPr>
            <a:lvl4pPr marL="1828800" marR="0" lvl="3"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4pPr>
            <a:lvl5pPr marL="2286000" marR="0" lvl="4"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5pPr>
            <a:lvl6pPr marL="2743200" marR="0" lvl="5"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6pPr>
            <a:lvl7pPr marL="3200400" marR="0" lvl="6"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7pPr>
            <a:lvl8pPr marL="3657600" marR="0" lvl="7"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8pPr>
            <a:lvl9pPr marL="4114800" marR="0" lvl="8"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9pPr>
          </a:lstStyle>
          <a:p>
            <a:pPr marL="0" indent="0"/>
            <a:r>
              <a:rPr lang="vi-VN" sz="2500" b="1" dirty="0">
                <a:solidFill>
                  <a:srgbClr val="C00000"/>
                </a:solidFill>
                <a:latin typeface="+mn-lt"/>
              </a:rPr>
              <a:t>* Đoạn 1 nói điều gì về ông Lìn </a:t>
            </a:r>
            <a:r>
              <a:rPr lang="en-US" b="1" dirty="0">
                <a:solidFill>
                  <a:srgbClr val="C00000"/>
                </a:solidFill>
                <a:latin typeface="+mn-lt"/>
                <a:cs typeface="Arial" panose="020B0604020202020204" pitchFamily="34" charset="0"/>
              </a:rPr>
              <a:t>?</a:t>
            </a:r>
          </a:p>
        </p:txBody>
      </p:sp>
      <p:grpSp>
        <p:nvGrpSpPr>
          <p:cNvPr id="40" name="Group 39">
            <a:extLst>
              <a:ext uri="{FF2B5EF4-FFF2-40B4-BE49-F238E27FC236}">
                <a16:creationId xmlns:a16="http://schemas.microsoft.com/office/drawing/2014/main" id="{328A3277-B171-4FAA-AD02-8B5E86AC185D}"/>
              </a:ext>
            </a:extLst>
          </p:cNvPr>
          <p:cNvGrpSpPr/>
          <p:nvPr/>
        </p:nvGrpSpPr>
        <p:grpSpPr>
          <a:xfrm>
            <a:off x="456300" y="4805637"/>
            <a:ext cx="8434600" cy="477054"/>
            <a:chOff x="336920" y="5627365"/>
            <a:chExt cx="11754020" cy="477054"/>
          </a:xfrm>
        </p:grpSpPr>
        <p:sp>
          <p:nvSpPr>
            <p:cNvPr id="42" name="TextBox 41">
              <a:extLst>
                <a:ext uri="{FF2B5EF4-FFF2-40B4-BE49-F238E27FC236}">
                  <a16:creationId xmlns:a16="http://schemas.microsoft.com/office/drawing/2014/main" id="{E6E64476-BE6F-4A95-922D-81E1B1D2B055}"/>
                </a:ext>
              </a:extLst>
            </p:cNvPr>
            <p:cNvSpPr txBox="1"/>
            <p:nvPr/>
          </p:nvSpPr>
          <p:spPr>
            <a:xfrm>
              <a:off x="919016" y="5627365"/>
              <a:ext cx="11171924" cy="477054"/>
            </a:xfrm>
            <a:prstGeom prst="rect">
              <a:avLst/>
            </a:prstGeom>
            <a:solidFill>
              <a:srgbClr val="99FF66"/>
            </a:solidFill>
          </p:spPr>
          <p:txBody>
            <a:bodyPr wrap="square" rtlCol="0">
              <a:spAutoFit/>
            </a:bodyPr>
            <a:lstStyle/>
            <a:p>
              <a:r>
                <a:rPr lang="vi-VN" sz="2500" b="1" dirty="0"/>
                <a:t>Ý1: Ông Lìn đã đưa được nước về thôn</a:t>
              </a:r>
              <a:endParaRPr lang="en-US" altLang="en-US" sz="2500" b="1" dirty="0"/>
            </a:p>
          </p:txBody>
        </p:sp>
        <p:sp>
          <p:nvSpPr>
            <p:cNvPr id="43" name="Arrow: Chevron 42">
              <a:extLst>
                <a:ext uri="{FF2B5EF4-FFF2-40B4-BE49-F238E27FC236}">
                  <a16:creationId xmlns:a16="http://schemas.microsoft.com/office/drawing/2014/main" id="{AAA17F5A-E477-4FD0-B1D6-0E1616B4E6DB}"/>
                </a:ext>
              </a:extLst>
            </p:cNvPr>
            <p:cNvSpPr/>
            <p:nvPr/>
          </p:nvSpPr>
          <p:spPr>
            <a:xfrm>
              <a:off x="336920" y="5721592"/>
              <a:ext cx="355412" cy="248708"/>
            </a:xfrm>
            <a:prstGeom prst="chevron">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5256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0-#ppt_w/2"/>
                                          </p:val>
                                        </p:tav>
                                        <p:tav tm="100000">
                                          <p:val>
                                            <p:strVal val="#ppt_x"/>
                                          </p:val>
                                        </p:tav>
                                      </p:tavLst>
                                    </p:anim>
                                    <p:anim calcmode="lin" valueType="num">
                                      <p:cBhvr additive="base">
                                        <p:cTn id="17" dur="500" fill="hold"/>
                                        <p:tgtEl>
                                          <p:spTgt spid="51"/>
                                        </p:tgtEl>
                                        <p:attrNameLst>
                                          <p:attrName>ppt_y</p:attrName>
                                        </p:attrNameLst>
                                      </p:cBhvr>
                                      <p:tavLst>
                                        <p:tav tm="0">
                                          <p:val>
                                            <p:strVal val="#ppt_y"/>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circle(in)">
                                      <p:cBhvr>
                                        <p:cTn id="20" dur="20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1000" fill="hold"/>
                                        <p:tgtEl>
                                          <p:spTgt spid="52"/>
                                        </p:tgtEl>
                                        <p:attrNameLst>
                                          <p:attrName>ppt_w</p:attrName>
                                        </p:attrNameLst>
                                      </p:cBhvr>
                                      <p:tavLst>
                                        <p:tav tm="0">
                                          <p:val>
                                            <p:strVal val="#ppt_w*0.70"/>
                                          </p:val>
                                        </p:tav>
                                        <p:tav tm="100000">
                                          <p:val>
                                            <p:strVal val="#ppt_w"/>
                                          </p:val>
                                        </p:tav>
                                      </p:tavLst>
                                    </p:anim>
                                    <p:anim calcmode="lin" valueType="num">
                                      <p:cBhvr>
                                        <p:cTn id="32" dur="1000" fill="hold"/>
                                        <p:tgtEl>
                                          <p:spTgt spid="52"/>
                                        </p:tgtEl>
                                        <p:attrNameLst>
                                          <p:attrName>ppt_h</p:attrName>
                                        </p:attrNameLst>
                                      </p:cBhvr>
                                      <p:tavLst>
                                        <p:tav tm="0">
                                          <p:val>
                                            <p:strVal val="#ppt_h"/>
                                          </p:val>
                                        </p:tav>
                                        <p:tav tm="100000">
                                          <p:val>
                                            <p:strVal val="#ppt_h"/>
                                          </p:val>
                                        </p:tav>
                                      </p:tavLst>
                                    </p:anim>
                                    <p:animEffect transition="in" filter="fade">
                                      <p:cBhvr>
                                        <p:cTn id="33" dur="10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xit" presetSubtype="10" fill="hold" grpId="1" nodeType="clickEffect">
                                  <p:stCondLst>
                                    <p:cond delay="0"/>
                                  </p:stCondLst>
                                  <p:childTnLst>
                                    <p:anim calcmode="lin" valueType="num">
                                      <p:cBhvr>
                                        <p:cTn id="37" dur="500"/>
                                        <p:tgtEl>
                                          <p:spTgt spid="52"/>
                                        </p:tgtEl>
                                        <p:attrNameLst>
                                          <p:attrName>ppt_w</p:attrName>
                                        </p:attrNameLst>
                                      </p:cBhvr>
                                      <p:tavLst>
                                        <p:tav tm="0">
                                          <p:val>
                                            <p:strVal val="ppt_w"/>
                                          </p:val>
                                        </p:tav>
                                        <p:tav tm="100000">
                                          <p:val>
                                            <p:fltVal val="0"/>
                                          </p:val>
                                        </p:tav>
                                      </p:tavLst>
                                    </p:anim>
                                    <p:anim calcmode="lin" valueType="num">
                                      <p:cBhvr>
                                        <p:cTn id="38" dur="500"/>
                                        <p:tgtEl>
                                          <p:spTgt spid="52"/>
                                        </p:tgtEl>
                                        <p:attrNameLst>
                                          <p:attrName>ppt_h</p:attrName>
                                        </p:attrNameLst>
                                      </p:cBhvr>
                                      <p:tavLst>
                                        <p:tav tm="0">
                                          <p:val>
                                            <p:strVal val="ppt_h"/>
                                          </p:val>
                                        </p:tav>
                                        <p:tav tm="100000">
                                          <p:val>
                                            <p:strVal val="ppt_h"/>
                                          </p:val>
                                        </p:tav>
                                      </p:tavLst>
                                    </p:anim>
                                    <p:set>
                                      <p:cBhvr>
                                        <p:cTn id="39" dur="1" fill="hold">
                                          <p:stCondLst>
                                            <p:cond delay="499"/>
                                          </p:stCondLst>
                                        </p:cTn>
                                        <p:tgtEl>
                                          <p:spTgt spid="5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strVal val="#ppt_w*0.70"/>
                                          </p:val>
                                        </p:tav>
                                        <p:tav tm="100000">
                                          <p:val>
                                            <p:strVal val="#ppt_w"/>
                                          </p:val>
                                        </p:tav>
                                      </p:tavLst>
                                    </p:anim>
                                    <p:anim calcmode="lin" valueType="num">
                                      <p:cBhvr>
                                        <p:cTn id="45" dur="1000" fill="hold"/>
                                        <p:tgtEl>
                                          <p:spTgt spid="38"/>
                                        </p:tgtEl>
                                        <p:attrNameLst>
                                          <p:attrName>ppt_h</p:attrName>
                                        </p:attrNameLst>
                                      </p:cBhvr>
                                      <p:tavLst>
                                        <p:tav tm="0">
                                          <p:val>
                                            <p:strVal val="#ppt_h"/>
                                          </p:val>
                                        </p:tav>
                                        <p:tav tm="100000">
                                          <p:val>
                                            <p:strVal val="#ppt_h"/>
                                          </p:val>
                                        </p:tav>
                                      </p:tavLst>
                                    </p:anim>
                                    <p:animEffect transition="in" filter="fade">
                                      <p:cBhvr>
                                        <p:cTn id="46" dur="10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xit" presetSubtype="10" fill="hold" grpId="1" nodeType="clickEffect">
                                  <p:stCondLst>
                                    <p:cond delay="0"/>
                                  </p:stCondLst>
                                  <p:childTnLst>
                                    <p:anim calcmode="lin" valueType="num">
                                      <p:cBhvr>
                                        <p:cTn id="50" dur="500"/>
                                        <p:tgtEl>
                                          <p:spTgt spid="38"/>
                                        </p:tgtEl>
                                        <p:attrNameLst>
                                          <p:attrName>ppt_w</p:attrName>
                                        </p:attrNameLst>
                                      </p:cBhvr>
                                      <p:tavLst>
                                        <p:tav tm="0">
                                          <p:val>
                                            <p:strVal val="ppt_w"/>
                                          </p:val>
                                        </p:tav>
                                        <p:tav tm="100000">
                                          <p:val>
                                            <p:fltVal val="0"/>
                                          </p:val>
                                        </p:tav>
                                      </p:tavLst>
                                    </p:anim>
                                    <p:anim calcmode="lin" valueType="num">
                                      <p:cBhvr>
                                        <p:cTn id="51" dur="500"/>
                                        <p:tgtEl>
                                          <p:spTgt spid="38"/>
                                        </p:tgtEl>
                                        <p:attrNameLst>
                                          <p:attrName>ppt_h</p:attrName>
                                        </p:attrNameLst>
                                      </p:cBhvr>
                                      <p:tavLst>
                                        <p:tav tm="0">
                                          <p:val>
                                            <p:strVal val="ppt_h"/>
                                          </p:val>
                                        </p:tav>
                                        <p:tav tm="100000">
                                          <p:val>
                                            <p:strVal val="ppt_h"/>
                                          </p:val>
                                        </p:tav>
                                      </p:tavLst>
                                    </p:anim>
                                    <p:set>
                                      <p:cBhvr>
                                        <p:cTn id="52" dur="1" fill="hold">
                                          <p:stCondLst>
                                            <p:cond delay="499"/>
                                          </p:stCondLst>
                                        </p:cTn>
                                        <p:tgtEl>
                                          <p:spTgt spid="3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0-#ppt_w/2"/>
                                          </p:val>
                                        </p:tav>
                                        <p:tav tm="100000">
                                          <p:val>
                                            <p:strVal val="#ppt_x"/>
                                          </p:val>
                                        </p:tav>
                                      </p:tavLst>
                                    </p:anim>
                                    <p:anim calcmode="lin" valueType="num">
                                      <p:cBhvr additive="base">
                                        <p:cTn id="5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circle(in)">
                                      <p:cBhvr>
                                        <p:cTn id="63"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65" grpId="0" animBg="1"/>
      <p:bldP spid="51" grpId="0" animBg="1"/>
      <p:bldP spid="52" grpId="0" animBg="1"/>
      <p:bldP spid="52" grpId="1" animBg="1"/>
      <p:bldP spid="64" grpId="0"/>
      <p:bldP spid="38" grpId="0" animBg="1"/>
      <p:bldP spid="38" grpId="1" animBg="1"/>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96683" y="4786668"/>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4"/>
            <a:ext cx="4077544" cy="632193"/>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1" name="Google Shape;430;p41">
            <a:extLst>
              <a:ext uri="{FF2B5EF4-FFF2-40B4-BE49-F238E27FC236}">
                <a16:creationId xmlns:a16="http://schemas.microsoft.com/office/drawing/2014/main" id="{EE221DFF-ADCA-40B6-B67F-796194764E16}"/>
              </a:ext>
            </a:extLst>
          </p:cNvPr>
          <p:cNvSpPr txBox="1">
            <a:spLocks/>
          </p:cNvSpPr>
          <p:nvPr/>
        </p:nvSpPr>
        <p:spPr>
          <a:xfrm>
            <a:off x="848496" y="1341016"/>
            <a:ext cx="10988397" cy="778651"/>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400" b="1" dirty="0">
                <a:solidFill>
                  <a:schemeClr val="accent2">
                    <a:lumMod val="75000"/>
                  </a:schemeClr>
                </a:solidFill>
                <a:latin typeface="Arial" panose="020B0604020202020204" pitchFamily="34" charset="0"/>
                <a:ea typeface="Vibur"/>
                <a:cs typeface="Arial" panose="020B0604020202020204" pitchFamily="34" charset="0"/>
              </a:rPr>
              <a:t>Nhờ có mương nước, tập quán canh tác và cuộc sống ở thôn Phìn Ngan đã đổi thay như thế nào?</a:t>
            </a:r>
            <a:endParaRPr lang="en-US" sz="2400" b="1" dirty="0">
              <a:solidFill>
                <a:schemeClr val="accent2">
                  <a:lumMod val="75000"/>
                </a:schemeClr>
              </a:solidFill>
              <a:latin typeface="Arial" panose="020B0604020202020204" pitchFamily="34" charset="0"/>
              <a:ea typeface="Vibur"/>
              <a:cs typeface="Arial" panose="020B0604020202020204" pitchFamily="34" charset="0"/>
            </a:endParaRPr>
          </a:p>
        </p:txBody>
      </p:sp>
      <p:sp>
        <p:nvSpPr>
          <p:cNvPr id="45" name="Rectangle 44">
            <a:extLst>
              <a:ext uri="{FF2B5EF4-FFF2-40B4-BE49-F238E27FC236}">
                <a16:creationId xmlns:a16="http://schemas.microsoft.com/office/drawing/2014/main" id="{75EF080A-69B7-407F-BE2E-ABBFD23F9C5F}"/>
              </a:ext>
            </a:extLst>
          </p:cNvPr>
          <p:cNvSpPr/>
          <p:nvPr/>
        </p:nvSpPr>
        <p:spPr>
          <a:xfrm>
            <a:off x="831953" y="849528"/>
            <a:ext cx="7443515" cy="461665"/>
          </a:xfrm>
          <a:prstGeom prst="rect">
            <a:avLst/>
          </a:prstGeom>
        </p:spPr>
        <p:txBody>
          <a:bodyPr wrap="square">
            <a:spAutoFit/>
          </a:bodyPr>
          <a:lstStyle/>
          <a:p>
            <a:pPr>
              <a:defRPr/>
            </a:pPr>
            <a:r>
              <a:rPr lang="en-GB" altLang="en-US" sz="2400" b="1" noProof="1">
                <a:solidFill>
                  <a:srgbClr val="42426C"/>
                </a:solidFill>
                <a:latin typeface="Arial" panose="020B0604020202020204" pitchFamily="34" charset="0"/>
                <a:cs typeface="Arial" panose="020B0604020202020204" pitchFamily="34" charset="0"/>
                <a:sym typeface="+mn-ea"/>
              </a:rPr>
              <a:t>Đọc thầm </a:t>
            </a:r>
            <a:r>
              <a:rPr lang="vi-VN" altLang="en-US" sz="2400" b="1" noProof="1">
                <a:solidFill>
                  <a:srgbClr val="42426C"/>
                </a:solidFill>
                <a:latin typeface="Arial" panose="020B0604020202020204" pitchFamily="34" charset="0"/>
                <a:cs typeface="Arial" panose="020B0604020202020204" pitchFamily="34" charset="0"/>
                <a:sym typeface="+mn-ea"/>
              </a:rPr>
              <a:t>đoạn 2 và trả lời câu hỏi</a:t>
            </a:r>
            <a:r>
              <a:rPr lang="en-GB" altLang="en-US" sz="2400" b="1" noProof="1">
                <a:solidFill>
                  <a:srgbClr val="42426C"/>
                </a:solidFill>
                <a:latin typeface="Arial" panose="020B0604020202020204" pitchFamily="34" charset="0"/>
                <a:cs typeface="Arial" panose="020B0604020202020204" pitchFamily="34" charset="0"/>
                <a:sym typeface="+mn-ea"/>
              </a:rPr>
              <a:t>: </a:t>
            </a:r>
            <a:r>
              <a:rPr lang="vi-VN" altLang="en-US" sz="2400" b="1" noProof="1">
                <a:solidFill>
                  <a:srgbClr val="42426C"/>
                </a:solidFill>
                <a:latin typeface="Arial" panose="020B0604020202020204" pitchFamily="34" charset="0"/>
                <a:cs typeface="Arial" panose="020B0604020202020204" pitchFamily="34" charset="0"/>
                <a:sym typeface="+mn-ea"/>
              </a:rPr>
              <a:t> </a:t>
            </a:r>
          </a:p>
        </p:txBody>
      </p:sp>
      <p:sp>
        <p:nvSpPr>
          <p:cNvPr id="65" name="Flowchart: Alternate Process 64">
            <a:extLst>
              <a:ext uri="{FF2B5EF4-FFF2-40B4-BE49-F238E27FC236}">
                <a16:creationId xmlns:a16="http://schemas.microsoft.com/office/drawing/2014/main" id="{F5AAB529-67CC-4333-97E4-FDF8F9F2A0D0}"/>
              </a:ext>
            </a:extLst>
          </p:cNvPr>
          <p:cNvSpPr/>
          <p:nvPr/>
        </p:nvSpPr>
        <p:spPr>
          <a:xfrm>
            <a:off x="641841" y="2483775"/>
            <a:ext cx="11271670" cy="1890449"/>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B67BCF7-B445-479A-B04A-21622A0AB959}"/>
              </a:ext>
            </a:extLst>
          </p:cNvPr>
          <p:cNvSpPr/>
          <p:nvPr/>
        </p:nvSpPr>
        <p:spPr>
          <a:xfrm>
            <a:off x="68187" y="1591309"/>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2</a:t>
            </a:r>
            <a:endParaRPr lang="en-US" sz="2800" b="1" dirty="0">
              <a:solidFill>
                <a:srgbClr val="5D6088"/>
              </a:solidFill>
            </a:endParaRPr>
          </a:p>
        </p:txBody>
      </p:sp>
      <p:sp>
        <p:nvSpPr>
          <p:cNvPr id="64" name="Rectangle 1">
            <a:extLst>
              <a:ext uri="{FF2B5EF4-FFF2-40B4-BE49-F238E27FC236}">
                <a16:creationId xmlns:a16="http://schemas.microsoft.com/office/drawing/2014/main" id="{C093A689-8B0C-4B8B-B526-C307EE42C4F1}"/>
              </a:ext>
            </a:extLst>
          </p:cNvPr>
          <p:cNvSpPr>
            <a:spLocks noChangeArrowheads="1"/>
          </p:cNvSpPr>
          <p:nvPr/>
        </p:nvSpPr>
        <p:spPr bwMode="auto">
          <a:xfrm>
            <a:off x="714441" y="2607504"/>
            <a:ext cx="10943770" cy="148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30000"/>
              </a:lnSpc>
              <a:spcBef>
                <a:spcPct val="0"/>
              </a:spcBef>
              <a:buFontTx/>
              <a:buNone/>
            </a:pPr>
            <a:r>
              <a:rPr lang="en-US" altLang="en-US" sz="2400" b="1" dirty="0">
                <a:solidFill>
                  <a:srgbClr val="19194D"/>
                </a:solidFill>
                <a:latin typeface="Arial" panose="020B0604020202020204" pitchFamily="34" charset="0"/>
                <a:cs typeface="Times New Roman" panose="02020603050405020304" pitchFamily="18" charset="0"/>
              </a:rPr>
              <a:t> </a:t>
            </a:r>
            <a:r>
              <a:rPr lang="vi-VN" altLang="en-US" sz="2400" b="1" dirty="0">
                <a:solidFill>
                  <a:srgbClr val="19194D"/>
                </a:solidFill>
                <a:latin typeface="Arial" panose="020B0604020202020204" pitchFamily="34" charset="0"/>
                <a:cs typeface="Times New Roman" panose="02020603050405020304" pitchFamily="18" charset="0"/>
              </a:rPr>
              <a:t>- </a:t>
            </a:r>
            <a:r>
              <a:rPr lang="en-US" altLang="en-US" sz="2400" b="1" kern="0" dirty="0" err="1">
                <a:solidFill>
                  <a:srgbClr val="333399">
                    <a:lumMod val="75000"/>
                  </a:srgbClr>
                </a:solidFill>
                <a:latin typeface="Arial"/>
              </a:rPr>
              <a:t>Về</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tập</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quán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canh</a:t>
            </a:r>
            <a:r>
              <a:rPr lang="en-US" altLang="en-US" sz="2400" b="1" kern="0" dirty="0">
                <a:solidFill>
                  <a:srgbClr val="333399">
                    <a:lumMod val="75000"/>
                  </a:srgbClr>
                </a:solidFill>
                <a:latin typeface="Arial"/>
              </a:rPr>
              <a:t> </a:t>
            </a:r>
            <a:r>
              <a:rPr lang="vi-VN" altLang="en-US" sz="2400" b="1" kern="0" dirty="0">
                <a:solidFill>
                  <a:srgbClr val="333399">
                    <a:lumMod val="75000"/>
                  </a:srgbClr>
                </a:solidFill>
                <a:latin typeface="Arial"/>
              </a:rPr>
              <a:t>tác: </a:t>
            </a:r>
            <a:r>
              <a:rPr lang="en-US" altLang="en-US" sz="2400" b="1" kern="0" dirty="0" err="1">
                <a:solidFill>
                  <a:srgbClr val="333399">
                    <a:lumMod val="75000"/>
                  </a:srgbClr>
                </a:solidFill>
                <a:latin typeface="Arial"/>
              </a:rPr>
              <a:t>đồng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bào</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không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làm</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nương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như</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trước</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mà</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trồng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lúa</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nước</a:t>
            </a:r>
            <a:r>
              <a:rPr lang="en-US" altLang="en-US" sz="2400" b="1" kern="0" dirty="0">
                <a:solidFill>
                  <a:srgbClr val="333399">
                    <a:lumMod val="75000"/>
                  </a:srgbClr>
                </a:solidFill>
                <a:latin typeface="Arial"/>
              </a:rPr>
              <a:t>;</a:t>
            </a:r>
            <a:r>
              <a:rPr lang="vi-VN"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không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làm</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nương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nên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không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còn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nạn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phá</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rừng</a:t>
            </a:r>
            <a:r>
              <a:rPr lang="en-US" altLang="en-US" sz="2400" b="1" kern="0" dirty="0">
                <a:solidFill>
                  <a:srgbClr val="333399">
                    <a:lumMod val="75000"/>
                  </a:srgbClr>
                </a:solidFill>
                <a:latin typeface="Arial"/>
              </a:rPr>
              <a:t>.</a:t>
            </a:r>
            <a:endParaRPr lang="vi-VN" altLang="en-US" sz="2400" b="1" kern="0" dirty="0">
              <a:solidFill>
                <a:srgbClr val="333399">
                  <a:lumMod val="75000"/>
                </a:srgbClr>
              </a:solidFill>
              <a:latin typeface="Arial"/>
            </a:endParaRPr>
          </a:p>
          <a:p>
            <a:pPr algn="just">
              <a:lnSpc>
                <a:spcPct val="130000"/>
              </a:lnSpc>
              <a:spcBef>
                <a:spcPct val="0"/>
              </a:spcBef>
              <a:buFontTx/>
              <a:buNone/>
            </a:pPr>
            <a:r>
              <a:rPr lang="vi-VN"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Về</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đời</a:t>
            </a:r>
            <a:r>
              <a:rPr lang="en-US" altLang="en-US" sz="2400" b="1" kern="0" dirty="0">
                <a:solidFill>
                  <a:srgbClr val="333399">
                    <a:lumMod val="75000"/>
                  </a:srgbClr>
                </a:solidFill>
                <a:latin typeface="Arial"/>
              </a:rPr>
              <a:t> </a:t>
            </a:r>
            <a:r>
              <a:rPr lang="vi-VN" altLang="en-US" sz="2400" b="1" kern="0" dirty="0">
                <a:solidFill>
                  <a:srgbClr val="333399">
                    <a:lumMod val="75000"/>
                  </a:srgbClr>
                </a:solidFill>
                <a:latin typeface="Arial"/>
              </a:rPr>
              <a:t>sống: </a:t>
            </a:r>
            <a:r>
              <a:rPr lang="en-US" altLang="en-US" sz="2400" b="1" kern="0" dirty="0" err="1">
                <a:solidFill>
                  <a:srgbClr val="333399">
                    <a:lumMod val="75000"/>
                  </a:srgbClr>
                </a:solidFill>
                <a:latin typeface="Arial"/>
              </a:rPr>
              <a:t>nhờ</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trồng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lúa</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lai</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cao</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sản</a:t>
            </a:r>
            <a:r>
              <a:rPr lang="en-US" altLang="en-US" sz="2400" b="1" kern="0" dirty="0">
                <a:solidFill>
                  <a:srgbClr val="333399">
                    <a:lumMod val="75000"/>
                  </a:srgbClr>
                </a:solidFill>
                <a:latin typeface="Arial"/>
              </a:rPr>
              <a:t>,</a:t>
            </a:r>
            <a:r>
              <a:rPr lang="vi-VN"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cả</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thôn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không</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còn</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hộ</a:t>
            </a:r>
            <a:r>
              <a:rPr lang="en-US" altLang="en-US" sz="2400" b="1" kern="0" dirty="0">
                <a:solidFill>
                  <a:srgbClr val="333399">
                    <a:lumMod val="75000"/>
                  </a:srgbClr>
                </a:solidFill>
                <a:latin typeface="Arial"/>
              </a:rPr>
              <a:t> </a:t>
            </a:r>
            <a:r>
              <a:rPr lang="en-US" altLang="en-US" sz="2400" b="1" kern="0" dirty="0" err="1">
                <a:solidFill>
                  <a:srgbClr val="333399">
                    <a:lumMod val="75000"/>
                  </a:srgbClr>
                </a:solidFill>
                <a:latin typeface="Arial"/>
              </a:rPr>
              <a:t>đói</a:t>
            </a:r>
            <a:r>
              <a:rPr lang="en-US" altLang="en-US" sz="2400" b="1" kern="0" dirty="0">
                <a:solidFill>
                  <a:srgbClr val="333399">
                    <a:lumMod val="75000"/>
                  </a:srgbClr>
                </a:solidFill>
                <a:latin typeface="Arial"/>
              </a:rPr>
              <a:t>. </a:t>
            </a:r>
            <a:endParaRPr lang="en-US" altLang="en-US" sz="2400" b="1" dirty="0">
              <a:solidFill>
                <a:srgbClr val="19194D"/>
              </a:solidFill>
              <a:latin typeface="Arial" panose="020B0604020202020204" pitchFamily="34" charset="0"/>
            </a:endParaRPr>
          </a:p>
        </p:txBody>
      </p:sp>
      <p:sp>
        <p:nvSpPr>
          <p:cNvPr id="40" name="TextBox 39">
            <a:extLst>
              <a:ext uri="{FF2B5EF4-FFF2-40B4-BE49-F238E27FC236}">
                <a16:creationId xmlns:a16="http://schemas.microsoft.com/office/drawing/2014/main" id="{DCEC8416-CDD4-47E4-A7C3-3E9FB41801C4}"/>
              </a:ext>
            </a:extLst>
          </p:cNvPr>
          <p:cNvSpPr txBox="1"/>
          <p:nvPr/>
        </p:nvSpPr>
        <p:spPr>
          <a:xfrm>
            <a:off x="535352" y="4578115"/>
            <a:ext cx="11510457" cy="1200329"/>
          </a:xfrm>
          <a:prstGeom prst="rect">
            <a:avLst/>
          </a:prstGeom>
          <a:noFill/>
        </p:spPr>
        <p:txBody>
          <a:bodyPr wrap="square">
            <a:spAutoFit/>
          </a:bodyPr>
          <a:lstStyle/>
          <a:p>
            <a:pPr defTabSz="703356">
              <a:defRPr/>
            </a:pPr>
            <a:r>
              <a:rPr lang="vi-VN" altLang="en-US" sz="2400" b="1" dirty="0">
                <a:solidFill>
                  <a:schemeClr val="accent2">
                    <a:lumMod val="75000"/>
                  </a:schemeClr>
                </a:solidFill>
                <a:latin typeface="Arial" panose="020B0604020202020204" pitchFamily="34" charset="0"/>
                <a:ea typeface="Vibur"/>
                <a:cs typeface="Arial" panose="020B0604020202020204" pitchFamily="34" charset="0"/>
              </a:rPr>
              <a:t>tập quán canh tác: </a:t>
            </a:r>
            <a:r>
              <a:rPr lang="en-US" altLang="en-US" sz="2400" b="1" kern="0" dirty="0" err="1">
                <a:solidFill>
                  <a:srgbClr val="333399">
                    <a:lumMod val="75000"/>
                  </a:srgbClr>
                </a:solidFill>
                <a:latin typeface="Arial" panose="020B0604020202020204" pitchFamily="34" charset="0"/>
                <a:cs typeface="Arial" panose="020B0604020202020204" pitchFamily="34" charset="0"/>
              </a:rPr>
              <a:t>thói</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quen</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sz="2400" b="1" kern="0" dirty="0" err="1">
                <a:solidFill>
                  <a:srgbClr val="333399">
                    <a:lumMod val="75000"/>
                  </a:srgbClr>
                </a:solidFill>
                <a:latin typeface="Arial" panose="020B0604020202020204" pitchFamily="34" charset="0"/>
                <a:cs typeface="Arial" panose="020B0604020202020204" pitchFamily="34" charset="0"/>
              </a:rPr>
              <a:t>cày</a:t>
            </a:r>
            <a:r>
              <a:rPr lang="en-US" sz="2400" b="1" kern="0" dirty="0">
                <a:solidFill>
                  <a:srgbClr val="333399">
                    <a:lumMod val="75000"/>
                  </a:srgbClr>
                </a:solidFill>
                <a:latin typeface="Arial" panose="020B0604020202020204" pitchFamily="34" charset="0"/>
                <a:cs typeface="Arial" panose="020B0604020202020204" pitchFamily="34" charset="0"/>
              </a:rPr>
              <a:t> </a:t>
            </a:r>
            <a:r>
              <a:rPr lang="en-US" sz="2400" b="1" kern="0" dirty="0" err="1">
                <a:solidFill>
                  <a:srgbClr val="333399">
                    <a:lumMod val="75000"/>
                  </a:srgbClr>
                </a:solidFill>
                <a:latin typeface="Arial" panose="020B0604020202020204" pitchFamily="34" charset="0"/>
                <a:cs typeface="Arial" panose="020B0604020202020204" pitchFamily="34" charset="0"/>
              </a:rPr>
              <a:t>cấy</a:t>
            </a:r>
            <a:r>
              <a:rPr lang="en-US" sz="2400" b="1" kern="0" dirty="0">
                <a:solidFill>
                  <a:srgbClr val="333399">
                    <a:lumMod val="75000"/>
                  </a:srgbClr>
                </a:solidFill>
                <a:latin typeface="Arial" panose="020B0604020202020204" pitchFamily="34" charset="0"/>
                <a:cs typeface="Arial" panose="020B0604020202020204" pitchFamily="34" charset="0"/>
              </a:rPr>
              <a:t>, </a:t>
            </a:r>
            <a:r>
              <a:rPr lang="en-US" sz="2400" b="1" kern="0" dirty="0" err="1">
                <a:solidFill>
                  <a:srgbClr val="333399">
                    <a:lumMod val="75000"/>
                  </a:srgbClr>
                </a:solidFill>
                <a:latin typeface="Arial" panose="020B0604020202020204" pitchFamily="34" charset="0"/>
                <a:cs typeface="Arial" panose="020B0604020202020204" pitchFamily="34" charset="0"/>
              </a:rPr>
              <a:t>trồng</a:t>
            </a:r>
            <a:r>
              <a:rPr lang="en-US" sz="2400" b="1" kern="0" dirty="0">
                <a:solidFill>
                  <a:srgbClr val="333399">
                    <a:lumMod val="75000"/>
                  </a:srgbClr>
                </a:solidFill>
                <a:latin typeface="Arial" panose="020B0604020202020204" pitchFamily="34" charset="0"/>
                <a:cs typeface="Arial" panose="020B0604020202020204" pitchFamily="34" charset="0"/>
              </a:rPr>
              <a:t> </a:t>
            </a:r>
            <a:r>
              <a:rPr lang="en-US" sz="2400" b="1" kern="0" dirty="0" err="1">
                <a:solidFill>
                  <a:srgbClr val="333399">
                    <a:lumMod val="75000"/>
                  </a:srgbClr>
                </a:solidFill>
                <a:latin typeface="Arial" panose="020B0604020202020204" pitchFamily="34" charset="0"/>
                <a:cs typeface="Arial" panose="020B0604020202020204" pitchFamily="34" charset="0"/>
              </a:rPr>
              <a:t>trọt</a:t>
            </a:r>
            <a:r>
              <a:rPr lang="vi-VN"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hình</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thành</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từ</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lâu</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và</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đã</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trở</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thành</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nếp</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trong</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đời</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sống</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xã</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hội</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của</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một</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cộng</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đồng</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dân</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cư</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được</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mọi</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người</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công</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nhận</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và</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en-US" altLang="en-US" sz="2400" b="1" kern="0" dirty="0" err="1">
                <a:solidFill>
                  <a:srgbClr val="333399">
                    <a:lumMod val="75000"/>
                  </a:srgbClr>
                </a:solidFill>
                <a:latin typeface="Arial" panose="020B0604020202020204" pitchFamily="34" charset="0"/>
                <a:cs typeface="Arial" panose="020B0604020202020204" pitchFamily="34" charset="0"/>
              </a:rPr>
              <a:t>làm</a:t>
            </a:r>
            <a:r>
              <a:rPr lang="en-US" altLang="en-US" sz="2400" b="1" kern="0" dirty="0">
                <a:solidFill>
                  <a:srgbClr val="333399">
                    <a:lumMod val="75000"/>
                  </a:srgbClr>
                </a:solidFill>
                <a:latin typeface="Arial" panose="020B0604020202020204" pitchFamily="34" charset="0"/>
                <a:cs typeface="Arial" panose="020B0604020202020204" pitchFamily="34" charset="0"/>
              </a:rPr>
              <a:t> </a:t>
            </a:r>
            <a:r>
              <a:rPr lang="vi-VN" altLang="en-US" sz="2400" b="1" kern="0" dirty="0">
                <a:solidFill>
                  <a:srgbClr val="333399">
                    <a:lumMod val="75000"/>
                  </a:srgbClr>
                </a:solidFill>
                <a:latin typeface="Arial" panose="020B0604020202020204" pitchFamily="34" charset="0"/>
                <a:cs typeface="Arial" panose="020B0604020202020204" pitchFamily="34" charset="0"/>
              </a:rPr>
              <a:t>theo.</a:t>
            </a:r>
            <a:endParaRPr lang="en-US" sz="2400" b="1" kern="0" dirty="0">
              <a:solidFill>
                <a:srgbClr val="333399">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71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0-#ppt_w/2"/>
                                          </p:val>
                                        </p:tav>
                                        <p:tav tm="100000">
                                          <p:val>
                                            <p:strVal val="#ppt_x"/>
                                          </p:val>
                                        </p:tav>
                                      </p:tavLst>
                                    </p:anim>
                                    <p:anim calcmode="lin" valueType="num">
                                      <p:cBhvr additive="base">
                                        <p:cTn id="17" dur="500" fill="hold"/>
                                        <p:tgtEl>
                                          <p:spTgt spid="51"/>
                                        </p:tgtEl>
                                        <p:attrNameLst>
                                          <p:attrName>ppt_y</p:attrName>
                                        </p:attrNameLst>
                                      </p:cBhvr>
                                      <p:tavLst>
                                        <p:tav tm="0">
                                          <p:val>
                                            <p:strVal val="#ppt_y"/>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circle(in)">
                                      <p:cBhvr>
                                        <p:cTn id="20" dur="20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circle(in)">
                                      <p:cBhvr>
                                        <p:cTn id="31" dur="20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xit" presetSubtype="32" fill="hold" grpId="1" nodeType="clickEffect">
                                  <p:stCondLst>
                                    <p:cond delay="0"/>
                                  </p:stCondLst>
                                  <p:childTnLst>
                                    <p:animEffect transition="out" filter="diamond(out)">
                                      <p:cBhvr>
                                        <p:cTn id="35" dur="2000"/>
                                        <p:tgtEl>
                                          <p:spTgt spid="40"/>
                                        </p:tgtEl>
                                      </p:cBhvr>
                                    </p:animEffect>
                                    <p:set>
                                      <p:cBhvr>
                                        <p:cTn id="36"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65" grpId="0" animBg="1"/>
      <p:bldP spid="51" grpId="0" animBg="1"/>
      <p:bldP spid="64" grpId="0"/>
      <p:bldP spid="40" grpId="0"/>
      <p:bldP spid="40"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627997-D849-427C-8A17-5AD7E0731FC6}"/>
              </a:ext>
            </a:extLst>
          </p:cNvPr>
          <p:cNvSpPr/>
          <p:nvPr/>
        </p:nvSpPr>
        <p:spPr>
          <a:xfrm>
            <a:off x="3107184" y="2583401"/>
            <a:ext cx="6351568" cy="1527849"/>
          </a:xfrm>
          <a:prstGeom prst="rect">
            <a:avLst/>
          </a:prstGeom>
          <a:noFill/>
        </p:spPr>
        <p:txBody>
          <a:bodyPr wrap="none" lIns="91440" tIns="45720" rIns="91440" bIns="45720" numCol="1">
            <a:prstTxWarp prst="textChevron">
              <a:avLst/>
            </a:prstTxWarp>
            <a:spAutoFit/>
          </a:bodyPr>
          <a:lstStyle/>
          <a:p>
            <a:pPr algn="ctr"/>
            <a:r>
              <a:rPr lang="vi-VN" sz="6600" b="1" dirty="0">
                <a:ln w="22225">
                  <a:solidFill>
                    <a:schemeClr val="accent2"/>
                  </a:solidFill>
                  <a:prstDash val="solid"/>
                </a:ln>
                <a:solidFill>
                  <a:srgbClr val="C00000"/>
                </a:solidFill>
              </a:rPr>
              <a:t>KHỞI ĐỘNG</a:t>
            </a:r>
            <a:endParaRPr lang="en-US" sz="6600" b="1" dirty="0">
              <a:ln w="22225">
                <a:solidFill>
                  <a:schemeClr val="accent2"/>
                </a:solidFill>
                <a:prstDash val="solid"/>
              </a:ln>
              <a:solidFill>
                <a:srgbClr val="C00000"/>
              </a:solidFill>
            </a:endParaRPr>
          </a:p>
        </p:txBody>
      </p:sp>
    </p:spTree>
    <p:extLst>
      <p:ext uri="{BB962C8B-B14F-4D97-AF65-F5344CB8AC3E}">
        <p14:creationId xmlns:p14="http://schemas.microsoft.com/office/powerpoint/2010/main" val="2509101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96683" y="4786668"/>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4"/>
            <a:ext cx="4077544" cy="640223"/>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pic>
        <p:nvPicPr>
          <p:cNvPr id="43" name="Picture 3" descr="C:\Users\Public\Pictures\Sample Pictures\gặt lúa nương.jpg">
            <a:extLst>
              <a:ext uri="{FF2B5EF4-FFF2-40B4-BE49-F238E27FC236}">
                <a16:creationId xmlns:a16="http://schemas.microsoft.com/office/drawing/2014/main" id="{A620690F-B99A-47D8-97B5-8E7B54294F71}"/>
              </a:ext>
            </a:extLst>
          </p:cNvPr>
          <p:cNvPicPr>
            <a:picLocks noChangeAspect="1" noChangeArrowheads="1"/>
          </p:cNvPicPr>
          <p:nvPr/>
        </p:nvPicPr>
        <p:blipFill>
          <a:blip r:embed="rId3"/>
          <a:srcRect/>
          <a:stretch>
            <a:fillRect/>
          </a:stretch>
        </p:blipFill>
        <p:spPr bwMode="auto">
          <a:xfrm>
            <a:off x="5933125" y="927121"/>
            <a:ext cx="5193553" cy="4342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0" name="Picture 2" descr="C:\Users\Public\Pictures\Sample Pictures\lúa nương.jpg">
            <a:extLst>
              <a:ext uri="{FF2B5EF4-FFF2-40B4-BE49-F238E27FC236}">
                <a16:creationId xmlns:a16="http://schemas.microsoft.com/office/drawing/2014/main" id="{AF32BD24-0DF4-413D-BFC3-BDD4F890429A}"/>
              </a:ext>
            </a:extLst>
          </p:cNvPr>
          <p:cNvPicPr>
            <a:picLocks noChangeAspect="1" noChangeArrowheads="1"/>
          </p:cNvPicPr>
          <p:nvPr/>
        </p:nvPicPr>
        <p:blipFill>
          <a:blip r:embed="rId4"/>
          <a:srcRect/>
          <a:stretch>
            <a:fillRect/>
          </a:stretch>
        </p:blipFill>
        <p:spPr bwMode="auto">
          <a:xfrm>
            <a:off x="912033" y="937636"/>
            <a:ext cx="4682711" cy="43465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 name="TextBox 60">
            <a:extLst>
              <a:ext uri="{FF2B5EF4-FFF2-40B4-BE49-F238E27FC236}">
                <a16:creationId xmlns:a16="http://schemas.microsoft.com/office/drawing/2014/main" id="{506E9708-8475-4D3D-A2D9-1C6D426D0A09}"/>
              </a:ext>
            </a:extLst>
          </p:cNvPr>
          <p:cNvSpPr txBox="1"/>
          <p:nvPr/>
        </p:nvSpPr>
        <p:spPr>
          <a:xfrm>
            <a:off x="995258" y="5385159"/>
            <a:ext cx="9941764" cy="830997"/>
          </a:xfrm>
          <a:prstGeom prst="rect">
            <a:avLst/>
          </a:prstGeom>
          <a:noFill/>
        </p:spPr>
        <p:txBody>
          <a:bodyPr wrap="square">
            <a:spAutoFit/>
          </a:bodyPr>
          <a:lstStyle/>
          <a:p>
            <a:pPr algn="just"/>
            <a:r>
              <a:rPr lang="en-US" sz="2400" b="1" u="none" dirty="0" err="1">
                <a:solidFill>
                  <a:srgbClr val="FF0000"/>
                </a:solidFill>
                <a:latin typeface="Arial" charset="0"/>
              </a:rPr>
              <a:t>Lúa</a:t>
            </a:r>
            <a:r>
              <a:rPr lang="en-US" sz="2400" b="1" u="none" dirty="0">
                <a:solidFill>
                  <a:srgbClr val="FF0000"/>
                </a:solidFill>
                <a:latin typeface="Arial" charset="0"/>
              </a:rPr>
              <a:t> </a:t>
            </a:r>
            <a:r>
              <a:rPr lang="en-US" sz="2400" b="1" u="none" dirty="0" err="1">
                <a:solidFill>
                  <a:srgbClr val="FF0000"/>
                </a:solidFill>
                <a:latin typeface="Arial" charset="0"/>
              </a:rPr>
              <a:t>nương</a:t>
            </a:r>
            <a:r>
              <a:rPr lang="en-US" sz="2400" b="1" u="none" dirty="0">
                <a:solidFill>
                  <a:srgbClr val="FF0000"/>
                </a:solidFill>
                <a:latin typeface="Arial" charset="0"/>
              </a:rPr>
              <a:t>: </a:t>
            </a:r>
            <a:r>
              <a:rPr lang="en-US" sz="2400" b="1" u="none" dirty="0" err="1">
                <a:solidFill>
                  <a:srgbClr val="003399"/>
                </a:solidFill>
                <a:latin typeface="Arial" charset="0"/>
              </a:rPr>
              <a:t>được</a:t>
            </a:r>
            <a:r>
              <a:rPr lang="en-US" sz="2400" b="1" u="none" dirty="0">
                <a:solidFill>
                  <a:srgbClr val="003399"/>
                </a:solidFill>
                <a:latin typeface="Arial" charset="0"/>
              </a:rPr>
              <a:t> </a:t>
            </a:r>
            <a:r>
              <a:rPr lang="en-US" sz="2400" b="1" u="none" dirty="0" err="1">
                <a:solidFill>
                  <a:srgbClr val="003399"/>
                </a:solidFill>
                <a:latin typeface="Arial" charset="0"/>
              </a:rPr>
              <a:t>gieo</a:t>
            </a:r>
            <a:r>
              <a:rPr lang="en-US" sz="2400" b="1" u="none" dirty="0">
                <a:solidFill>
                  <a:srgbClr val="003399"/>
                </a:solidFill>
                <a:latin typeface="Arial" charset="0"/>
              </a:rPr>
              <a:t> </a:t>
            </a:r>
            <a:r>
              <a:rPr lang="en-US" sz="2400" b="1" u="none" dirty="0" err="1">
                <a:solidFill>
                  <a:srgbClr val="003399"/>
                </a:solidFill>
                <a:latin typeface="Arial" charset="0"/>
              </a:rPr>
              <a:t>trồng</a:t>
            </a:r>
            <a:r>
              <a:rPr lang="en-US" sz="2400" b="1" u="none" dirty="0">
                <a:solidFill>
                  <a:srgbClr val="003399"/>
                </a:solidFill>
                <a:latin typeface="Arial" charset="0"/>
              </a:rPr>
              <a:t> ở </a:t>
            </a:r>
            <a:r>
              <a:rPr lang="en-US" sz="2400" b="1" u="none" dirty="0" err="1">
                <a:solidFill>
                  <a:srgbClr val="003399"/>
                </a:solidFill>
                <a:latin typeface="Arial" charset="0"/>
              </a:rPr>
              <a:t>trên</a:t>
            </a:r>
            <a:r>
              <a:rPr lang="en-US" sz="2400" b="1" u="none" dirty="0">
                <a:solidFill>
                  <a:srgbClr val="003399"/>
                </a:solidFill>
                <a:latin typeface="Arial" charset="0"/>
              </a:rPr>
              <a:t> </a:t>
            </a:r>
            <a:r>
              <a:rPr lang="en-US" sz="2400" b="1" u="none" dirty="0" err="1">
                <a:solidFill>
                  <a:srgbClr val="003399"/>
                </a:solidFill>
                <a:latin typeface="Arial" charset="0"/>
              </a:rPr>
              <a:t>đồi</a:t>
            </a:r>
            <a:r>
              <a:rPr lang="en-US" sz="2400" b="1" u="none" dirty="0">
                <a:solidFill>
                  <a:srgbClr val="003399"/>
                </a:solidFill>
                <a:latin typeface="Arial" charset="0"/>
              </a:rPr>
              <a:t> </a:t>
            </a:r>
            <a:r>
              <a:rPr lang="en-US" sz="2400" b="1" u="none" dirty="0" err="1">
                <a:solidFill>
                  <a:srgbClr val="003399"/>
                </a:solidFill>
                <a:latin typeface="Arial" charset="0"/>
              </a:rPr>
              <a:t>cao</a:t>
            </a:r>
            <a:r>
              <a:rPr lang="en-US" sz="2400" b="1" u="none" dirty="0">
                <a:solidFill>
                  <a:srgbClr val="003399"/>
                </a:solidFill>
                <a:latin typeface="Arial" charset="0"/>
              </a:rPr>
              <a:t> </a:t>
            </a:r>
            <a:r>
              <a:rPr lang="en-US" sz="2400" b="1" u="none" dirty="0" err="1">
                <a:solidFill>
                  <a:srgbClr val="003399"/>
                </a:solidFill>
                <a:latin typeface="Arial" charset="0"/>
              </a:rPr>
              <a:t>hoặc</a:t>
            </a:r>
            <a:r>
              <a:rPr lang="en-US" sz="2400" b="1" u="none" dirty="0">
                <a:solidFill>
                  <a:srgbClr val="003399"/>
                </a:solidFill>
                <a:latin typeface="Arial" charset="0"/>
              </a:rPr>
              <a:t> </a:t>
            </a:r>
            <a:r>
              <a:rPr lang="en-US" sz="2400" b="1" u="none" dirty="0" err="1">
                <a:solidFill>
                  <a:srgbClr val="003399"/>
                </a:solidFill>
                <a:latin typeface="Arial" charset="0"/>
              </a:rPr>
              <a:t>sườn</a:t>
            </a:r>
            <a:r>
              <a:rPr lang="en-US" sz="2400" b="1" u="none" dirty="0">
                <a:solidFill>
                  <a:srgbClr val="003399"/>
                </a:solidFill>
                <a:latin typeface="Arial" charset="0"/>
              </a:rPr>
              <a:t> </a:t>
            </a:r>
            <a:r>
              <a:rPr lang="vi-VN" sz="2400" b="1" u="none" dirty="0">
                <a:solidFill>
                  <a:srgbClr val="003399"/>
                </a:solidFill>
                <a:latin typeface="Arial" charset="0"/>
              </a:rPr>
              <a:t>đồi </a:t>
            </a:r>
            <a:r>
              <a:rPr lang="en-US" sz="2400" b="1" u="none" dirty="0" err="1">
                <a:solidFill>
                  <a:srgbClr val="003399"/>
                </a:solidFill>
                <a:latin typeface="Arial" charset="0"/>
              </a:rPr>
              <a:t>núi</a:t>
            </a:r>
            <a:r>
              <a:rPr lang="en-US" sz="2400" b="1" u="none" dirty="0">
                <a:solidFill>
                  <a:srgbClr val="003399"/>
                </a:solidFill>
                <a:latin typeface="Arial" charset="0"/>
              </a:rPr>
              <a:t>, </a:t>
            </a:r>
            <a:r>
              <a:rPr lang="en-US" sz="2400" b="1" u="none" dirty="0" err="1">
                <a:solidFill>
                  <a:srgbClr val="003399"/>
                </a:solidFill>
                <a:latin typeface="Arial" charset="0"/>
              </a:rPr>
              <a:t>những</a:t>
            </a:r>
            <a:r>
              <a:rPr lang="en-US" sz="2400" b="1" u="none" dirty="0">
                <a:solidFill>
                  <a:srgbClr val="003399"/>
                </a:solidFill>
                <a:latin typeface="Arial" charset="0"/>
              </a:rPr>
              <a:t> </a:t>
            </a:r>
            <a:r>
              <a:rPr lang="en-US" sz="2400" b="1" u="none" dirty="0" err="1">
                <a:solidFill>
                  <a:srgbClr val="003399"/>
                </a:solidFill>
                <a:latin typeface="Arial" charset="0"/>
              </a:rPr>
              <a:t>vùng</a:t>
            </a:r>
            <a:r>
              <a:rPr lang="en-US" sz="2400" b="1" u="none" dirty="0">
                <a:solidFill>
                  <a:srgbClr val="003399"/>
                </a:solidFill>
                <a:latin typeface="Arial" charset="0"/>
              </a:rPr>
              <a:t> </a:t>
            </a:r>
            <a:r>
              <a:rPr lang="en-US" sz="2400" b="1" u="none" dirty="0" err="1">
                <a:solidFill>
                  <a:srgbClr val="003399"/>
                </a:solidFill>
                <a:latin typeface="Arial" charset="0"/>
              </a:rPr>
              <a:t>ít</a:t>
            </a:r>
            <a:r>
              <a:rPr lang="en-US" sz="2400" b="1" u="none" dirty="0">
                <a:solidFill>
                  <a:srgbClr val="003399"/>
                </a:solidFill>
                <a:latin typeface="Arial" charset="0"/>
              </a:rPr>
              <a:t> </a:t>
            </a:r>
            <a:r>
              <a:rPr lang="en-US" sz="2400" b="1" u="none" dirty="0" err="1">
                <a:solidFill>
                  <a:srgbClr val="003399"/>
                </a:solidFill>
                <a:latin typeface="Arial" charset="0"/>
              </a:rPr>
              <a:t>nước</a:t>
            </a:r>
            <a:r>
              <a:rPr lang="en-US" sz="2400" b="1" u="none" dirty="0">
                <a:solidFill>
                  <a:srgbClr val="003399"/>
                </a:solidFill>
                <a:latin typeface="Arial" charset="0"/>
              </a:rPr>
              <a:t>.</a:t>
            </a:r>
            <a:endParaRPr lang="en-US" sz="2400" dirty="0">
              <a:solidFill>
                <a:srgbClr val="003399"/>
              </a:solidFill>
            </a:endParaRPr>
          </a:p>
        </p:txBody>
      </p:sp>
    </p:spTree>
    <p:extLst>
      <p:ext uri="{BB962C8B-B14F-4D97-AF65-F5344CB8AC3E}">
        <p14:creationId xmlns:p14="http://schemas.microsoft.com/office/powerpoint/2010/main" val="321513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strVal val="#ppt_w*0.70"/>
                                          </p:val>
                                        </p:tav>
                                        <p:tav tm="100000">
                                          <p:val>
                                            <p:strVal val="#ppt_w"/>
                                          </p:val>
                                        </p:tav>
                                      </p:tavLst>
                                    </p:anim>
                                    <p:anim calcmode="lin" valueType="num">
                                      <p:cBhvr>
                                        <p:cTn id="8" dur="1000" fill="hold"/>
                                        <p:tgtEl>
                                          <p:spTgt spid="60"/>
                                        </p:tgtEl>
                                        <p:attrNameLst>
                                          <p:attrName>ppt_h</p:attrName>
                                        </p:attrNameLst>
                                      </p:cBhvr>
                                      <p:tavLst>
                                        <p:tav tm="0">
                                          <p:val>
                                            <p:strVal val="#ppt_h"/>
                                          </p:val>
                                        </p:tav>
                                        <p:tav tm="100000">
                                          <p:val>
                                            <p:strVal val="#ppt_h"/>
                                          </p:val>
                                        </p:tav>
                                      </p:tavLst>
                                    </p:anim>
                                    <p:animEffect transition="in" filter="fade">
                                      <p:cBhvr>
                                        <p:cTn id="9" dur="1000"/>
                                        <p:tgtEl>
                                          <p:spTgt spid="60"/>
                                        </p:tgtEl>
                                      </p:cBhvr>
                                    </p:animEffect>
                                  </p:childTnLst>
                                </p:cTn>
                              </p:par>
                              <p:par>
                                <p:cTn id="10" presetID="55"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1000" fill="hold"/>
                                        <p:tgtEl>
                                          <p:spTgt spid="43"/>
                                        </p:tgtEl>
                                        <p:attrNameLst>
                                          <p:attrName>ppt_w</p:attrName>
                                        </p:attrNameLst>
                                      </p:cBhvr>
                                      <p:tavLst>
                                        <p:tav tm="0">
                                          <p:val>
                                            <p:strVal val="#ppt_w*0.70"/>
                                          </p:val>
                                        </p:tav>
                                        <p:tav tm="100000">
                                          <p:val>
                                            <p:strVal val="#ppt_w"/>
                                          </p:val>
                                        </p:tav>
                                      </p:tavLst>
                                    </p:anim>
                                    <p:anim calcmode="lin" valueType="num">
                                      <p:cBhvr>
                                        <p:cTn id="13" dur="1000" fill="hold"/>
                                        <p:tgtEl>
                                          <p:spTgt spid="43"/>
                                        </p:tgtEl>
                                        <p:attrNameLst>
                                          <p:attrName>ppt_h</p:attrName>
                                        </p:attrNameLst>
                                      </p:cBhvr>
                                      <p:tavLst>
                                        <p:tav tm="0">
                                          <p:val>
                                            <p:strVal val="#ppt_h"/>
                                          </p:val>
                                        </p:tav>
                                        <p:tav tm="100000">
                                          <p:val>
                                            <p:strVal val="#ppt_h"/>
                                          </p:val>
                                        </p:tav>
                                      </p:tavLst>
                                    </p:anim>
                                    <p:animEffect transition="in" filter="fade">
                                      <p:cBhvr>
                                        <p:cTn id="14" dur="10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circle(in)">
                                      <p:cBhvr>
                                        <p:cTn id="19"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96683" y="4786668"/>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4"/>
            <a:ext cx="4319399" cy="540215"/>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61" name="TextBox 60">
            <a:extLst>
              <a:ext uri="{FF2B5EF4-FFF2-40B4-BE49-F238E27FC236}">
                <a16:creationId xmlns:a16="http://schemas.microsoft.com/office/drawing/2014/main" id="{506E9708-8475-4D3D-A2D9-1C6D426D0A09}"/>
              </a:ext>
            </a:extLst>
          </p:cNvPr>
          <p:cNvSpPr txBox="1"/>
          <p:nvPr/>
        </p:nvSpPr>
        <p:spPr>
          <a:xfrm>
            <a:off x="914188" y="5642959"/>
            <a:ext cx="10595816" cy="830997"/>
          </a:xfrm>
          <a:prstGeom prst="rect">
            <a:avLst/>
          </a:prstGeom>
          <a:noFill/>
        </p:spPr>
        <p:txBody>
          <a:bodyPr wrap="square">
            <a:spAutoFit/>
          </a:bodyPr>
          <a:lstStyle/>
          <a:p>
            <a:pPr algn="just"/>
            <a:r>
              <a:rPr lang="en-US" sz="2400" b="1" u="none" dirty="0" err="1">
                <a:solidFill>
                  <a:srgbClr val="FF0000"/>
                </a:solidFill>
                <a:latin typeface="Arial" charset="0"/>
              </a:rPr>
              <a:t>lúa</a:t>
            </a:r>
            <a:r>
              <a:rPr lang="en-US" sz="2400" b="1" u="none" dirty="0">
                <a:solidFill>
                  <a:srgbClr val="FF0000"/>
                </a:solidFill>
                <a:latin typeface="Arial" charset="0"/>
              </a:rPr>
              <a:t> </a:t>
            </a:r>
            <a:r>
              <a:rPr lang="vi-VN" sz="2400" b="1" u="none" dirty="0">
                <a:solidFill>
                  <a:srgbClr val="FF0000"/>
                </a:solidFill>
                <a:latin typeface="Arial" charset="0"/>
              </a:rPr>
              <a:t>nước</a:t>
            </a:r>
            <a:r>
              <a:rPr lang="en-US" sz="2400" b="1" u="none" dirty="0">
                <a:solidFill>
                  <a:srgbClr val="FF0000"/>
                </a:solidFill>
                <a:latin typeface="Arial" charset="0"/>
              </a:rPr>
              <a:t>: </a:t>
            </a:r>
            <a:r>
              <a:rPr lang="en-US" sz="2400" b="1" u="none" dirty="0" err="1">
                <a:solidFill>
                  <a:srgbClr val="000099"/>
                </a:solidFill>
                <a:latin typeface="Arial" charset="0"/>
              </a:rPr>
              <a:t>được</a:t>
            </a:r>
            <a:r>
              <a:rPr lang="en-US" sz="2400" b="1" u="none" dirty="0">
                <a:solidFill>
                  <a:srgbClr val="000099"/>
                </a:solidFill>
                <a:latin typeface="Arial" charset="0"/>
              </a:rPr>
              <a:t> </a:t>
            </a:r>
            <a:r>
              <a:rPr lang="en-US" sz="2400" b="1" u="none" dirty="0" err="1">
                <a:solidFill>
                  <a:srgbClr val="000099"/>
                </a:solidFill>
                <a:latin typeface="Arial" charset="0"/>
              </a:rPr>
              <a:t>cấy</a:t>
            </a:r>
            <a:r>
              <a:rPr lang="en-US" sz="2400" b="1" u="none" dirty="0">
                <a:solidFill>
                  <a:srgbClr val="000099"/>
                </a:solidFill>
                <a:latin typeface="Arial" charset="0"/>
              </a:rPr>
              <a:t> ở </a:t>
            </a:r>
            <a:r>
              <a:rPr lang="en-US" sz="2400" b="1" u="none" dirty="0" err="1">
                <a:solidFill>
                  <a:srgbClr val="000099"/>
                </a:solidFill>
                <a:latin typeface="Arial" charset="0"/>
              </a:rPr>
              <a:t>ruộng</a:t>
            </a:r>
            <a:r>
              <a:rPr lang="en-US" sz="2400" b="1" u="none" dirty="0">
                <a:solidFill>
                  <a:srgbClr val="000099"/>
                </a:solidFill>
                <a:latin typeface="Arial" charset="0"/>
              </a:rPr>
              <a:t> </a:t>
            </a:r>
            <a:r>
              <a:rPr lang="en-US" sz="2400" b="1" u="none" dirty="0" err="1">
                <a:solidFill>
                  <a:srgbClr val="000099"/>
                </a:solidFill>
                <a:latin typeface="Arial" charset="0"/>
              </a:rPr>
              <a:t>nước</a:t>
            </a:r>
            <a:r>
              <a:rPr lang="en-US" sz="2400" b="1" u="none" dirty="0">
                <a:solidFill>
                  <a:srgbClr val="000099"/>
                </a:solidFill>
                <a:latin typeface="Arial" charset="0"/>
              </a:rPr>
              <a:t>, </a:t>
            </a:r>
            <a:r>
              <a:rPr lang="en-US" sz="2400" b="1" u="none" dirty="0" err="1">
                <a:solidFill>
                  <a:srgbClr val="000099"/>
                </a:solidFill>
                <a:latin typeface="Arial" charset="0"/>
              </a:rPr>
              <a:t>thường</a:t>
            </a:r>
            <a:r>
              <a:rPr lang="en-US" sz="2400" b="1" u="none" dirty="0">
                <a:solidFill>
                  <a:srgbClr val="000099"/>
                </a:solidFill>
                <a:latin typeface="Arial" charset="0"/>
              </a:rPr>
              <a:t> </a:t>
            </a:r>
            <a:r>
              <a:rPr lang="en-US" sz="2400" b="1" u="none" dirty="0" err="1">
                <a:solidFill>
                  <a:srgbClr val="000099"/>
                </a:solidFill>
                <a:latin typeface="Arial" charset="0"/>
              </a:rPr>
              <a:t>là</a:t>
            </a:r>
            <a:r>
              <a:rPr lang="en-US" sz="2400" b="1" u="none" dirty="0">
                <a:solidFill>
                  <a:srgbClr val="000099"/>
                </a:solidFill>
                <a:latin typeface="Arial" charset="0"/>
              </a:rPr>
              <a:t> </a:t>
            </a:r>
            <a:r>
              <a:rPr lang="en-US" sz="2400" b="1" u="none" dirty="0" err="1">
                <a:solidFill>
                  <a:srgbClr val="000099"/>
                </a:solidFill>
                <a:latin typeface="Arial" charset="0"/>
              </a:rPr>
              <a:t>ruộng</a:t>
            </a:r>
            <a:r>
              <a:rPr lang="en-US" sz="2400" b="1" u="none" dirty="0">
                <a:solidFill>
                  <a:srgbClr val="000099"/>
                </a:solidFill>
                <a:latin typeface="Arial" charset="0"/>
              </a:rPr>
              <a:t> </a:t>
            </a:r>
            <a:r>
              <a:rPr lang="en-US" sz="2400" b="1" u="none" dirty="0" err="1">
                <a:solidFill>
                  <a:srgbClr val="000099"/>
                </a:solidFill>
                <a:latin typeface="Arial" charset="0"/>
              </a:rPr>
              <a:t>bậc</a:t>
            </a:r>
            <a:r>
              <a:rPr lang="en-US" sz="2400" b="1" u="none" dirty="0">
                <a:solidFill>
                  <a:srgbClr val="000099"/>
                </a:solidFill>
                <a:latin typeface="Arial" charset="0"/>
              </a:rPr>
              <a:t> thang ở </a:t>
            </a:r>
            <a:r>
              <a:rPr lang="en-US" sz="2400" b="1" u="none" dirty="0" err="1">
                <a:solidFill>
                  <a:srgbClr val="000099"/>
                </a:solidFill>
                <a:latin typeface="Arial" charset="0"/>
              </a:rPr>
              <a:t>vùng</a:t>
            </a:r>
            <a:r>
              <a:rPr lang="en-US" sz="2400" b="1" u="none" dirty="0">
                <a:solidFill>
                  <a:srgbClr val="000099"/>
                </a:solidFill>
                <a:latin typeface="Arial" charset="0"/>
              </a:rPr>
              <a:t> </a:t>
            </a:r>
            <a:r>
              <a:rPr lang="en-US" sz="2400" b="1" u="none" dirty="0" err="1">
                <a:solidFill>
                  <a:srgbClr val="000099"/>
                </a:solidFill>
                <a:latin typeface="Arial" charset="0"/>
              </a:rPr>
              <a:t>núi</a:t>
            </a:r>
            <a:r>
              <a:rPr lang="en-US" sz="2400" b="1" u="none" dirty="0">
                <a:solidFill>
                  <a:srgbClr val="000099"/>
                </a:solidFill>
                <a:latin typeface="Arial" charset="0"/>
              </a:rPr>
              <a:t> </a:t>
            </a:r>
            <a:r>
              <a:rPr lang="en-US" sz="2400" b="1" u="none" dirty="0" err="1">
                <a:solidFill>
                  <a:srgbClr val="000099"/>
                </a:solidFill>
                <a:latin typeface="Arial" charset="0"/>
              </a:rPr>
              <a:t>và</a:t>
            </a:r>
            <a:r>
              <a:rPr lang="en-US" sz="2400" b="1" u="none" dirty="0">
                <a:solidFill>
                  <a:srgbClr val="000099"/>
                </a:solidFill>
                <a:latin typeface="Arial" charset="0"/>
              </a:rPr>
              <a:t> </a:t>
            </a:r>
            <a:r>
              <a:rPr lang="en-US" sz="2400" b="1" u="none" dirty="0" err="1">
                <a:solidFill>
                  <a:srgbClr val="000099"/>
                </a:solidFill>
                <a:latin typeface="Arial" charset="0"/>
              </a:rPr>
              <a:t>ruộng</a:t>
            </a:r>
            <a:r>
              <a:rPr lang="en-US" sz="2400" b="1" u="none" dirty="0">
                <a:solidFill>
                  <a:srgbClr val="000099"/>
                </a:solidFill>
                <a:latin typeface="Arial" charset="0"/>
              </a:rPr>
              <a:t> ở </a:t>
            </a:r>
            <a:r>
              <a:rPr lang="en-US" sz="2400" b="1" u="none" dirty="0" err="1">
                <a:solidFill>
                  <a:srgbClr val="000099"/>
                </a:solidFill>
                <a:latin typeface="Arial" charset="0"/>
              </a:rPr>
              <a:t>vùng</a:t>
            </a:r>
            <a:r>
              <a:rPr lang="en-US" sz="2400" b="1" u="none" dirty="0">
                <a:solidFill>
                  <a:srgbClr val="000099"/>
                </a:solidFill>
                <a:latin typeface="Arial" charset="0"/>
              </a:rPr>
              <a:t> </a:t>
            </a:r>
            <a:r>
              <a:rPr lang="en-US" sz="2400" b="1" u="none" dirty="0" err="1">
                <a:solidFill>
                  <a:srgbClr val="000099"/>
                </a:solidFill>
                <a:latin typeface="Arial" charset="0"/>
              </a:rPr>
              <a:t>đồng</a:t>
            </a:r>
            <a:r>
              <a:rPr lang="en-US" sz="2400" b="1" u="none" dirty="0">
                <a:solidFill>
                  <a:srgbClr val="000099"/>
                </a:solidFill>
                <a:latin typeface="Arial" charset="0"/>
              </a:rPr>
              <a:t> </a:t>
            </a:r>
            <a:r>
              <a:rPr lang="en-US" sz="2400" b="1" u="none" dirty="0" err="1">
                <a:solidFill>
                  <a:srgbClr val="000099"/>
                </a:solidFill>
                <a:latin typeface="Arial" charset="0"/>
              </a:rPr>
              <a:t>bằng</a:t>
            </a:r>
            <a:r>
              <a:rPr lang="en-US" sz="2400" b="1" u="none" dirty="0">
                <a:solidFill>
                  <a:srgbClr val="000099"/>
                </a:solidFill>
                <a:latin typeface="Arial" charset="0"/>
              </a:rPr>
              <a:t>.</a:t>
            </a:r>
            <a:endParaRPr lang="en-US" sz="2400" dirty="0">
              <a:solidFill>
                <a:srgbClr val="003399"/>
              </a:solidFill>
            </a:endParaRPr>
          </a:p>
        </p:txBody>
      </p:sp>
      <p:pic>
        <p:nvPicPr>
          <p:cNvPr id="35" name="Picture 4" descr="TC3">
            <a:extLst>
              <a:ext uri="{FF2B5EF4-FFF2-40B4-BE49-F238E27FC236}">
                <a16:creationId xmlns:a16="http://schemas.microsoft.com/office/drawing/2014/main" id="{A8846D22-556C-4BCD-9F54-64E38408151E}"/>
              </a:ext>
            </a:extLst>
          </p:cNvPr>
          <p:cNvPicPr>
            <a:picLocks noChangeAspect="1" noChangeArrowheads="1"/>
          </p:cNvPicPr>
          <p:nvPr/>
        </p:nvPicPr>
        <p:blipFill>
          <a:blip r:embed="rId4"/>
          <a:srcRect/>
          <a:stretch>
            <a:fillRect/>
          </a:stretch>
        </p:blipFill>
        <p:spPr bwMode="auto">
          <a:xfrm>
            <a:off x="914188" y="798322"/>
            <a:ext cx="5173571" cy="45735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 name="Picture 2" descr="C:\Users\Public\Pictures\Sample Pictures\lúa nước.jpg">
            <a:extLst>
              <a:ext uri="{FF2B5EF4-FFF2-40B4-BE49-F238E27FC236}">
                <a16:creationId xmlns:a16="http://schemas.microsoft.com/office/drawing/2014/main" id="{C809656F-9191-47B2-869C-EAF263CC113D}"/>
              </a:ext>
            </a:extLst>
          </p:cNvPr>
          <p:cNvPicPr>
            <a:picLocks noChangeAspect="1" noChangeArrowheads="1"/>
          </p:cNvPicPr>
          <p:nvPr/>
        </p:nvPicPr>
        <p:blipFill>
          <a:blip r:embed="rId5"/>
          <a:srcRect/>
          <a:stretch>
            <a:fillRect/>
          </a:stretch>
        </p:blipFill>
        <p:spPr bwMode="auto">
          <a:xfrm>
            <a:off x="6170562" y="817702"/>
            <a:ext cx="5420512" cy="45735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3402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par>
                                <p:cTn id="10" presetID="55"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strVal val="#ppt_w*0.70"/>
                                          </p:val>
                                        </p:tav>
                                        <p:tav tm="100000">
                                          <p:val>
                                            <p:strVal val="#ppt_w"/>
                                          </p:val>
                                        </p:tav>
                                      </p:tavLst>
                                    </p:anim>
                                    <p:anim calcmode="lin" valueType="num">
                                      <p:cBhvr>
                                        <p:cTn id="13" dur="1000" fill="hold"/>
                                        <p:tgtEl>
                                          <p:spTgt spid="36"/>
                                        </p:tgtEl>
                                        <p:attrNameLst>
                                          <p:attrName>ppt_h</p:attrName>
                                        </p:attrNameLst>
                                      </p:cBhvr>
                                      <p:tavLst>
                                        <p:tav tm="0">
                                          <p:val>
                                            <p:strVal val="#ppt_h"/>
                                          </p:val>
                                        </p:tav>
                                        <p:tav tm="100000">
                                          <p:val>
                                            <p:strVal val="#ppt_h"/>
                                          </p:val>
                                        </p:tav>
                                      </p:tavLst>
                                    </p:anim>
                                    <p:animEffect transition="in" filter="fade">
                                      <p:cBhvr>
                                        <p:cTn id="14" dur="10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circle(in)">
                                      <p:cBhvr>
                                        <p:cTn id="19"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96683" y="4786668"/>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4"/>
            <a:ext cx="4050909" cy="556809"/>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2" name="Google Shape;430;p41">
            <a:extLst>
              <a:ext uri="{FF2B5EF4-FFF2-40B4-BE49-F238E27FC236}">
                <a16:creationId xmlns:a16="http://schemas.microsoft.com/office/drawing/2014/main" id="{44A23315-EFB6-42CC-BAF1-880BA037212B}"/>
              </a:ext>
            </a:extLst>
          </p:cNvPr>
          <p:cNvSpPr txBox="1">
            <a:spLocks/>
          </p:cNvSpPr>
          <p:nvPr/>
        </p:nvSpPr>
        <p:spPr>
          <a:xfrm>
            <a:off x="622874" y="1041489"/>
            <a:ext cx="13166739" cy="7339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Open Sans"/>
              <a:buNone/>
              <a:defRPr sz="2800" b="0" i="0" u="none" strike="noStrike" cap="none">
                <a:solidFill>
                  <a:schemeClr val="accent2"/>
                </a:solidFill>
                <a:latin typeface="Vibur"/>
                <a:ea typeface="Vibur"/>
                <a:cs typeface="Vibur"/>
                <a:sym typeface="Vibur"/>
              </a:defRPr>
            </a:lvl1pPr>
            <a:lvl2pPr marL="914400" marR="0" lvl="1"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2pPr>
            <a:lvl3pPr marL="1371600" marR="0" lvl="2"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3pPr>
            <a:lvl4pPr marL="1828800" marR="0" lvl="3"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4pPr>
            <a:lvl5pPr marL="2286000" marR="0" lvl="4"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5pPr>
            <a:lvl6pPr marL="2743200" marR="0" lvl="5"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6pPr>
            <a:lvl7pPr marL="3200400" marR="0" lvl="6"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7pPr>
            <a:lvl8pPr marL="3657600" marR="0" lvl="7"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8pPr>
            <a:lvl9pPr marL="4114800" marR="0" lvl="8"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9pPr>
          </a:lstStyle>
          <a:p>
            <a:pPr marL="0" indent="0"/>
            <a:r>
              <a:rPr lang="vi-VN" b="1" dirty="0">
                <a:solidFill>
                  <a:srgbClr val="C00000"/>
                </a:solidFill>
                <a:latin typeface="+mn-lt"/>
              </a:rPr>
              <a:t>* Nêu nội dung chính của đoạn 2</a:t>
            </a:r>
            <a:r>
              <a:rPr lang="en-US" b="1" dirty="0">
                <a:solidFill>
                  <a:srgbClr val="C00000"/>
                </a:solidFill>
                <a:latin typeface="+mn-lt"/>
                <a:cs typeface="Arial" panose="020B0604020202020204" pitchFamily="34" charset="0"/>
              </a:rPr>
              <a:t>?</a:t>
            </a:r>
          </a:p>
        </p:txBody>
      </p:sp>
      <p:grpSp>
        <p:nvGrpSpPr>
          <p:cNvPr id="5" name="Group 4">
            <a:extLst>
              <a:ext uri="{FF2B5EF4-FFF2-40B4-BE49-F238E27FC236}">
                <a16:creationId xmlns:a16="http://schemas.microsoft.com/office/drawing/2014/main" id="{C8AA65B3-DF4C-469D-A9FE-F00A41B675F5}"/>
              </a:ext>
            </a:extLst>
          </p:cNvPr>
          <p:cNvGrpSpPr/>
          <p:nvPr/>
        </p:nvGrpSpPr>
        <p:grpSpPr>
          <a:xfrm>
            <a:off x="218990" y="1957753"/>
            <a:ext cx="11733310" cy="523220"/>
            <a:chOff x="336920" y="5627365"/>
            <a:chExt cx="12525582" cy="848929"/>
          </a:xfrm>
        </p:grpSpPr>
        <p:sp>
          <p:nvSpPr>
            <p:cNvPr id="44" name="TextBox 43">
              <a:extLst>
                <a:ext uri="{FF2B5EF4-FFF2-40B4-BE49-F238E27FC236}">
                  <a16:creationId xmlns:a16="http://schemas.microsoft.com/office/drawing/2014/main" id="{2432E7E1-26CC-4D91-858F-20FF980B6BE1}"/>
                </a:ext>
              </a:extLst>
            </p:cNvPr>
            <p:cNvSpPr txBox="1"/>
            <p:nvPr/>
          </p:nvSpPr>
          <p:spPr>
            <a:xfrm>
              <a:off x="919015" y="5627365"/>
              <a:ext cx="11943487" cy="848929"/>
            </a:xfrm>
            <a:prstGeom prst="rect">
              <a:avLst/>
            </a:prstGeom>
            <a:solidFill>
              <a:srgbClr val="99FF66"/>
            </a:solidFill>
          </p:spPr>
          <p:txBody>
            <a:bodyPr wrap="square" rtlCol="0">
              <a:spAutoFit/>
            </a:bodyPr>
            <a:lstStyle/>
            <a:p>
              <a:r>
                <a:rPr lang="vi-VN" sz="2800" b="1" dirty="0"/>
                <a:t>Ý2: T</a:t>
              </a:r>
              <a:r>
                <a:rPr lang="en-US" sz="2800" b="1" dirty="0" err="1"/>
                <a:t>ập</a:t>
              </a:r>
              <a:r>
                <a:rPr lang="en-US" sz="2800" b="1" dirty="0"/>
                <a:t> </a:t>
              </a:r>
              <a:r>
                <a:rPr lang="en-US" sz="2800" b="1" dirty="0" err="1"/>
                <a:t>quán</a:t>
              </a:r>
              <a:r>
                <a:rPr lang="en-US" sz="2800" b="1" dirty="0"/>
                <a:t> </a:t>
              </a:r>
              <a:r>
                <a:rPr lang="en-US" sz="2800" b="1" dirty="0" err="1"/>
                <a:t>canh</a:t>
              </a:r>
              <a:r>
                <a:rPr lang="en-US" sz="2800" b="1" dirty="0"/>
                <a:t> </a:t>
              </a:r>
              <a:r>
                <a:rPr lang="en-US" sz="2800" b="1" dirty="0" err="1"/>
                <a:t>tác</a:t>
              </a:r>
              <a:r>
                <a:rPr lang="en-US" sz="2800" b="1" dirty="0"/>
                <a:t> </a:t>
              </a:r>
              <a:r>
                <a:rPr lang="en-US" sz="2800" b="1" dirty="0" err="1"/>
                <a:t>và</a:t>
              </a:r>
              <a:r>
                <a:rPr lang="en-US" sz="2800" b="1" dirty="0"/>
                <a:t> </a:t>
              </a:r>
              <a:r>
                <a:rPr lang="en-US" sz="2800" b="1" dirty="0" err="1"/>
                <a:t>cuộc</a:t>
              </a:r>
              <a:r>
                <a:rPr lang="en-US" sz="2800" b="1" dirty="0"/>
                <a:t> </a:t>
              </a:r>
              <a:r>
                <a:rPr lang="en-US" sz="2800" b="1" dirty="0" err="1"/>
                <a:t>sống</a:t>
              </a:r>
              <a:r>
                <a:rPr lang="en-US" sz="2800" b="1" dirty="0"/>
                <a:t> ở </a:t>
              </a:r>
              <a:r>
                <a:rPr lang="en-US" sz="2800" b="1" dirty="0" err="1"/>
                <a:t>thôn</a:t>
              </a:r>
              <a:r>
                <a:rPr lang="en-US" sz="2800" b="1" dirty="0"/>
                <a:t> </a:t>
              </a:r>
              <a:r>
                <a:rPr lang="en-US" sz="2800" b="1" dirty="0" err="1"/>
                <a:t>Phìn</a:t>
              </a:r>
              <a:r>
                <a:rPr lang="en-US" sz="2800" b="1" dirty="0"/>
                <a:t> Ngan</a:t>
              </a:r>
              <a:r>
                <a:rPr lang="vi-VN" sz="2800" b="1" dirty="0"/>
                <a:t> đã thay đổi.</a:t>
              </a:r>
              <a:endParaRPr lang="en-US" sz="2800" b="1" dirty="0"/>
            </a:p>
          </p:txBody>
        </p:sp>
        <p:sp>
          <p:nvSpPr>
            <p:cNvPr id="46" name="Arrow: Chevron 45">
              <a:extLst>
                <a:ext uri="{FF2B5EF4-FFF2-40B4-BE49-F238E27FC236}">
                  <a16:creationId xmlns:a16="http://schemas.microsoft.com/office/drawing/2014/main" id="{3C8193CF-B5B9-4646-A780-F7F587234939}"/>
                </a:ext>
              </a:extLst>
            </p:cNvPr>
            <p:cNvSpPr/>
            <p:nvPr/>
          </p:nvSpPr>
          <p:spPr>
            <a:xfrm>
              <a:off x="336920" y="5721592"/>
              <a:ext cx="355412" cy="248708"/>
            </a:xfrm>
            <a:prstGeom prst="chevron">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p:spTree>
    <p:extLst>
      <p:ext uri="{BB962C8B-B14F-4D97-AF65-F5344CB8AC3E}">
        <p14:creationId xmlns:p14="http://schemas.microsoft.com/office/powerpoint/2010/main" val="247386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07259"/>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26633" y="4883906"/>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4"/>
            <a:ext cx="4263976" cy="579917"/>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1" name="Google Shape;430;p41">
            <a:extLst>
              <a:ext uri="{FF2B5EF4-FFF2-40B4-BE49-F238E27FC236}">
                <a16:creationId xmlns:a16="http://schemas.microsoft.com/office/drawing/2014/main" id="{EE221DFF-ADCA-40B6-B67F-796194764E16}"/>
              </a:ext>
            </a:extLst>
          </p:cNvPr>
          <p:cNvSpPr txBox="1">
            <a:spLocks/>
          </p:cNvSpPr>
          <p:nvPr/>
        </p:nvSpPr>
        <p:spPr>
          <a:xfrm>
            <a:off x="955957" y="1242941"/>
            <a:ext cx="7283392" cy="5560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600" b="1" dirty="0">
                <a:solidFill>
                  <a:schemeClr val="accent2">
                    <a:lumMod val="75000"/>
                  </a:schemeClr>
                </a:solidFill>
                <a:latin typeface="Arial" panose="020B0604020202020204" pitchFamily="34" charset="0"/>
                <a:ea typeface="Vibur"/>
                <a:cs typeface="Arial" panose="020B0604020202020204" pitchFamily="34" charset="0"/>
              </a:rPr>
              <a:t>Ông Lìn đã nghĩ ra cách gì để giữ rừng, bảo vệ dòng nước</a:t>
            </a:r>
            <a:r>
              <a:rPr lang="en-US" sz="2600" b="1" dirty="0">
                <a:solidFill>
                  <a:schemeClr val="accent2">
                    <a:lumMod val="75000"/>
                  </a:schemeClr>
                </a:solidFill>
                <a:latin typeface="Arial" panose="020B0604020202020204" pitchFamily="34" charset="0"/>
                <a:ea typeface="Vibur"/>
                <a:cs typeface="Arial" panose="020B0604020202020204" pitchFamily="34" charset="0"/>
              </a:rPr>
              <a:t>?</a:t>
            </a:r>
          </a:p>
        </p:txBody>
      </p:sp>
      <p:sp>
        <p:nvSpPr>
          <p:cNvPr id="45" name="Rectangle 44">
            <a:extLst>
              <a:ext uri="{FF2B5EF4-FFF2-40B4-BE49-F238E27FC236}">
                <a16:creationId xmlns:a16="http://schemas.microsoft.com/office/drawing/2014/main" id="{75EF080A-69B7-407F-BE2E-ABBFD23F9C5F}"/>
              </a:ext>
            </a:extLst>
          </p:cNvPr>
          <p:cNvSpPr/>
          <p:nvPr/>
        </p:nvSpPr>
        <p:spPr>
          <a:xfrm>
            <a:off x="910512" y="707017"/>
            <a:ext cx="7443515" cy="492443"/>
          </a:xfrm>
          <a:prstGeom prst="rect">
            <a:avLst/>
          </a:prstGeom>
        </p:spPr>
        <p:txBody>
          <a:bodyPr wrap="square">
            <a:spAutoFit/>
          </a:bodyPr>
          <a:lstStyle/>
          <a:p>
            <a:pPr>
              <a:defRPr/>
            </a:pPr>
            <a:r>
              <a:rPr lang="en-GB" altLang="en-US" sz="2600" b="1" noProof="1">
                <a:solidFill>
                  <a:srgbClr val="42426C"/>
                </a:solidFill>
                <a:latin typeface="Arial" panose="020B0604020202020204" pitchFamily="34" charset="0"/>
                <a:cs typeface="Arial" panose="020B0604020202020204" pitchFamily="34" charset="0"/>
                <a:sym typeface="+mn-ea"/>
              </a:rPr>
              <a:t>Đọc thầm </a:t>
            </a:r>
            <a:r>
              <a:rPr lang="vi-VN" altLang="en-US" sz="2600" b="1" noProof="1">
                <a:solidFill>
                  <a:srgbClr val="42426C"/>
                </a:solidFill>
                <a:latin typeface="Arial" panose="020B0604020202020204" pitchFamily="34" charset="0"/>
                <a:cs typeface="Arial" panose="020B0604020202020204" pitchFamily="34" charset="0"/>
                <a:sym typeface="+mn-ea"/>
              </a:rPr>
              <a:t>đoạn 3 và trả lời câu hỏi</a:t>
            </a:r>
            <a:r>
              <a:rPr lang="en-GB" altLang="en-US" sz="2600" b="1" noProof="1">
                <a:solidFill>
                  <a:srgbClr val="42426C"/>
                </a:solidFill>
                <a:latin typeface="Arial" panose="020B0604020202020204" pitchFamily="34" charset="0"/>
                <a:cs typeface="Arial" panose="020B0604020202020204" pitchFamily="34" charset="0"/>
                <a:sym typeface="+mn-ea"/>
              </a:rPr>
              <a:t>: </a:t>
            </a:r>
            <a:r>
              <a:rPr lang="vi-VN" altLang="en-US" sz="2600" b="1" noProof="1">
                <a:solidFill>
                  <a:srgbClr val="42426C"/>
                </a:solidFill>
                <a:latin typeface="Arial" panose="020B0604020202020204" pitchFamily="34" charset="0"/>
                <a:cs typeface="Arial" panose="020B0604020202020204" pitchFamily="34" charset="0"/>
                <a:sym typeface="+mn-ea"/>
              </a:rPr>
              <a:t> </a:t>
            </a:r>
          </a:p>
        </p:txBody>
      </p:sp>
      <p:sp>
        <p:nvSpPr>
          <p:cNvPr id="65" name="Flowchart: Alternate Process 64">
            <a:extLst>
              <a:ext uri="{FF2B5EF4-FFF2-40B4-BE49-F238E27FC236}">
                <a16:creationId xmlns:a16="http://schemas.microsoft.com/office/drawing/2014/main" id="{F5AAB529-67CC-4333-97E4-FDF8F9F2A0D0}"/>
              </a:ext>
            </a:extLst>
          </p:cNvPr>
          <p:cNvSpPr/>
          <p:nvPr/>
        </p:nvSpPr>
        <p:spPr>
          <a:xfrm>
            <a:off x="871402" y="2171282"/>
            <a:ext cx="7231012" cy="1499651"/>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B67BCF7-B445-479A-B04A-21622A0AB959}"/>
              </a:ext>
            </a:extLst>
          </p:cNvPr>
          <p:cNvSpPr/>
          <p:nvPr/>
        </p:nvSpPr>
        <p:spPr>
          <a:xfrm>
            <a:off x="133877" y="1236835"/>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3</a:t>
            </a:r>
            <a:endParaRPr lang="en-US" sz="2800" b="1" dirty="0">
              <a:solidFill>
                <a:srgbClr val="5D6088"/>
              </a:solidFill>
            </a:endParaRPr>
          </a:p>
        </p:txBody>
      </p:sp>
      <p:sp>
        <p:nvSpPr>
          <p:cNvPr id="64" name="Rectangle 1">
            <a:extLst>
              <a:ext uri="{FF2B5EF4-FFF2-40B4-BE49-F238E27FC236}">
                <a16:creationId xmlns:a16="http://schemas.microsoft.com/office/drawing/2014/main" id="{C093A689-8B0C-4B8B-B526-C307EE42C4F1}"/>
              </a:ext>
            </a:extLst>
          </p:cNvPr>
          <p:cNvSpPr>
            <a:spLocks noChangeArrowheads="1"/>
          </p:cNvSpPr>
          <p:nvPr/>
        </p:nvSpPr>
        <p:spPr bwMode="auto">
          <a:xfrm>
            <a:off x="1016287" y="2262356"/>
            <a:ext cx="684995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dirty="0">
                <a:solidFill>
                  <a:srgbClr val="19194D"/>
                </a:solidFill>
                <a:latin typeface="Arial" panose="020B0604020202020204" pitchFamily="34" charset="0"/>
                <a:cs typeface="Times New Roman" panose="02020603050405020304" pitchFamily="18" charset="0"/>
              </a:rPr>
              <a:t> </a:t>
            </a:r>
            <a:r>
              <a:rPr lang="en-US" sz="2600" b="1" dirty="0" err="1">
                <a:solidFill>
                  <a:srgbClr val="42426C"/>
                </a:solidFill>
                <a:latin typeface="Arial" panose="020B0604020202020204" pitchFamily="34" charset="0"/>
                <a:cs typeface="Arial" panose="020B0604020202020204" pitchFamily="34" charset="0"/>
              </a:rPr>
              <a:t>Ông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Lìn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đã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lặn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lội</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đến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các</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xã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bạn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học</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cách</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trồng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cây</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thảo</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quả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về</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hướng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dẫn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cho</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bà</a:t>
            </a:r>
            <a:r>
              <a:rPr lang="en-US" sz="2600" b="1" dirty="0">
                <a:solidFill>
                  <a:srgbClr val="42426C"/>
                </a:solidFill>
                <a:latin typeface="Arial" panose="020B0604020202020204" pitchFamily="34" charset="0"/>
                <a:cs typeface="Arial" panose="020B0604020202020204" pitchFamily="34" charset="0"/>
              </a:rPr>
              <a:t> con </a:t>
            </a:r>
            <a:r>
              <a:rPr lang="en-US" sz="2600" b="1" dirty="0" err="1">
                <a:solidFill>
                  <a:srgbClr val="42426C"/>
                </a:solidFill>
                <a:latin typeface="Arial" panose="020B0604020202020204" pitchFamily="34" charset="0"/>
                <a:cs typeface="Arial" panose="020B0604020202020204" pitchFamily="34" charset="0"/>
              </a:rPr>
              <a:t>cùng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làm</a:t>
            </a:r>
            <a:r>
              <a:rPr lang="en-US" sz="2600" b="1" dirty="0">
                <a:solidFill>
                  <a:srgbClr val="42426C"/>
                </a:solidFill>
                <a:latin typeface="Arial" panose="020B0604020202020204" pitchFamily="34" charset="0"/>
                <a:cs typeface="Arial" panose="020B0604020202020204" pitchFamily="34" charset="0"/>
              </a:rPr>
              <a:t>.</a:t>
            </a:r>
            <a:endParaRPr lang="en-US" altLang="en-US" sz="2600" b="1" dirty="0">
              <a:solidFill>
                <a:srgbClr val="42426C"/>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CB81E36F-3F87-441C-AF6B-D57E556D4A73}"/>
              </a:ext>
            </a:extLst>
          </p:cNvPr>
          <p:cNvSpPr txBox="1"/>
          <p:nvPr/>
        </p:nvSpPr>
        <p:spPr>
          <a:xfrm>
            <a:off x="87546" y="3803882"/>
            <a:ext cx="8101486" cy="492443"/>
          </a:xfrm>
          <a:prstGeom prst="rect">
            <a:avLst/>
          </a:prstGeom>
          <a:noFill/>
        </p:spPr>
        <p:txBody>
          <a:bodyPr wrap="square">
            <a:spAutoFit/>
          </a:bodyPr>
          <a:lstStyle/>
          <a:p>
            <a:pPr defTabSz="703356">
              <a:defRPr/>
            </a:pPr>
            <a:r>
              <a:rPr lang="vi-VN" sz="2400" b="1" dirty="0">
                <a:solidFill>
                  <a:srgbClr val="C00000"/>
                </a:solidFill>
                <a:latin typeface="Arial" panose="020B0604020202020204" pitchFamily="34" charset="0"/>
                <a:cs typeface="Times New Roman" panose="02020603050405020304" pitchFamily="18" charset="0"/>
              </a:rPr>
              <a:t>lặn lội</a:t>
            </a:r>
            <a:r>
              <a:rPr lang="en-US" sz="2400" b="1" dirty="0">
                <a:solidFill>
                  <a:srgbClr val="C00000"/>
                </a:solidFill>
                <a:latin typeface="Arial" panose="020B0604020202020204" pitchFamily="34" charset="0"/>
                <a:cs typeface="Times New Roman" panose="02020603050405020304" pitchFamily="18" charset="0"/>
              </a:rPr>
              <a:t>:</a:t>
            </a:r>
            <a:r>
              <a:rPr lang="vi-VN" sz="2400" b="1" dirty="0">
                <a:solidFill>
                  <a:srgbClr val="C00000"/>
                </a:solidFill>
                <a:latin typeface="Arial" panose="020B0604020202020204" pitchFamily="34" charset="0"/>
                <a:cs typeface="Times New Roman" panose="02020603050405020304" pitchFamily="18" charset="0"/>
              </a:rPr>
              <a:t> </a:t>
            </a:r>
            <a:r>
              <a:rPr lang="vi-VN" sz="2600" b="1" dirty="0">
                <a:solidFill>
                  <a:srgbClr val="42426C"/>
                </a:solidFill>
                <a:latin typeface="Arial" panose="020B0604020202020204" pitchFamily="34" charset="0"/>
                <a:cs typeface="Arial" panose="020B0604020202020204" pitchFamily="34" charset="0"/>
              </a:rPr>
              <a:t>làm việc vất vả nơi ruộng đồng, sông nước</a:t>
            </a:r>
            <a:r>
              <a:rPr lang="en-US" sz="2600" b="1" dirty="0">
                <a:solidFill>
                  <a:srgbClr val="42426C"/>
                </a:solidFill>
                <a:latin typeface="Arial" panose="020B0604020202020204" pitchFamily="34" charset="0"/>
                <a:cs typeface="Arial" panose="020B0604020202020204" pitchFamily="34" charset="0"/>
              </a:rPr>
              <a:t> </a:t>
            </a:r>
            <a:r>
              <a:rPr lang="vi-VN" sz="2600" b="1" dirty="0">
                <a:solidFill>
                  <a:srgbClr val="42426C"/>
                </a:solidFill>
                <a:latin typeface="Arial" panose="020B0604020202020204" pitchFamily="34" charset="0"/>
                <a:cs typeface="Arial" panose="020B0604020202020204" pitchFamily="34" charset="0"/>
              </a:rPr>
              <a:t> </a:t>
            </a:r>
            <a:endParaRPr lang="en-US" sz="2600" b="1" dirty="0">
              <a:solidFill>
                <a:srgbClr val="42426C"/>
              </a:solidFill>
              <a:latin typeface="Arial" panose="020B0604020202020204" pitchFamily="34" charset="0"/>
              <a:cs typeface="Arial" panose="020B0604020202020204" pitchFamily="34" charset="0"/>
            </a:endParaRPr>
          </a:p>
        </p:txBody>
      </p:sp>
      <p:pic>
        <p:nvPicPr>
          <p:cNvPr id="63" name="Picture 12">
            <a:extLst>
              <a:ext uri="{FF2B5EF4-FFF2-40B4-BE49-F238E27FC236}">
                <a16:creationId xmlns:a16="http://schemas.microsoft.com/office/drawing/2014/main" id="{44A18572-0F6A-47AF-A486-5AEA15367299}"/>
              </a:ext>
            </a:extLst>
          </p:cNvPr>
          <p:cNvPicPr>
            <a:picLocks noChangeAspect="1" noChangeArrowheads="1"/>
          </p:cNvPicPr>
          <p:nvPr/>
        </p:nvPicPr>
        <p:blipFill>
          <a:blip r:embed="rId4"/>
          <a:srcRect/>
          <a:stretch>
            <a:fillRect/>
          </a:stretch>
        </p:blipFill>
        <p:spPr bwMode="auto">
          <a:xfrm>
            <a:off x="8291800" y="1162044"/>
            <a:ext cx="3798749" cy="3571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8" name="Picture 5" descr="1-16thao%20qua">
            <a:extLst>
              <a:ext uri="{FF2B5EF4-FFF2-40B4-BE49-F238E27FC236}">
                <a16:creationId xmlns:a16="http://schemas.microsoft.com/office/drawing/2014/main" id="{32E00A8B-5A75-4BA0-AADE-0867FB11A723}"/>
              </a:ext>
            </a:extLst>
          </p:cNvPr>
          <p:cNvPicPr>
            <a:picLocks noChangeAspect="1" noChangeArrowheads="1"/>
          </p:cNvPicPr>
          <p:nvPr/>
        </p:nvPicPr>
        <p:blipFill>
          <a:blip r:embed="rId5"/>
          <a:srcRect/>
          <a:stretch>
            <a:fillRect/>
          </a:stretch>
        </p:blipFill>
        <p:spPr bwMode="auto">
          <a:xfrm>
            <a:off x="110201" y="3757883"/>
            <a:ext cx="3765727" cy="2689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9" name="Picture 6" descr="2-2thao%20qua">
            <a:extLst>
              <a:ext uri="{FF2B5EF4-FFF2-40B4-BE49-F238E27FC236}">
                <a16:creationId xmlns:a16="http://schemas.microsoft.com/office/drawing/2014/main" id="{48ACAB97-D198-4E67-A9F2-D9A95B7BE080}"/>
              </a:ext>
            </a:extLst>
          </p:cNvPr>
          <p:cNvPicPr>
            <a:picLocks noChangeAspect="1" noChangeArrowheads="1"/>
          </p:cNvPicPr>
          <p:nvPr/>
        </p:nvPicPr>
        <p:blipFill>
          <a:blip r:embed="rId6"/>
          <a:srcRect/>
          <a:stretch>
            <a:fillRect/>
          </a:stretch>
        </p:blipFill>
        <p:spPr bwMode="auto">
          <a:xfrm>
            <a:off x="3930232" y="3784402"/>
            <a:ext cx="3798749" cy="27367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0" name="TextBox 69">
            <a:extLst>
              <a:ext uri="{FF2B5EF4-FFF2-40B4-BE49-F238E27FC236}">
                <a16:creationId xmlns:a16="http://schemas.microsoft.com/office/drawing/2014/main" id="{34B58ED4-0C57-4FDD-9543-B12302D5E423}"/>
              </a:ext>
            </a:extLst>
          </p:cNvPr>
          <p:cNvSpPr txBox="1"/>
          <p:nvPr/>
        </p:nvSpPr>
        <p:spPr>
          <a:xfrm>
            <a:off x="7835682" y="5210421"/>
            <a:ext cx="1558685" cy="461665"/>
          </a:xfrm>
          <a:prstGeom prst="rect">
            <a:avLst/>
          </a:prstGeom>
          <a:solidFill>
            <a:srgbClr val="FFFF00"/>
          </a:solidFill>
        </p:spPr>
        <p:txBody>
          <a:bodyPr wrap="square">
            <a:spAutoFit/>
          </a:bodyPr>
          <a:lstStyle/>
          <a:p>
            <a:pPr defTabSz="703356">
              <a:defRPr/>
            </a:pPr>
            <a:r>
              <a:rPr lang="vi-VN" sz="2400" b="1" dirty="0">
                <a:solidFill>
                  <a:srgbClr val="C00000"/>
                </a:solidFill>
                <a:latin typeface="Arial" panose="020B0604020202020204" pitchFamily="34" charset="0"/>
                <a:cs typeface="Times New Roman" panose="02020603050405020304" pitchFamily="18" charset="0"/>
              </a:rPr>
              <a:t>thảo quả</a:t>
            </a:r>
            <a:endParaRPr lang="en-US" sz="2600" b="1" dirty="0">
              <a:solidFill>
                <a:srgbClr val="42426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34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0-#ppt_w/2"/>
                                          </p:val>
                                        </p:tav>
                                        <p:tav tm="100000">
                                          <p:val>
                                            <p:strVal val="#ppt_x"/>
                                          </p:val>
                                        </p:tav>
                                      </p:tavLst>
                                    </p:anim>
                                    <p:anim calcmode="lin" valueType="num">
                                      <p:cBhvr additive="base">
                                        <p:cTn id="1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circle(in)">
                                      <p:cBhvr>
                                        <p:cTn id="22" dur="2000"/>
                                        <p:tgtEl>
                                          <p:spTgt spid="6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circle(in)">
                                      <p:cBhvr>
                                        <p:cTn id="25" dur="2000"/>
                                        <p:tgtEl>
                                          <p:spTgt spid="65"/>
                                        </p:tgtEl>
                                      </p:cBhvr>
                                    </p:animEffect>
                                  </p:childTnLst>
                                </p:cTn>
                              </p:par>
                              <p:par>
                                <p:cTn id="26" presetID="6" presetClass="entr" presetSubtype="16"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circle(in)">
                                      <p:cBhvr>
                                        <p:cTn id="28" dur="20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circle(in)">
                                      <p:cBhvr>
                                        <p:cTn id="33" dur="20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grpId="1" nodeType="clickEffect">
                                  <p:stCondLst>
                                    <p:cond delay="0"/>
                                  </p:stCondLst>
                                  <p:childTnLst>
                                    <p:animEffect transition="out" filter="diamond(out)">
                                      <p:cBhvr>
                                        <p:cTn id="37" dur="2000"/>
                                        <p:tgtEl>
                                          <p:spTgt spid="53"/>
                                        </p:tgtEl>
                                      </p:cBhvr>
                                    </p:animEffect>
                                    <p:set>
                                      <p:cBhvr>
                                        <p:cTn id="38" dur="1" fill="hold">
                                          <p:stCondLst>
                                            <p:cond delay="1999"/>
                                          </p:stCondLst>
                                        </p:cTn>
                                        <p:tgtEl>
                                          <p:spTgt spid="5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circle(in)">
                                      <p:cBhvr>
                                        <p:cTn id="43" dur="2000"/>
                                        <p:tgtEl>
                                          <p:spTgt spid="69"/>
                                        </p:tgtEl>
                                      </p:cBhvr>
                                    </p:animEffect>
                                  </p:childTnLst>
                                </p:cTn>
                              </p:par>
                              <p:par>
                                <p:cTn id="44" presetID="6" presetClass="entr" presetSubtype="16"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circle(in)">
                                      <p:cBhvr>
                                        <p:cTn id="46" dur="2000"/>
                                        <p:tgtEl>
                                          <p:spTgt spid="6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circle(in)">
                                      <p:cBhvr>
                                        <p:cTn id="49" dur="20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xit" presetSubtype="32" fill="hold" nodeType="clickEffect">
                                  <p:stCondLst>
                                    <p:cond delay="0"/>
                                  </p:stCondLst>
                                  <p:childTnLst>
                                    <p:animEffect transition="out" filter="circle(out)">
                                      <p:cBhvr>
                                        <p:cTn id="53" dur="2000"/>
                                        <p:tgtEl>
                                          <p:spTgt spid="69"/>
                                        </p:tgtEl>
                                      </p:cBhvr>
                                    </p:animEffect>
                                    <p:set>
                                      <p:cBhvr>
                                        <p:cTn id="54" dur="1" fill="hold">
                                          <p:stCondLst>
                                            <p:cond delay="1999"/>
                                          </p:stCondLst>
                                        </p:cTn>
                                        <p:tgtEl>
                                          <p:spTgt spid="69"/>
                                        </p:tgtEl>
                                        <p:attrNameLst>
                                          <p:attrName>style.visibility</p:attrName>
                                        </p:attrNameLst>
                                      </p:cBhvr>
                                      <p:to>
                                        <p:strVal val="hidden"/>
                                      </p:to>
                                    </p:set>
                                  </p:childTnLst>
                                </p:cTn>
                              </p:par>
                              <p:par>
                                <p:cTn id="55" presetID="6" presetClass="exit" presetSubtype="32" fill="hold" nodeType="withEffect">
                                  <p:stCondLst>
                                    <p:cond delay="0"/>
                                  </p:stCondLst>
                                  <p:childTnLst>
                                    <p:animEffect transition="out" filter="circle(out)">
                                      <p:cBhvr>
                                        <p:cTn id="56" dur="2000"/>
                                        <p:tgtEl>
                                          <p:spTgt spid="68"/>
                                        </p:tgtEl>
                                      </p:cBhvr>
                                    </p:animEffect>
                                    <p:set>
                                      <p:cBhvr>
                                        <p:cTn id="57" dur="1" fill="hold">
                                          <p:stCondLst>
                                            <p:cond delay="1999"/>
                                          </p:stCondLst>
                                        </p:cTn>
                                        <p:tgtEl>
                                          <p:spTgt spid="68"/>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70"/>
                                        </p:tgtEl>
                                      </p:cBhvr>
                                    </p:animEffect>
                                    <p:set>
                                      <p:cBhvr>
                                        <p:cTn id="60" dur="1" fill="hold">
                                          <p:stCondLst>
                                            <p:cond delay="19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65" grpId="0" animBg="1"/>
      <p:bldP spid="51" grpId="0" animBg="1"/>
      <p:bldP spid="64" grpId="0"/>
      <p:bldP spid="53" grpId="0"/>
      <p:bldP spid="53" grpId="1"/>
      <p:bldP spid="70" grpId="0" animBg="1"/>
      <p:bldP spid="7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07259"/>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26633" y="4883906"/>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4"/>
            <a:ext cx="4115626" cy="606539"/>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1" name="Google Shape;430;p41">
            <a:extLst>
              <a:ext uri="{FF2B5EF4-FFF2-40B4-BE49-F238E27FC236}">
                <a16:creationId xmlns:a16="http://schemas.microsoft.com/office/drawing/2014/main" id="{EE221DFF-ADCA-40B6-B67F-796194764E16}"/>
              </a:ext>
            </a:extLst>
          </p:cNvPr>
          <p:cNvSpPr txBox="1">
            <a:spLocks/>
          </p:cNvSpPr>
          <p:nvPr/>
        </p:nvSpPr>
        <p:spPr>
          <a:xfrm>
            <a:off x="955957" y="1242941"/>
            <a:ext cx="7283392" cy="5560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600" b="1" dirty="0">
                <a:solidFill>
                  <a:schemeClr val="accent2">
                    <a:lumMod val="75000"/>
                  </a:schemeClr>
                </a:solidFill>
                <a:latin typeface="Arial" panose="020B0604020202020204" pitchFamily="34" charset="0"/>
                <a:ea typeface="Vibur"/>
                <a:cs typeface="Arial" panose="020B0604020202020204" pitchFamily="34" charset="0"/>
              </a:rPr>
              <a:t>Ông Lìn đã nghĩ ra cách gì để giữ rừng, bảo vệ dòng nước</a:t>
            </a:r>
            <a:r>
              <a:rPr lang="en-US" sz="2600" b="1" dirty="0">
                <a:solidFill>
                  <a:schemeClr val="accent2">
                    <a:lumMod val="75000"/>
                  </a:schemeClr>
                </a:solidFill>
                <a:latin typeface="Arial" panose="020B0604020202020204" pitchFamily="34" charset="0"/>
                <a:ea typeface="Vibur"/>
                <a:cs typeface="Arial" panose="020B0604020202020204" pitchFamily="34" charset="0"/>
              </a:rPr>
              <a:t>?</a:t>
            </a:r>
          </a:p>
        </p:txBody>
      </p:sp>
      <p:sp>
        <p:nvSpPr>
          <p:cNvPr id="45" name="Rectangle 44">
            <a:extLst>
              <a:ext uri="{FF2B5EF4-FFF2-40B4-BE49-F238E27FC236}">
                <a16:creationId xmlns:a16="http://schemas.microsoft.com/office/drawing/2014/main" id="{75EF080A-69B7-407F-BE2E-ABBFD23F9C5F}"/>
              </a:ext>
            </a:extLst>
          </p:cNvPr>
          <p:cNvSpPr/>
          <p:nvPr/>
        </p:nvSpPr>
        <p:spPr>
          <a:xfrm>
            <a:off x="910512" y="707017"/>
            <a:ext cx="7443515" cy="492443"/>
          </a:xfrm>
          <a:prstGeom prst="rect">
            <a:avLst/>
          </a:prstGeom>
        </p:spPr>
        <p:txBody>
          <a:bodyPr wrap="square">
            <a:spAutoFit/>
          </a:bodyPr>
          <a:lstStyle/>
          <a:p>
            <a:pPr>
              <a:defRPr/>
            </a:pPr>
            <a:r>
              <a:rPr lang="en-GB" altLang="en-US" sz="2600" b="1" noProof="1">
                <a:solidFill>
                  <a:srgbClr val="42426C"/>
                </a:solidFill>
                <a:latin typeface="Arial" panose="020B0604020202020204" pitchFamily="34" charset="0"/>
                <a:cs typeface="Arial" panose="020B0604020202020204" pitchFamily="34" charset="0"/>
                <a:sym typeface="+mn-ea"/>
              </a:rPr>
              <a:t>Đọc thầm </a:t>
            </a:r>
            <a:r>
              <a:rPr lang="vi-VN" altLang="en-US" sz="2600" b="1" noProof="1">
                <a:solidFill>
                  <a:srgbClr val="42426C"/>
                </a:solidFill>
                <a:latin typeface="Arial" panose="020B0604020202020204" pitchFamily="34" charset="0"/>
                <a:cs typeface="Arial" panose="020B0604020202020204" pitchFamily="34" charset="0"/>
                <a:sym typeface="+mn-ea"/>
              </a:rPr>
              <a:t>đoạn 3 và trả lời câu hỏi</a:t>
            </a:r>
            <a:r>
              <a:rPr lang="en-GB" altLang="en-US" sz="2600" b="1" noProof="1">
                <a:solidFill>
                  <a:srgbClr val="42426C"/>
                </a:solidFill>
                <a:latin typeface="Arial" panose="020B0604020202020204" pitchFamily="34" charset="0"/>
                <a:cs typeface="Arial" panose="020B0604020202020204" pitchFamily="34" charset="0"/>
                <a:sym typeface="+mn-ea"/>
              </a:rPr>
              <a:t>: </a:t>
            </a:r>
            <a:r>
              <a:rPr lang="vi-VN" altLang="en-US" sz="2600" b="1" noProof="1">
                <a:solidFill>
                  <a:srgbClr val="42426C"/>
                </a:solidFill>
                <a:latin typeface="Arial" panose="020B0604020202020204" pitchFamily="34" charset="0"/>
                <a:cs typeface="Arial" panose="020B0604020202020204" pitchFamily="34" charset="0"/>
                <a:sym typeface="+mn-ea"/>
              </a:rPr>
              <a:t> </a:t>
            </a:r>
          </a:p>
        </p:txBody>
      </p:sp>
      <p:sp>
        <p:nvSpPr>
          <p:cNvPr id="65" name="Flowchart: Alternate Process 64">
            <a:extLst>
              <a:ext uri="{FF2B5EF4-FFF2-40B4-BE49-F238E27FC236}">
                <a16:creationId xmlns:a16="http://schemas.microsoft.com/office/drawing/2014/main" id="{F5AAB529-67CC-4333-97E4-FDF8F9F2A0D0}"/>
              </a:ext>
            </a:extLst>
          </p:cNvPr>
          <p:cNvSpPr/>
          <p:nvPr/>
        </p:nvSpPr>
        <p:spPr>
          <a:xfrm>
            <a:off x="871402" y="2171282"/>
            <a:ext cx="7231012" cy="1499651"/>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B67BCF7-B445-479A-B04A-21622A0AB959}"/>
              </a:ext>
            </a:extLst>
          </p:cNvPr>
          <p:cNvSpPr/>
          <p:nvPr/>
        </p:nvSpPr>
        <p:spPr>
          <a:xfrm>
            <a:off x="133877" y="1236835"/>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3</a:t>
            </a:r>
            <a:endParaRPr lang="en-US" sz="2800" b="1" dirty="0">
              <a:solidFill>
                <a:srgbClr val="5D6088"/>
              </a:solidFill>
            </a:endParaRPr>
          </a:p>
        </p:txBody>
      </p:sp>
      <p:sp>
        <p:nvSpPr>
          <p:cNvPr id="64" name="Rectangle 1">
            <a:extLst>
              <a:ext uri="{FF2B5EF4-FFF2-40B4-BE49-F238E27FC236}">
                <a16:creationId xmlns:a16="http://schemas.microsoft.com/office/drawing/2014/main" id="{C093A689-8B0C-4B8B-B526-C307EE42C4F1}"/>
              </a:ext>
            </a:extLst>
          </p:cNvPr>
          <p:cNvSpPr>
            <a:spLocks noChangeArrowheads="1"/>
          </p:cNvSpPr>
          <p:nvPr/>
        </p:nvSpPr>
        <p:spPr bwMode="auto">
          <a:xfrm>
            <a:off x="1016287" y="2262356"/>
            <a:ext cx="684995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dirty="0">
                <a:solidFill>
                  <a:srgbClr val="19194D"/>
                </a:solidFill>
                <a:latin typeface="Arial" panose="020B0604020202020204" pitchFamily="34" charset="0"/>
                <a:cs typeface="Times New Roman" panose="02020603050405020304" pitchFamily="18" charset="0"/>
              </a:rPr>
              <a:t> </a:t>
            </a:r>
            <a:r>
              <a:rPr lang="en-US" sz="2600" b="1" dirty="0" err="1">
                <a:solidFill>
                  <a:srgbClr val="42426C"/>
                </a:solidFill>
                <a:latin typeface="Arial" panose="020B0604020202020204" pitchFamily="34" charset="0"/>
                <a:cs typeface="Arial" panose="020B0604020202020204" pitchFamily="34" charset="0"/>
              </a:rPr>
              <a:t>Ông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Lìn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đã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lặn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lội</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đến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các</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xã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bạn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học</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cách</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trồng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cây</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thảo</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quả</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về</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hướng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dẫn</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cho</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bà</a:t>
            </a:r>
            <a:r>
              <a:rPr lang="en-US" sz="2600" b="1" dirty="0">
                <a:solidFill>
                  <a:srgbClr val="42426C"/>
                </a:solidFill>
                <a:latin typeface="Arial" panose="020B0604020202020204" pitchFamily="34" charset="0"/>
                <a:cs typeface="Arial" panose="020B0604020202020204" pitchFamily="34" charset="0"/>
              </a:rPr>
              <a:t> con </a:t>
            </a:r>
            <a:r>
              <a:rPr lang="en-US" sz="2600" b="1" dirty="0" err="1">
                <a:solidFill>
                  <a:srgbClr val="42426C"/>
                </a:solidFill>
                <a:latin typeface="Arial" panose="020B0604020202020204" pitchFamily="34" charset="0"/>
                <a:cs typeface="Arial" panose="020B0604020202020204" pitchFamily="34" charset="0"/>
              </a:rPr>
              <a:t>cùng</a:t>
            </a:r>
            <a:r>
              <a:rPr lang="en-US" sz="2600" b="1" dirty="0">
                <a:solidFill>
                  <a:srgbClr val="42426C"/>
                </a:solidFill>
                <a:latin typeface="Arial" panose="020B0604020202020204" pitchFamily="34" charset="0"/>
                <a:cs typeface="Arial" panose="020B0604020202020204" pitchFamily="34" charset="0"/>
              </a:rPr>
              <a:t> </a:t>
            </a:r>
            <a:r>
              <a:rPr lang="en-US" sz="2600" b="1" dirty="0" err="1">
                <a:solidFill>
                  <a:srgbClr val="42426C"/>
                </a:solidFill>
                <a:latin typeface="Arial" panose="020B0604020202020204" pitchFamily="34" charset="0"/>
                <a:cs typeface="Arial" panose="020B0604020202020204" pitchFamily="34" charset="0"/>
              </a:rPr>
              <a:t>làm</a:t>
            </a:r>
            <a:r>
              <a:rPr lang="en-US" sz="2600" b="1" dirty="0">
                <a:solidFill>
                  <a:srgbClr val="42426C"/>
                </a:solidFill>
                <a:latin typeface="Arial" panose="020B0604020202020204" pitchFamily="34" charset="0"/>
                <a:cs typeface="Arial" panose="020B0604020202020204" pitchFamily="34" charset="0"/>
              </a:rPr>
              <a:t>.</a:t>
            </a:r>
            <a:endParaRPr lang="en-US" altLang="en-US" sz="2600" b="1" dirty="0">
              <a:solidFill>
                <a:srgbClr val="42426C"/>
              </a:solidFill>
              <a:latin typeface="Arial" panose="020B0604020202020204" pitchFamily="34" charset="0"/>
              <a:cs typeface="Arial" panose="020B0604020202020204" pitchFamily="34" charset="0"/>
            </a:endParaRPr>
          </a:p>
        </p:txBody>
      </p:sp>
      <p:pic>
        <p:nvPicPr>
          <p:cNvPr id="63" name="Picture 12">
            <a:extLst>
              <a:ext uri="{FF2B5EF4-FFF2-40B4-BE49-F238E27FC236}">
                <a16:creationId xmlns:a16="http://schemas.microsoft.com/office/drawing/2014/main" id="{44A18572-0F6A-47AF-A486-5AEA15367299}"/>
              </a:ext>
            </a:extLst>
          </p:cNvPr>
          <p:cNvPicPr>
            <a:picLocks noChangeAspect="1" noChangeArrowheads="1"/>
          </p:cNvPicPr>
          <p:nvPr/>
        </p:nvPicPr>
        <p:blipFill>
          <a:blip r:embed="rId4"/>
          <a:srcRect/>
          <a:stretch>
            <a:fillRect/>
          </a:stretch>
        </p:blipFill>
        <p:spPr bwMode="auto">
          <a:xfrm>
            <a:off x="8291800" y="1162044"/>
            <a:ext cx="3798749" cy="3571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2" name="Google Shape;430;p41">
            <a:extLst>
              <a:ext uri="{FF2B5EF4-FFF2-40B4-BE49-F238E27FC236}">
                <a16:creationId xmlns:a16="http://schemas.microsoft.com/office/drawing/2014/main" id="{64FB5C43-0D3C-4364-9D42-5A8A87C0DFC6}"/>
              </a:ext>
            </a:extLst>
          </p:cNvPr>
          <p:cNvSpPr txBox="1">
            <a:spLocks/>
          </p:cNvSpPr>
          <p:nvPr/>
        </p:nvSpPr>
        <p:spPr>
          <a:xfrm>
            <a:off x="454910" y="4541650"/>
            <a:ext cx="13166739" cy="5243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Open Sans"/>
              <a:buNone/>
              <a:defRPr sz="2800" b="0" i="0" u="none" strike="noStrike" cap="none">
                <a:solidFill>
                  <a:schemeClr val="accent2"/>
                </a:solidFill>
                <a:latin typeface="Vibur"/>
                <a:ea typeface="Vibur"/>
                <a:cs typeface="Vibur"/>
                <a:sym typeface="Vibur"/>
              </a:defRPr>
            </a:lvl1pPr>
            <a:lvl2pPr marL="914400" marR="0" lvl="1"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2pPr>
            <a:lvl3pPr marL="1371600" marR="0" lvl="2"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3pPr>
            <a:lvl4pPr marL="1828800" marR="0" lvl="3"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4pPr>
            <a:lvl5pPr marL="2286000" marR="0" lvl="4"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5pPr>
            <a:lvl6pPr marL="2743200" marR="0" lvl="5"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6pPr>
            <a:lvl7pPr marL="3200400" marR="0" lvl="6"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7pPr>
            <a:lvl8pPr marL="3657600" marR="0" lvl="7"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8pPr>
            <a:lvl9pPr marL="4114800" marR="0" lvl="8" indent="-330200" algn="l" rtl="0">
              <a:lnSpc>
                <a:spcPct val="100000"/>
              </a:lnSpc>
              <a:spcBef>
                <a:spcPts val="0"/>
              </a:spcBef>
              <a:spcAft>
                <a:spcPts val="0"/>
              </a:spcAft>
              <a:buClr>
                <a:schemeClr val="dk1"/>
              </a:buClr>
              <a:buSzPts val="1600"/>
              <a:buFont typeface="Open Sans"/>
              <a:buNone/>
              <a:defRPr sz="2800" b="0" i="0" u="none" strike="noStrike" cap="none">
                <a:solidFill>
                  <a:schemeClr val="accent2"/>
                </a:solidFill>
                <a:latin typeface="Vibur"/>
                <a:ea typeface="Vibur"/>
                <a:cs typeface="Vibur"/>
                <a:sym typeface="Vibur"/>
              </a:defRPr>
            </a:lvl9pPr>
          </a:lstStyle>
          <a:p>
            <a:pPr marL="0" indent="0"/>
            <a:r>
              <a:rPr lang="vi-VN" b="1" dirty="0">
                <a:solidFill>
                  <a:srgbClr val="C00000"/>
                </a:solidFill>
                <a:latin typeface="+mn-lt"/>
              </a:rPr>
              <a:t>* Nêu nội dung chính của đoạn 3</a:t>
            </a:r>
            <a:r>
              <a:rPr lang="en-US" b="1" dirty="0">
                <a:solidFill>
                  <a:srgbClr val="C00000"/>
                </a:solidFill>
                <a:latin typeface="+mn-lt"/>
                <a:cs typeface="Arial" panose="020B0604020202020204" pitchFamily="34" charset="0"/>
              </a:rPr>
              <a:t>?</a:t>
            </a:r>
          </a:p>
        </p:txBody>
      </p:sp>
      <p:grpSp>
        <p:nvGrpSpPr>
          <p:cNvPr id="43" name="Group 42">
            <a:extLst>
              <a:ext uri="{FF2B5EF4-FFF2-40B4-BE49-F238E27FC236}">
                <a16:creationId xmlns:a16="http://schemas.microsoft.com/office/drawing/2014/main" id="{F9086294-E134-40BD-99CD-B8EDBBC33952}"/>
              </a:ext>
            </a:extLst>
          </p:cNvPr>
          <p:cNvGrpSpPr/>
          <p:nvPr/>
        </p:nvGrpSpPr>
        <p:grpSpPr>
          <a:xfrm>
            <a:off x="254872" y="5215650"/>
            <a:ext cx="11733310" cy="523220"/>
            <a:chOff x="336920" y="5627365"/>
            <a:chExt cx="12525582" cy="848929"/>
          </a:xfrm>
        </p:grpSpPr>
        <p:sp>
          <p:nvSpPr>
            <p:cNvPr id="44" name="TextBox 43">
              <a:extLst>
                <a:ext uri="{FF2B5EF4-FFF2-40B4-BE49-F238E27FC236}">
                  <a16:creationId xmlns:a16="http://schemas.microsoft.com/office/drawing/2014/main" id="{59A447A0-DB3F-404F-B099-7E1BF5F07D68}"/>
                </a:ext>
              </a:extLst>
            </p:cNvPr>
            <p:cNvSpPr txBox="1"/>
            <p:nvPr/>
          </p:nvSpPr>
          <p:spPr>
            <a:xfrm>
              <a:off x="919015" y="5627365"/>
              <a:ext cx="11943487" cy="848929"/>
            </a:xfrm>
            <a:prstGeom prst="rect">
              <a:avLst/>
            </a:prstGeom>
            <a:solidFill>
              <a:srgbClr val="99FF66"/>
            </a:solidFill>
          </p:spPr>
          <p:txBody>
            <a:bodyPr wrap="square" rtlCol="0">
              <a:spAutoFit/>
            </a:bodyPr>
            <a:lstStyle/>
            <a:p>
              <a:r>
                <a:rPr lang="vi-VN" sz="2800" b="1" dirty="0"/>
                <a:t>Ý3: Cách giữ rừng, bảo vệ nguồn nước</a:t>
              </a:r>
              <a:endParaRPr lang="en-US" sz="2800" b="1" dirty="0"/>
            </a:p>
          </p:txBody>
        </p:sp>
        <p:sp>
          <p:nvSpPr>
            <p:cNvPr id="46" name="Arrow: Chevron 45">
              <a:extLst>
                <a:ext uri="{FF2B5EF4-FFF2-40B4-BE49-F238E27FC236}">
                  <a16:creationId xmlns:a16="http://schemas.microsoft.com/office/drawing/2014/main" id="{962BCC65-E53D-4988-9ED1-82BB1F92FFF5}"/>
                </a:ext>
              </a:extLst>
            </p:cNvPr>
            <p:cNvSpPr/>
            <p:nvPr/>
          </p:nvSpPr>
          <p:spPr>
            <a:xfrm>
              <a:off x="336920" y="5721591"/>
              <a:ext cx="355412" cy="680054"/>
            </a:xfrm>
            <a:prstGeom prst="chevron">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p:spTree>
    <p:extLst>
      <p:ext uri="{BB962C8B-B14F-4D97-AF65-F5344CB8AC3E}">
        <p14:creationId xmlns:p14="http://schemas.microsoft.com/office/powerpoint/2010/main" val="17829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circle(in)">
                                      <p:cBhvr>
                                        <p:cTn id="1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59241" y="1033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07259"/>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26633" y="4883906"/>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4"/>
            <a:ext cx="4043930" cy="695307"/>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1" name="Google Shape;430;p41">
            <a:extLst>
              <a:ext uri="{FF2B5EF4-FFF2-40B4-BE49-F238E27FC236}">
                <a16:creationId xmlns:a16="http://schemas.microsoft.com/office/drawing/2014/main" id="{EE221DFF-ADCA-40B6-B67F-796194764E16}"/>
              </a:ext>
            </a:extLst>
          </p:cNvPr>
          <p:cNvSpPr txBox="1">
            <a:spLocks/>
          </p:cNvSpPr>
          <p:nvPr/>
        </p:nvSpPr>
        <p:spPr>
          <a:xfrm>
            <a:off x="956924" y="865202"/>
            <a:ext cx="10988397" cy="5560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600" b="1" dirty="0">
                <a:solidFill>
                  <a:schemeClr val="accent2">
                    <a:lumMod val="75000"/>
                  </a:schemeClr>
                </a:solidFill>
                <a:latin typeface="Arial" panose="020B0604020202020204" pitchFamily="34" charset="0"/>
                <a:ea typeface="Vibur"/>
                <a:cs typeface="Arial" panose="020B0604020202020204" pitchFamily="34" charset="0"/>
              </a:rPr>
              <a:t>* Ông Lìn là người như thế nào</a:t>
            </a:r>
            <a:r>
              <a:rPr lang="en-US" sz="2600" b="1" dirty="0">
                <a:solidFill>
                  <a:schemeClr val="accent2">
                    <a:lumMod val="75000"/>
                  </a:schemeClr>
                </a:solidFill>
                <a:latin typeface="Arial" panose="020B0604020202020204" pitchFamily="34" charset="0"/>
                <a:ea typeface="Vibur"/>
                <a:cs typeface="Arial" panose="020B0604020202020204" pitchFamily="34" charset="0"/>
              </a:rPr>
              <a:t>?</a:t>
            </a:r>
          </a:p>
        </p:txBody>
      </p:sp>
      <p:sp>
        <p:nvSpPr>
          <p:cNvPr id="65" name="Flowchart: Alternate Process 64">
            <a:extLst>
              <a:ext uri="{FF2B5EF4-FFF2-40B4-BE49-F238E27FC236}">
                <a16:creationId xmlns:a16="http://schemas.microsoft.com/office/drawing/2014/main" id="{F5AAB529-67CC-4333-97E4-FDF8F9F2A0D0}"/>
              </a:ext>
            </a:extLst>
          </p:cNvPr>
          <p:cNvSpPr/>
          <p:nvPr/>
        </p:nvSpPr>
        <p:spPr>
          <a:xfrm>
            <a:off x="965639" y="1620785"/>
            <a:ext cx="10666144" cy="614499"/>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1">
            <a:extLst>
              <a:ext uri="{FF2B5EF4-FFF2-40B4-BE49-F238E27FC236}">
                <a16:creationId xmlns:a16="http://schemas.microsoft.com/office/drawing/2014/main" id="{C093A689-8B0C-4B8B-B526-C307EE42C4F1}"/>
              </a:ext>
            </a:extLst>
          </p:cNvPr>
          <p:cNvSpPr>
            <a:spLocks noChangeArrowheads="1"/>
          </p:cNvSpPr>
          <p:nvPr/>
        </p:nvSpPr>
        <p:spPr bwMode="auto">
          <a:xfrm>
            <a:off x="965639" y="1661115"/>
            <a:ext cx="6199485" cy="5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30000"/>
              </a:lnSpc>
              <a:spcBef>
                <a:spcPct val="0"/>
              </a:spcBef>
              <a:buFontTx/>
              <a:buNone/>
            </a:pPr>
            <a:r>
              <a:rPr lang="en-US" altLang="en-US" sz="2400" b="1" dirty="0">
                <a:solidFill>
                  <a:srgbClr val="19194D"/>
                </a:solidFill>
                <a:latin typeface="Arial" panose="020B0604020202020204" pitchFamily="34" charset="0"/>
                <a:cs typeface="Times New Roman" panose="02020603050405020304" pitchFamily="18" charset="0"/>
              </a:rPr>
              <a:t> </a:t>
            </a:r>
            <a:r>
              <a:rPr lang="vi-VN" altLang="en-US" sz="2400" b="1" dirty="0">
                <a:solidFill>
                  <a:srgbClr val="19194D"/>
                </a:solidFill>
                <a:latin typeface="Arial" panose="020B0604020202020204" pitchFamily="34" charset="0"/>
                <a:cs typeface="Times New Roman" panose="02020603050405020304" pitchFamily="18" charset="0"/>
              </a:rPr>
              <a:t>Ông Lìn là người dám nghĩ, dám làm.</a:t>
            </a:r>
            <a:endParaRPr lang="en-US" altLang="en-US" sz="2400" b="1" dirty="0">
              <a:solidFill>
                <a:srgbClr val="19194D"/>
              </a:solidFill>
              <a:latin typeface="Arial" panose="020B0604020202020204" pitchFamily="34" charset="0"/>
            </a:endParaRPr>
          </a:p>
        </p:txBody>
      </p:sp>
      <p:sp>
        <p:nvSpPr>
          <p:cNvPr id="38" name="Google Shape;430;p41">
            <a:extLst>
              <a:ext uri="{FF2B5EF4-FFF2-40B4-BE49-F238E27FC236}">
                <a16:creationId xmlns:a16="http://schemas.microsoft.com/office/drawing/2014/main" id="{D6F4E658-17BA-41D0-B48C-853AC22B156A}"/>
              </a:ext>
            </a:extLst>
          </p:cNvPr>
          <p:cNvSpPr txBox="1">
            <a:spLocks/>
          </p:cNvSpPr>
          <p:nvPr/>
        </p:nvSpPr>
        <p:spPr>
          <a:xfrm>
            <a:off x="801966" y="2545794"/>
            <a:ext cx="10988397" cy="5560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vi-VN" sz="2600" b="1" dirty="0">
                <a:solidFill>
                  <a:schemeClr val="accent2">
                    <a:lumMod val="75000"/>
                  </a:schemeClr>
                </a:solidFill>
                <a:latin typeface="Arial" panose="020B0604020202020204" pitchFamily="34" charset="0"/>
                <a:ea typeface="Vibur"/>
                <a:cs typeface="Arial" panose="020B0604020202020204" pitchFamily="34" charset="0"/>
              </a:rPr>
              <a:t>Câu chuyện giúp em hiểu điều gì</a:t>
            </a:r>
            <a:r>
              <a:rPr lang="en-US" sz="2600" b="1" dirty="0">
                <a:solidFill>
                  <a:schemeClr val="accent2">
                    <a:lumMod val="75000"/>
                  </a:schemeClr>
                </a:solidFill>
                <a:latin typeface="Arial" panose="020B0604020202020204" pitchFamily="34" charset="0"/>
                <a:ea typeface="Vibur"/>
                <a:cs typeface="Arial" panose="020B0604020202020204" pitchFamily="34" charset="0"/>
              </a:rPr>
              <a:t>?</a:t>
            </a:r>
          </a:p>
        </p:txBody>
      </p:sp>
      <p:sp>
        <p:nvSpPr>
          <p:cNvPr id="39" name="Flowchart: Alternate Process 38">
            <a:extLst>
              <a:ext uri="{FF2B5EF4-FFF2-40B4-BE49-F238E27FC236}">
                <a16:creationId xmlns:a16="http://schemas.microsoft.com/office/drawing/2014/main" id="{C8782E89-F12B-4446-ACD9-41491F35DAFB}"/>
              </a:ext>
            </a:extLst>
          </p:cNvPr>
          <p:cNvSpPr/>
          <p:nvPr/>
        </p:nvSpPr>
        <p:spPr>
          <a:xfrm>
            <a:off x="696657" y="3465639"/>
            <a:ext cx="11067290" cy="1749848"/>
          </a:xfrm>
          <a:prstGeom prst="flowChartAlternateProcess">
            <a:avLst/>
          </a:prstGeom>
          <a:noFill/>
          <a:ln w="28575">
            <a:solidFill>
              <a:srgbClr val="5D608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CABD6A8-6853-4B8B-8A98-B84391174EDE}"/>
              </a:ext>
            </a:extLst>
          </p:cNvPr>
          <p:cNvSpPr/>
          <p:nvPr/>
        </p:nvSpPr>
        <p:spPr>
          <a:xfrm>
            <a:off x="67054" y="2707284"/>
            <a:ext cx="726317" cy="419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5D6088"/>
                </a:solidFill>
              </a:rPr>
              <a:t>4</a:t>
            </a:r>
            <a:endParaRPr lang="en-US" sz="2800" b="1" dirty="0">
              <a:solidFill>
                <a:srgbClr val="5D6088"/>
              </a:solidFill>
            </a:endParaRPr>
          </a:p>
        </p:txBody>
      </p:sp>
      <p:sp>
        <p:nvSpPr>
          <p:cNvPr id="62" name="Subtitle 2">
            <a:extLst>
              <a:ext uri="{FF2B5EF4-FFF2-40B4-BE49-F238E27FC236}">
                <a16:creationId xmlns:a16="http://schemas.microsoft.com/office/drawing/2014/main" id="{758C7A99-A7B3-4D66-AF54-BB15CD483C16}"/>
              </a:ext>
            </a:extLst>
          </p:cNvPr>
          <p:cNvSpPr txBox="1">
            <a:spLocks noChangeArrowheads="1"/>
          </p:cNvSpPr>
          <p:nvPr/>
        </p:nvSpPr>
        <p:spPr bwMode="auto">
          <a:xfrm>
            <a:off x="690349" y="4532944"/>
            <a:ext cx="10941434" cy="63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03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03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03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03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03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Muốn</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sống</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có</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hạnh</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phúc</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ấm</a:t>
            </a:r>
            <a:r>
              <a:rPr lang="en-US" sz="2400" b="1" dirty="0">
                <a:solidFill>
                  <a:srgbClr val="19194D"/>
                </a:solidFill>
                <a:latin typeface="Arial" panose="020B0604020202020204" pitchFamily="34" charset="0"/>
                <a:cs typeface="Times New Roman" panose="02020603050405020304" pitchFamily="18" charset="0"/>
              </a:rPr>
              <a:t> no, con</a:t>
            </a:r>
            <a:r>
              <a:rPr lang="vi-VN" sz="2400" b="1" dirty="0">
                <a:solidFill>
                  <a:srgbClr val="19194D"/>
                </a:solidFill>
                <a:latin typeface="Arial" panose="020B0604020202020204" pitchFamily="34" charset="0"/>
                <a:cs typeface="Times New Roman" panose="02020603050405020304" pitchFamily="18" charset="0"/>
              </a:rPr>
              <a:t> </a:t>
            </a:r>
            <a:r>
              <a:rPr lang="en-US" sz="2400" b="1" dirty="0">
                <a:solidFill>
                  <a:srgbClr val="19194D"/>
                </a:solidFill>
                <a:latin typeface="Arial" panose="020B0604020202020204" pitchFamily="34" charset="0"/>
                <a:cs typeface="Times New Roman" panose="02020603050405020304" pitchFamily="18" charset="0"/>
              </a:rPr>
              <a:t>ng</a:t>
            </a:r>
            <a:r>
              <a:rPr lang="vi-VN" sz="2400" b="1" dirty="0">
                <a:solidFill>
                  <a:srgbClr val="19194D"/>
                </a:solidFill>
                <a:latin typeface="Arial" panose="020B0604020202020204" pitchFamily="34" charset="0"/>
                <a:cs typeface="Times New Roman" panose="02020603050405020304" pitchFamily="18" charset="0"/>
              </a:rPr>
              <a:t>ư</a:t>
            </a:r>
            <a:r>
              <a:rPr lang="en-US" sz="2400" b="1" dirty="0" err="1">
                <a:solidFill>
                  <a:srgbClr val="19194D"/>
                </a:solidFill>
                <a:latin typeface="Arial" panose="020B0604020202020204" pitchFamily="34" charset="0"/>
                <a:cs typeface="Times New Roman" panose="02020603050405020304" pitchFamily="18" charset="0"/>
              </a:rPr>
              <a:t>ời</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phải</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dám</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nghĩ</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dám</a:t>
            </a:r>
            <a:r>
              <a:rPr lang="en-US" sz="2400" b="1" dirty="0">
                <a:solidFill>
                  <a:srgbClr val="19194D"/>
                </a:solidFill>
                <a:latin typeface="Arial" panose="020B0604020202020204" pitchFamily="34" charset="0"/>
                <a:cs typeface="Times New Roman" panose="02020603050405020304" pitchFamily="18" charset="0"/>
              </a:rPr>
              <a:t> </a:t>
            </a:r>
            <a:r>
              <a:rPr lang="en-US" sz="2400" b="1" dirty="0" err="1">
                <a:solidFill>
                  <a:srgbClr val="19194D"/>
                </a:solidFill>
                <a:latin typeface="Arial" panose="020B0604020202020204" pitchFamily="34" charset="0"/>
                <a:cs typeface="Times New Roman" panose="02020603050405020304" pitchFamily="18" charset="0"/>
              </a:rPr>
              <a:t>làm</a:t>
            </a:r>
            <a:r>
              <a:rPr lang="en-US" sz="2400" b="1" dirty="0">
                <a:solidFill>
                  <a:srgbClr val="19194D"/>
                </a:solidFill>
                <a:latin typeface="Arial" panose="020B0604020202020204" pitchFamily="34" charset="0"/>
                <a:cs typeface="Times New Roman" panose="02020603050405020304" pitchFamily="18" charset="0"/>
              </a:rPr>
              <a:t> …</a:t>
            </a:r>
            <a:endParaRPr lang="en-US" altLang="en-US" sz="2400" b="1" dirty="0">
              <a:solidFill>
                <a:srgbClr val="19194D"/>
              </a:solidFill>
              <a:latin typeface="Arial" panose="020B0604020202020204" pitchFamily="34" charset="0"/>
              <a:cs typeface="Times New Roman" panose="02020603050405020304" pitchFamily="18" charset="0"/>
            </a:endParaRPr>
          </a:p>
        </p:txBody>
      </p:sp>
      <p:sp>
        <p:nvSpPr>
          <p:cNvPr id="44" name="Subtitle 2">
            <a:extLst>
              <a:ext uri="{FF2B5EF4-FFF2-40B4-BE49-F238E27FC236}">
                <a16:creationId xmlns:a16="http://schemas.microsoft.com/office/drawing/2014/main" id="{6E70E65E-A789-4FDC-8654-A1573AF1E5CE}"/>
              </a:ext>
            </a:extLst>
          </p:cNvPr>
          <p:cNvSpPr txBox="1">
            <a:spLocks noChangeArrowheads="1"/>
          </p:cNvSpPr>
          <p:nvPr/>
        </p:nvSpPr>
        <p:spPr bwMode="auto">
          <a:xfrm>
            <a:off x="801966" y="3590233"/>
            <a:ext cx="10941434" cy="63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03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03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03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03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03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03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2400" b="1" dirty="0">
                <a:solidFill>
                  <a:srgbClr val="19194D"/>
                </a:solidFill>
                <a:latin typeface="Arial" panose="020B0604020202020204" pitchFamily="34" charset="0"/>
                <a:cs typeface="Times New Roman" panose="02020603050405020304" pitchFamily="18" charset="0"/>
              </a:rPr>
              <a:t>- </a:t>
            </a:r>
            <a:r>
              <a:rPr lang="vi-VN" altLang="en-US" sz="2400" b="1" dirty="0">
                <a:solidFill>
                  <a:srgbClr val="19194D"/>
                </a:solidFill>
                <a:latin typeface="Arial" panose="020B0604020202020204" pitchFamily="34" charset="0"/>
                <a:cs typeface="Times New Roman" panose="02020603050405020304" pitchFamily="18" charset="0"/>
              </a:rPr>
              <a:t>Ông Lìn đã chiến thắng đói nghèo, lạc hậu nhờ quyết tâm và tinh thần vượt khó</a:t>
            </a:r>
            <a:endParaRPr lang="en-US" altLang="en-US" sz="2400" b="1" dirty="0">
              <a:solidFill>
                <a:srgbClr val="19194D"/>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3446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circle(in)">
                                      <p:cBhvr>
                                        <p:cTn id="11" dur="20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ppt_x"/>
                                          </p:val>
                                        </p:tav>
                                        <p:tav tm="100000">
                                          <p:val>
                                            <p:strVal val="#ppt_x"/>
                                          </p:val>
                                        </p:tav>
                                      </p:tavLst>
                                    </p:anim>
                                    <p:anim calcmode="lin" valueType="num">
                                      <p:cBhvr additive="base">
                                        <p:cTn id="17"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0-#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0-#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par>
                                <p:cTn id="28" presetID="6" presetClass="entr" presetSubtype="16"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circle(in)">
                                      <p:cBhvr>
                                        <p:cTn id="30" dur="20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fill="hold"/>
                                        <p:tgtEl>
                                          <p:spTgt spid="62"/>
                                        </p:tgtEl>
                                        <p:attrNameLst>
                                          <p:attrName>ppt_x</p:attrName>
                                        </p:attrNameLst>
                                      </p:cBhvr>
                                      <p:tavLst>
                                        <p:tav tm="0">
                                          <p:val>
                                            <p:strVal val="#ppt_x"/>
                                          </p:val>
                                        </p:tav>
                                        <p:tav tm="100000">
                                          <p:val>
                                            <p:strVal val="#ppt_x"/>
                                          </p:val>
                                        </p:tav>
                                      </p:tavLst>
                                    </p:anim>
                                    <p:anim calcmode="lin" valueType="num">
                                      <p:cBhvr additive="base">
                                        <p:cTn id="4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5" grpId="0" animBg="1"/>
      <p:bldP spid="64" grpId="0"/>
      <p:bldP spid="38" grpId="0"/>
      <p:bldP spid="39" grpId="0" animBg="1"/>
      <p:bldP spid="42" grpId="0" animBg="1"/>
      <p:bldP spid="62"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pic>
        <p:nvPicPr>
          <p:cNvPr id="33" name="Picture 4" descr="PPL">
            <a:extLst>
              <a:ext uri="{FF2B5EF4-FFF2-40B4-BE49-F238E27FC236}">
                <a16:creationId xmlns:a16="http://schemas.microsoft.com/office/drawing/2014/main" id="{2C2A04D3-C32D-4E23-96E4-25E8588B6AE5}"/>
              </a:ext>
            </a:extLst>
          </p:cNvPr>
          <p:cNvPicPr>
            <a:picLocks noChangeAspect="1" noChangeArrowheads="1"/>
          </p:cNvPicPr>
          <p:nvPr/>
        </p:nvPicPr>
        <p:blipFill>
          <a:blip r:embed="rId3"/>
          <a:srcRect/>
          <a:stretch>
            <a:fillRect/>
          </a:stretch>
        </p:blipFill>
        <p:spPr bwMode="auto">
          <a:xfrm>
            <a:off x="1406532" y="223815"/>
            <a:ext cx="8927756" cy="6326744"/>
          </a:xfrm>
          <a:prstGeom prst="rect">
            <a:avLst/>
          </a:prstGeom>
          <a:noFill/>
          <a:ln w="9525">
            <a:noFill/>
            <a:miter lim="800000"/>
            <a:headEnd/>
            <a:tailEnd/>
          </a:ln>
        </p:spPr>
      </p:pic>
    </p:spTree>
    <p:extLst>
      <p:ext uri="{BB962C8B-B14F-4D97-AF65-F5344CB8AC3E}">
        <p14:creationId xmlns:p14="http://schemas.microsoft.com/office/powerpoint/2010/main" val="2447508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26632"/>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14624" y="4780624"/>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cxnSp>
        <p:nvCxnSpPr>
          <p:cNvPr id="47" name="Straight Connector 46">
            <a:extLst>
              <a:ext uri="{FF2B5EF4-FFF2-40B4-BE49-F238E27FC236}">
                <a16:creationId xmlns:a16="http://schemas.microsoft.com/office/drawing/2014/main" id="{16AC6D7C-8961-446B-8F67-64B08C425732}"/>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48" name="Group 47">
            <a:extLst>
              <a:ext uri="{FF2B5EF4-FFF2-40B4-BE49-F238E27FC236}">
                <a16:creationId xmlns:a16="http://schemas.microsoft.com/office/drawing/2014/main" id="{2DCB5650-4AB4-421D-841C-4E0A8205F59A}"/>
              </a:ext>
            </a:extLst>
          </p:cNvPr>
          <p:cNvGrpSpPr/>
          <p:nvPr/>
        </p:nvGrpSpPr>
        <p:grpSpPr>
          <a:xfrm>
            <a:off x="1432178" y="52149"/>
            <a:ext cx="2787325" cy="530774"/>
            <a:chOff x="-115543" y="226342"/>
            <a:chExt cx="2787325" cy="698633"/>
          </a:xfrm>
        </p:grpSpPr>
        <p:sp>
          <p:nvSpPr>
            <p:cNvPr id="58" name="Rectangle: Top Corners One Rounded and One Snipped 57">
              <a:extLst>
                <a:ext uri="{FF2B5EF4-FFF2-40B4-BE49-F238E27FC236}">
                  <a16:creationId xmlns:a16="http://schemas.microsoft.com/office/drawing/2014/main" id="{0B0262BA-CE90-4458-AA3B-CEC9BE8E15EA}"/>
                </a:ext>
              </a:extLst>
            </p:cNvPr>
            <p:cNvSpPr/>
            <p:nvPr/>
          </p:nvSpPr>
          <p:spPr>
            <a:xfrm>
              <a:off x="-115543" y="226342"/>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 name="TextBox 58">
              <a:extLst>
                <a:ext uri="{FF2B5EF4-FFF2-40B4-BE49-F238E27FC236}">
                  <a16:creationId xmlns:a16="http://schemas.microsoft.com/office/drawing/2014/main" id="{138B882D-E13D-4724-AE83-CB27BB521160}"/>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49" name="Group 48">
            <a:extLst>
              <a:ext uri="{FF2B5EF4-FFF2-40B4-BE49-F238E27FC236}">
                <a16:creationId xmlns:a16="http://schemas.microsoft.com/office/drawing/2014/main" id="{93BA1D93-8D98-49E8-B2F4-6FC5B4D37EDC}"/>
              </a:ext>
            </a:extLst>
          </p:cNvPr>
          <p:cNvGrpSpPr/>
          <p:nvPr/>
        </p:nvGrpSpPr>
        <p:grpSpPr>
          <a:xfrm>
            <a:off x="4689150" y="91815"/>
            <a:ext cx="2662876" cy="476218"/>
            <a:chOff x="3141429" y="278553"/>
            <a:chExt cx="2662876" cy="626824"/>
          </a:xfrm>
        </p:grpSpPr>
        <p:sp>
          <p:nvSpPr>
            <p:cNvPr id="56" name="Rectangle: Top Corners One Rounded and One Snipped 55">
              <a:extLst>
                <a:ext uri="{FF2B5EF4-FFF2-40B4-BE49-F238E27FC236}">
                  <a16:creationId xmlns:a16="http://schemas.microsoft.com/office/drawing/2014/main" id="{7CE57CE4-DFB6-48FF-8FEB-DE91FBD802EE}"/>
                </a:ext>
              </a:extLst>
            </p:cNvPr>
            <p:cNvSpPr/>
            <p:nvPr/>
          </p:nvSpPr>
          <p:spPr>
            <a:xfrm>
              <a:off x="3141429" y="282668"/>
              <a:ext cx="2662876" cy="622709"/>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F3826592-E847-4BB6-9F37-57FBEB8F0219}"/>
                </a:ext>
              </a:extLst>
            </p:cNvPr>
            <p:cNvSpPr txBox="1"/>
            <p:nvPr/>
          </p:nvSpPr>
          <p:spPr>
            <a:xfrm>
              <a:off x="3534894" y="278553"/>
              <a:ext cx="1955665" cy="607668"/>
            </a:xfrm>
            <a:prstGeom prst="rect">
              <a:avLst/>
            </a:prstGeom>
            <a:solidFill>
              <a:srgbClr val="FFFF00"/>
            </a:solidFill>
          </p:spPr>
          <p:txBody>
            <a:bodyPr wrap="square" rtlCol="0">
              <a:spAutoFit/>
            </a:bodyPr>
            <a:lstStyle/>
            <a:p>
              <a:pPr>
                <a:defRPr/>
              </a:pPr>
              <a:r>
                <a:rPr lang="vi-VN" sz="2400" kern="0" dirty="0">
                  <a:solidFill>
                    <a:srgbClr val="30353A"/>
                  </a:solidFill>
                </a:rPr>
                <a:t>Tìm hiểu bài</a:t>
              </a:r>
            </a:p>
          </p:txBody>
        </p:sp>
      </p:grpSp>
      <p:grpSp>
        <p:nvGrpSpPr>
          <p:cNvPr id="50" name="Group 49">
            <a:extLst>
              <a:ext uri="{FF2B5EF4-FFF2-40B4-BE49-F238E27FC236}">
                <a16:creationId xmlns:a16="http://schemas.microsoft.com/office/drawing/2014/main" id="{6B5A70EB-38A8-496A-89FF-274308086187}"/>
              </a:ext>
            </a:extLst>
          </p:cNvPr>
          <p:cNvGrpSpPr/>
          <p:nvPr/>
        </p:nvGrpSpPr>
        <p:grpSpPr>
          <a:xfrm>
            <a:off x="7901391" y="100455"/>
            <a:ext cx="4077544" cy="543276"/>
            <a:chOff x="6353670" y="289925"/>
            <a:chExt cx="3035631" cy="663571"/>
          </a:xfrm>
        </p:grpSpPr>
        <p:sp>
          <p:nvSpPr>
            <p:cNvPr id="54" name="Rectangle: Top Corners One Rounded and One Snipped 53">
              <a:extLst>
                <a:ext uri="{FF2B5EF4-FFF2-40B4-BE49-F238E27FC236}">
                  <a16:creationId xmlns:a16="http://schemas.microsoft.com/office/drawing/2014/main" id="{43467395-4745-46F0-9C17-34FCF27FAF50}"/>
                </a:ext>
              </a:extLst>
            </p:cNvPr>
            <p:cNvSpPr/>
            <p:nvPr/>
          </p:nvSpPr>
          <p:spPr>
            <a:xfrm>
              <a:off x="6353670" y="289925"/>
              <a:ext cx="3035631" cy="663571"/>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5" name="TextBox 54">
              <a:extLst>
                <a:ext uri="{FF2B5EF4-FFF2-40B4-BE49-F238E27FC236}">
                  <a16:creationId xmlns:a16="http://schemas.microsoft.com/office/drawing/2014/main" id="{812E44CA-BD96-48EA-A168-899FCF23A8BA}"/>
                </a:ext>
              </a:extLst>
            </p:cNvPr>
            <p:cNvSpPr txBox="1"/>
            <p:nvPr/>
          </p:nvSpPr>
          <p:spPr>
            <a:xfrm>
              <a:off x="6508841" y="306815"/>
              <a:ext cx="2690273"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sp>
        <p:nvSpPr>
          <p:cNvPr id="42" name="Flowchart: Alternate Process 41">
            <a:extLst>
              <a:ext uri="{FF2B5EF4-FFF2-40B4-BE49-F238E27FC236}">
                <a16:creationId xmlns:a16="http://schemas.microsoft.com/office/drawing/2014/main" id="{64D4D02B-83EC-4BC9-9115-00E03E1201F8}"/>
              </a:ext>
            </a:extLst>
          </p:cNvPr>
          <p:cNvSpPr/>
          <p:nvPr/>
        </p:nvSpPr>
        <p:spPr>
          <a:xfrm>
            <a:off x="3934959" y="1828592"/>
            <a:ext cx="3966432" cy="96708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4" name="Google Shape;438;p41">
            <a:extLst>
              <a:ext uri="{FF2B5EF4-FFF2-40B4-BE49-F238E27FC236}">
                <a16:creationId xmlns:a16="http://schemas.microsoft.com/office/drawing/2014/main" id="{26567702-AF0F-4103-AF88-76F8CD30262C}"/>
              </a:ext>
            </a:extLst>
          </p:cNvPr>
          <p:cNvSpPr txBox="1">
            <a:spLocks/>
          </p:cNvSpPr>
          <p:nvPr/>
        </p:nvSpPr>
        <p:spPr>
          <a:xfrm>
            <a:off x="4100483" y="1887710"/>
            <a:ext cx="3635384" cy="779561"/>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0"/>
              </a:spcBef>
            </a:pPr>
            <a:r>
              <a:rPr lang="en-US" sz="3200" b="1" dirty="0"/>
              <a:t>NỘI DUNG CHÍNH</a:t>
            </a:r>
          </a:p>
        </p:txBody>
      </p:sp>
      <p:sp>
        <p:nvSpPr>
          <p:cNvPr id="45" name="Flowchart: Alternate Process 44">
            <a:extLst>
              <a:ext uri="{FF2B5EF4-FFF2-40B4-BE49-F238E27FC236}">
                <a16:creationId xmlns:a16="http://schemas.microsoft.com/office/drawing/2014/main" id="{A2584732-22D6-4D35-B5DC-F8E82AD3FDA0}"/>
              </a:ext>
            </a:extLst>
          </p:cNvPr>
          <p:cNvSpPr/>
          <p:nvPr/>
        </p:nvSpPr>
        <p:spPr>
          <a:xfrm>
            <a:off x="1601678" y="3040982"/>
            <a:ext cx="9525000" cy="2600638"/>
          </a:xfrm>
          <a:prstGeom prst="flowChartAlternateProcess">
            <a:avLst/>
          </a:prstGeom>
          <a:solidFill>
            <a:srgbClr val="FFFF99"/>
          </a:solidFill>
          <a:ln w="28575">
            <a:solidFill>
              <a:srgbClr val="4341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77043CFF-969A-42BE-BE59-E5841A2A4631}"/>
              </a:ext>
            </a:extLst>
          </p:cNvPr>
          <p:cNvSpPr txBox="1"/>
          <p:nvPr/>
        </p:nvSpPr>
        <p:spPr>
          <a:xfrm>
            <a:off x="1913001" y="3140455"/>
            <a:ext cx="8989116" cy="2217082"/>
          </a:xfrm>
          <a:prstGeom prst="rect">
            <a:avLst/>
          </a:prstGeom>
          <a:solidFill>
            <a:srgbClr val="FFFF99"/>
          </a:solidFill>
        </p:spPr>
        <p:txBody>
          <a:bodyPr wrap="square">
            <a:spAutoFit/>
          </a:bodyPr>
          <a:lstStyle/>
          <a:p>
            <a:pPr algn="just">
              <a:lnSpc>
                <a:spcPct val="150000"/>
              </a:lnSpc>
            </a:pPr>
            <a:r>
              <a:rPr lang="vi-VN" sz="3200" b="1" dirty="0">
                <a:solidFill>
                  <a:schemeClr val="dk1"/>
                </a:solidFill>
                <a:latin typeface="Arial" panose="020B0604020202020204" pitchFamily="34" charset="0"/>
                <a:cs typeface="Arial" panose="020B0604020202020204" pitchFamily="34" charset="0"/>
              </a:rPr>
              <a:t>Bài văn c</a:t>
            </a:r>
            <a:r>
              <a:rPr lang="en-US" sz="3200" b="1" dirty="0">
                <a:solidFill>
                  <a:schemeClr val="dk1"/>
                </a:solidFill>
                <a:latin typeface="Arial" panose="020B0604020202020204" pitchFamily="34" charset="0"/>
                <a:cs typeface="Arial" panose="020B0604020202020204" pitchFamily="34" charset="0"/>
              </a:rPr>
              <a:t>a </a:t>
            </a:r>
            <a:r>
              <a:rPr lang="en-US" sz="3200" b="1" dirty="0" err="1">
                <a:solidFill>
                  <a:schemeClr val="dk1"/>
                </a:solidFill>
                <a:latin typeface="Arial" panose="020B0604020202020204" pitchFamily="34" charset="0"/>
                <a:cs typeface="Arial" panose="020B0604020202020204" pitchFamily="34" charset="0"/>
              </a:rPr>
              <a:t>ngợi</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ông</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Lìn</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cần</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cù</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sáng</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tạo</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dám</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thay</a:t>
            </a:r>
            <a:r>
              <a:rPr lang="en-US" sz="3200" b="1" dirty="0">
                <a:solidFill>
                  <a:schemeClr val="dk1"/>
                </a:solidFill>
                <a:latin typeface="Arial" panose="020B0604020202020204" pitchFamily="34" charset="0"/>
                <a:cs typeface="Arial" panose="020B0604020202020204" pitchFamily="34" charset="0"/>
              </a:rPr>
              <a:t> </a:t>
            </a:r>
            <a:r>
              <a:rPr lang="vi-VN" sz="3200" b="1" dirty="0">
                <a:solidFill>
                  <a:schemeClr val="dk1"/>
                </a:solidFill>
                <a:latin typeface="Arial" panose="020B0604020202020204" pitchFamily="34" charset="0"/>
                <a:cs typeface="Arial" panose="020B0604020202020204" pitchFamily="34" charset="0"/>
              </a:rPr>
              <a:t>đ</a:t>
            </a:r>
            <a:r>
              <a:rPr lang="en-US" sz="3200" b="1" dirty="0" err="1">
                <a:solidFill>
                  <a:schemeClr val="dk1"/>
                </a:solidFill>
                <a:latin typeface="Arial" panose="020B0604020202020204" pitchFamily="34" charset="0"/>
                <a:cs typeface="Arial" panose="020B0604020202020204" pitchFamily="34" charset="0"/>
              </a:rPr>
              <a:t>ổi</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tập</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quán</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canh</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tác</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của</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cả</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một</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vùng</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làm</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thay</a:t>
            </a:r>
            <a:r>
              <a:rPr lang="en-US" sz="3200" b="1" dirty="0">
                <a:solidFill>
                  <a:schemeClr val="dk1"/>
                </a:solidFill>
                <a:latin typeface="Arial" panose="020B0604020202020204" pitchFamily="34" charset="0"/>
                <a:cs typeface="Arial" panose="020B0604020202020204" pitchFamily="34" charset="0"/>
              </a:rPr>
              <a:t> </a:t>
            </a:r>
            <a:r>
              <a:rPr lang="vi-VN" sz="3200" b="1" dirty="0">
                <a:solidFill>
                  <a:schemeClr val="dk1"/>
                </a:solidFill>
                <a:latin typeface="Arial" panose="020B0604020202020204" pitchFamily="34" charset="0"/>
                <a:cs typeface="Arial" panose="020B0604020202020204" pitchFamily="34" charset="0"/>
              </a:rPr>
              <a:t>đ</a:t>
            </a:r>
            <a:r>
              <a:rPr lang="en-US" sz="3200" b="1" dirty="0" err="1">
                <a:solidFill>
                  <a:schemeClr val="dk1"/>
                </a:solidFill>
                <a:latin typeface="Arial" panose="020B0604020202020204" pitchFamily="34" charset="0"/>
                <a:cs typeface="Arial" panose="020B0604020202020204" pitchFamily="34" charset="0"/>
              </a:rPr>
              <a:t>ổi</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cuộc</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sống</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của</a:t>
            </a:r>
            <a:r>
              <a:rPr lang="en-US" sz="3200" b="1" dirty="0">
                <a:solidFill>
                  <a:schemeClr val="dk1"/>
                </a:solidFill>
                <a:latin typeface="Arial" panose="020B0604020202020204" pitchFamily="34" charset="0"/>
                <a:cs typeface="Arial" panose="020B0604020202020204" pitchFamily="34" charset="0"/>
              </a:rPr>
              <a:t> </a:t>
            </a:r>
            <a:r>
              <a:rPr lang="en-US" sz="3200" b="1" dirty="0" err="1">
                <a:solidFill>
                  <a:schemeClr val="dk1"/>
                </a:solidFill>
                <a:latin typeface="Arial" panose="020B0604020202020204" pitchFamily="34" charset="0"/>
                <a:cs typeface="Arial" panose="020B0604020202020204" pitchFamily="34" charset="0"/>
              </a:rPr>
              <a:t>cả</a:t>
            </a:r>
            <a:r>
              <a:rPr lang="en-US" sz="3200" b="1" dirty="0">
                <a:solidFill>
                  <a:schemeClr val="dk1"/>
                </a:solidFill>
                <a:latin typeface="Arial" panose="020B0604020202020204" pitchFamily="34" charset="0"/>
                <a:cs typeface="Arial" panose="020B0604020202020204" pitchFamily="34" charset="0"/>
              </a:rPr>
              <a:t> </a:t>
            </a:r>
            <a:r>
              <a:rPr lang="vi-VN" sz="3200" b="1" dirty="0">
                <a:solidFill>
                  <a:schemeClr val="dk1"/>
                </a:solidFill>
                <a:latin typeface="Arial" panose="020B0604020202020204" pitchFamily="34" charset="0"/>
                <a:cs typeface="Arial" panose="020B0604020202020204" pitchFamily="34" charset="0"/>
              </a:rPr>
              <a:t>thôn.</a:t>
            </a:r>
            <a:endParaRPr lang="en-US" altLang="en-US" sz="3200" b="1" dirty="0">
              <a:solidFill>
                <a:schemeClr val="dk1"/>
              </a:solidFill>
              <a:latin typeface="Arial" panose="020B0604020202020204" pitchFamily="34" charset="0"/>
              <a:cs typeface="Arial" panose="020B0604020202020204" pitchFamily="34" charset="0"/>
            </a:endParaRPr>
          </a:p>
        </p:txBody>
      </p:sp>
      <p:pic>
        <p:nvPicPr>
          <p:cNvPr id="60" name="Picture 59" descr="download.png">
            <a:extLst>
              <a:ext uri="{FF2B5EF4-FFF2-40B4-BE49-F238E27FC236}">
                <a16:creationId xmlns:a16="http://schemas.microsoft.com/office/drawing/2014/main" id="{E4424C4B-E3E8-4159-A6CA-7259D62B9C80}"/>
              </a:ext>
            </a:extLst>
          </p:cNvPr>
          <p:cNvPicPr>
            <a:picLocks noChangeAspect="1"/>
          </p:cNvPicPr>
          <p:nvPr/>
        </p:nvPicPr>
        <p:blipFill>
          <a:blip r:embed="rId4" cstate="print"/>
          <a:stretch>
            <a:fillRect/>
          </a:stretch>
        </p:blipFill>
        <p:spPr>
          <a:xfrm>
            <a:off x="889934" y="1205659"/>
            <a:ext cx="699572" cy="219604"/>
          </a:xfrm>
          <a:prstGeom prst="rect">
            <a:avLst/>
          </a:prstGeom>
        </p:spPr>
      </p:pic>
      <p:sp>
        <p:nvSpPr>
          <p:cNvPr id="63" name="Google Shape;428;p41">
            <a:extLst>
              <a:ext uri="{FF2B5EF4-FFF2-40B4-BE49-F238E27FC236}">
                <a16:creationId xmlns:a16="http://schemas.microsoft.com/office/drawing/2014/main" id="{B3E5F445-C994-4542-A015-C2AA9F62D6B7}"/>
              </a:ext>
            </a:extLst>
          </p:cNvPr>
          <p:cNvSpPr txBox="1">
            <a:spLocks/>
          </p:cNvSpPr>
          <p:nvPr/>
        </p:nvSpPr>
        <p:spPr>
          <a:xfrm>
            <a:off x="1770449" y="927814"/>
            <a:ext cx="9959672" cy="5547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200"/>
              <a:buFont typeface="Fredoka One"/>
              <a:buNone/>
              <a:defRPr sz="3200" b="0" i="0" u="none" strike="noStrike" cap="none">
                <a:solidFill>
                  <a:schemeClr val="lt2"/>
                </a:solidFill>
                <a:latin typeface="Vibur"/>
                <a:ea typeface="Vibur"/>
                <a:cs typeface="Vibur"/>
                <a:sym typeface="Vibur"/>
              </a:defRPr>
            </a:lvl1pPr>
            <a:lvl2pPr marR="0" lvl="1"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r>
              <a:rPr lang="vi-VN" altLang="en-US" sz="2800" b="1" dirty="0">
                <a:solidFill>
                  <a:srgbClr val="C00000"/>
                </a:solidFill>
                <a:latin typeface="Arial" panose="020B0604020202020204" pitchFamily="34" charset="0"/>
                <a:cs typeface="Arial" panose="020B0604020202020204" pitchFamily="34" charset="0"/>
              </a:rPr>
              <a:t>Bài ca ngợi ai</a:t>
            </a:r>
            <a:r>
              <a:rPr lang="en-US" altLang="en-US" sz="2800" b="1" dirty="0">
                <a:solidFill>
                  <a:srgbClr val="C00000"/>
                </a:solidFill>
                <a:latin typeface="Arial" panose="020B0604020202020204" pitchFamily="34" charset="0"/>
                <a:cs typeface="Arial" panose="020B0604020202020204" pitchFamily="34" charset="0"/>
              </a:rPr>
              <a:t>?</a:t>
            </a:r>
            <a:r>
              <a:rPr lang="vi-VN" altLang="en-US" sz="2800" b="1" dirty="0">
                <a:solidFill>
                  <a:srgbClr val="C00000"/>
                </a:solidFill>
                <a:latin typeface="Arial" panose="020B0604020202020204" pitchFamily="34" charset="0"/>
                <a:cs typeface="Arial" panose="020B0604020202020204" pitchFamily="34" charset="0"/>
              </a:rPr>
              <a:t> Ca ngợi điều gì?</a:t>
            </a:r>
            <a:endParaRPr lang="en-US" alt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99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0-#ppt_w/2"/>
                                          </p:val>
                                        </p:tav>
                                        <p:tav tm="100000">
                                          <p:val>
                                            <p:strVal val="#ppt_x"/>
                                          </p:val>
                                        </p:tav>
                                      </p:tavLst>
                                    </p:anim>
                                    <p:anim calcmode="lin" valueType="num">
                                      <p:cBhvr additive="base">
                                        <p:cTn id="12"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xit" presetSubtype="10" fill="hold" nodeType="clickEffect">
                                  <p:stCondLst>
                                    <p:cond delay="0"/>
                                  </p:stCondLst>
                                  <p:childTnLst>
                                    <p:anim calcmode="lin" valueType="num">
                                      <p:cBhvr>
                                        <p:cTn id="16" dur="500"/>
                                        <p:tgtEl>
                                          <p:spTgt spid="60"/>
                                        </p:tgtEl>
                                        <p:attrNameLst>
                                          <p:attrName>ppt_w</p:attrName>
                                        </p:attrNameLst>
                                      </p:cBhvr>
                                      <p:tavLst>
                                        <p:tav tm="0">
                                          <p:val>
                                            <p:strVal val="ppt_w"/>
                                          </p:val>
                                        </p:tav>
                                        <p:tav tm="100000">
                                          <p:val>
                                            <p:fltVal val="0"/>
                                          </p:val>
                                        </p:tav>
                                      </p:tavLst>
                                    </p:anim>
                                    <p:anim calcmode="lin" valueType="num">
                                      <p:cBhvr>
                                        <p:cTn id="17" dur="500"/>
                                        <p:tgtEl>
                                          <p:spTgt spid="60"/>
                                        </p:tgtEl>
                                        <p:attrNameLst>
                                          <p:attrName>ppt_h</p:attrName>
                                        </p:attrNameLst>
                                      </p:cBhvr>
                                      <p:tavLst>
                                        <p:tav tm="0">
                                          <p:val>
                                            <p:strVal val="ppt_h"/>
                                          </p:val>
                                        </p:tav>
                                        <p:tav tm="100000">
                                          <p:val>
                                            <p:strVal val="ppt_h"/>
                                          </p:val>
                                        </p:tav>
                                      </p:tavLst>
                                    </p:anim>
                                    <p:set>
                                      <p:cBhvr>
                                        <p:cTn id="18" dur="1" fill="hold">
                                          <p:stCondLst>
                                            <p:cond delay="499"/>
                                          </p:stCondLst>
                                        </p:cTn>
                                        <p:tgtEl>
                                          <p:spTgt spid="60"/>
                                        </p:tgtEl>
                                        <p:attrNameLst>
                                          <p:attrName>style.visibility</p:attrName>
                                        </p:attrNameLst>
                                      </p:cBhvr>
                                      <p:to>
                                        <p:strVal val="hidden"/>
                                      </p:to>
                                    </p:set>
                                  </p:childTnLst>
                                </p:cTn>
                              </p:par>
                              <p:par>
                                <p:cTn id="19" presetID="17" presetClass="exit" presetSubtype="10" fill="hold" grpId="1" nodeType="withEffect">
                                  <p:stCondLst>
                                    <p:cond delay="0"/>
                                  </p:stCondLst>
                                  <p:childTnLst>
                                    <p:anim calcmode="lin" valueType="num">
                                      <p:cBhvr>
                                        <p:cTn id="20" dur="500"/>
                                        <p:tgtEl>
                                          <p:spTgt spid="63"/>
                                        </p:tgtEl>
                                        <p:attrNameLst>
                                          <p:attrName>ppt_w</p:attrName>
                                        </p:attrNameLst>
                                      </p:cBhvr>
                                      <p:tavLst>
                                        <p:tav tm="0">
                                          <p:val>
                                            <p:strVal val="ppt_w"/>
                                          </p:val>
                                        </p:tav>
                                        <p:tav tm="100000">
                                          <p:val>
                                            <p:fltVal val="0"/>
                                          </p:val>
                                        </p:tav>
                                      </p:tavLst>
                                    </p:anim>
                                    <p:anim calcmode="lin" valueType="num">
                                      <p:cBhvr>
                                        <p:cTn id="21" dur="500"/>
                                        <p:tgtEl>
                                          <p:spTgt spid="63"/>
                                        </p:tgtEl>
                                        <p:attrNameLst>
                                          <p:attrName>ppt_h</p:attrName>
                                        </p:attrNameLst>
                                      </p:cBhvr>
                                      <p:tavLst>
                                        <p:tav tm="0">
                                          <p:val>
                                            <p:strVal val="ppt_h"/>
                                          </p:val>
                                        </p:tav>
                                        <p:tav tm="100000">
                                          <p:val>
                                            <p:strVal val="ppt_h"/>
                                          </p:val>
                                        </p:tav>
                                      </p:tavLst>
                                    </p:anim>
                                    <p:set>
                                      <p:cBhvr>
                                        <p:cTn id="22" dur="1" fill="hold">
                                          <p:stCondLst>
                                            <p:cond delay="499"/>
                                          </p:stCondLst>
                                        </p:cTn>
                                        <p:tgtEl>
                                          <p:spTgt spid="63"/>
                                        </p:tgtEl>
                                        <p:attrNameLst>
                                          <p:attrName>style.visibility</p:attrName>
                                        </p:attrNameLst>
                                      </p:cBhvr>
                                      <p:to>
                                        <p:strVal val="hidden"/>
                                      </p:to>
                                    </p:set>
                                  </p:childTnLst>
                                </p:cTn>
                              </p:par>
                              <p:par>
                                <p:cTn id="23" presetID="55"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1000" fill="hold"/>
                                        <p:tgtEl>
                                          <p:spTgt spid="42"/>
                                        </p:tgtEl>
                                        <p:attrNameLst>
                                          <p:attrName>ppt_w</p:attrName>
                                        </p:attrNameLst>
                                      </p:cBhvr>
                                      <p:tavLst>
                                        <p:tav tm="0">
                                          <p:val>
                                            <p:strVal val="#ppt_w*0.70"/>
                                          </p:val>
                                        </p:tav>
                                        <p:tav tm="100000">
                                          <p:val>
                                            <p:strVal val="#ppt_w"/>
                                          </p:val>
                                        </p:tav>
                                      </p:tavLst>
                                    </p:anim>
                                    <p:anim calcmode="lin" valueType="num">
                                      <p:cBhvr>
                                        <p:cTn id="26" dur="1000" fill="hold"/>
                                        <p:tgtEl>
                                          <p:spTgt spid="42"/>
                                        </p:tgtEl>
                                        <p:attrNameLst>
                                          <p:attrName>ppt_h</p:attrName>
                                        </p:attrNameLst>
                                      </p:cBhvr>
                                      <p:tavLst>
                                        <p:tav tm="0">
                                          <p:val>
                                            <p:strVal val="#ppt_h"/>
                                          </p:val>
                                        </p:tav>
                                        <p:tav tm="100000">
                                          <p:val>
                                            <p:strVal val="#ppt_h"/>
                                          </p:val>
                                        </p:tav>
                                      </p:tavLst>
                                    </p:anim>
                                    <p:animEffect transition="in" filter="fade">
                                      <p:cBhvr>
                                        <p:cTn id="27" dur="1000"/>
                                        <p:tgtEl>
                                          <p:spTgt spid="4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1000" fill="hold"/>
                                        <p:tgtEl>
                                          <p:spTgt spid="44"/>
                                        </p:tgtEl>
                                        <p:attrNameLst>
                                          <p:attrName>ppt_w</p:attrName>
                                        </p:attrNameLst>
                                      </p:cBhvr>
                                      <p:tavLst>
                                        <p:tav tm="0">
                                          <p:val>
                                            <p:strVal val="#ppt_w*0.70"/>
                                          </p:val>
                                        </p:tav>
                                        <p:tav tm="100000">
                                          <p:val>
                                            <p:strVal val="#ppt_w"/>
                                          </p:val>
                                        </p:tav>
                                      </p:tavLst>
                                    </p:anim>
                                    <p:anim calcmode="lin" valueType="num">
                                      <p:cBhvr>
                                        <p:cTn id="31" dur="1000" fill="hold"/>
                                        <p:tgtEl>
                                          <p:spTgt spid="44"/>
                                        </p:tgtEl>
                                        <p:attrNameLst>
                                          <p:attrName>ppt_h</p:attrName>
                                        </p:attrNameLst>
                                      </p:cBhvr>
                                      <p:tavLst>
                                        <p:tav tm="0">
                                          <p:val>
                                            <p:strVal val="#ppt_h"/>
                                          </p:val>
                                        </p:tav>
                                        <p:tav tm="100000">
                                          <p:val>
                                            <p:strVal val="#ppt_h"/>
                                          </p:val>
                                        </p:tav>
                                      </p:tavLst>
                                    </p:anim>
                                    <p:animEffect transition="in" filter="fade">
                                      <p:cBhvr>
                                        <p:cTn id="32" dur="1000"/>
                                        <p:tgtEl>
                                          <p:spTgt spid="44"/>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ppt_x"/>
                                          </p:val>
                                        </p:tav>
                                        <p:tav tm="100000">
                                          <p:val>
                                            <p:strVal val="#ppt_x"/>
                                          </p:val>
                                        </p:tav>
                                      </p:tavLst>
                                    </p:anim>
                                    <p:anim calcmode="lin" valueType="num">
                                      <p:cBhvr additive="base">
                                        <p:cTn id="36" dur="500" fill="hold"/>
                                        <p:tgtEl>
                                          <p:spTgt spid="4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5" grpId="0" animBg="1"/>
      <p:bldP spid="46" grpId="0" animBg="1"/>
      <p:bldP spid="63" grpId="0"/>
      <p:bldP spid="63"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41" name="Group 40">
            <a:extLst>
              <a:ext uri="{FF2B5EF4-FFF2-40B4-BE49-F238E27FC236}">
                <a16:creationId xmlns:a16="http://schemas.microsoft.com/office/drawing/2014/main" id="{DDF96D07-2863-40CE-84C9-D68064A18844}"/>
              </a:ext>
            </a:extLst>
          </p:cNvPr>
          <p:cNvGrpSpPr/>
          <p:nvPr/>
        </p:nvGrpSpPr>
        <p:grpSpPr>
          <a:xfrm>
            <a:off x="-59241" y="10330"/>
            <a:ext cx="2024109" cy="2024109"/>
            <a:chOff x="0" y="0"/>
            <a:chExt cx="2024109" cy="2024109"/>
          </a:xfrm>
        </p:grpSpPr>
        <p:cxnSp>
          <p:nvCxnSpPr>
            <p:cNvPr id="42" name="Straight Connector 41">
              <a:extLst>
                <a:ext uri="{FF2B5EF4-FFF2-40B4-BE49-F238E27FC236}">
                  <a16:creationId xmlns:a16="http://schemas.microsoft.com/office/drawing/2014/main" id="{3E930051-5FA2-4437-B729-0B29358CF27B}"/>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3" name="Straight Connector 42">
              <a:extLst>
                <a:ext uri="{FF2B5EF4-FFF2-40B4-BE49-F238E27FC236}">
                  <a16:creationId xmlns:a16="http://schemas.microsoft.com/office/drawing/2014/main" id="{C9CAA66A-7607-428E-8163-914979E54BE3}"/>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4" name="Straight Connector 43">
              <a:extLst>
                <a:ext uri="{FF2B5EF4-FFF2-40B4-BE49-F238E27FC236}">
                  <a16:creationId xmlns:a16="http://schemas.microsoft.com/office/drawing/2014/main" id="{501B8D71-3B2D-42BB-98A7-86053C0EC840}"/>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8395F258-417F-4596-AAEB-7D01A667467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46" name="Group 45">
            <a:extLst>
              <a:ext uri="{FF2B5EF4-FFF2-40B4-BE49-F238E27FC236}">
                <a16:creationId xmlns:a16="http://schemas.microsoft.com/office/drawing/2014/main" id="{2F6D4A86-32BC-40DD-B4A9-3565D46F647F}"/>
              </a:ext>
            </a:extLst>
          </p:cNvPr>
          <p:cNvGrpSpPr/>
          <p:nvPr/>
        </p:nvGrpSpPr>
        <p:grpSpPr>
          <a:xfrm rot="10800000">
            <a:off x="10167891" y="4833891"/>
            <a:ext cx="2024109" cy="2024109"/>
            <a:chOff x="0" y="0"/>
            <a:chExt cx="2024109" cy="2024109"/>
          </a:xfrm>
        </p:grpSpPr>
        <p:cxnSp>
          <p:nvCxnSpPr>
            <p:cNvPr id="47" name="Straight Connector 46">
              <a:extLst>
                <a:ext uri="{FF2B5EF4-FFF2-40B4-BE49-F238E27FC236}">
                  <a16:creationId xmlns:a16="http://schemas.microsoft.com/office/drawing/2014/main" id="{5E59E3B9-893A-4BE1-BCAA-2C260A66504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8" name="Straight Connector 47">
              <a:extLst>
                <a:ext uri="{FF2B5EF4-FFF2-40B4-BE49-F238E27FC236}">
                  <a16:creationId xmlns:a16="http://schemas.microsoft.com/office/drawing/2014/main" id="{0C73977D-33E7-43E5-ACDC-71BCAC6B503E}"/>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9" name="Straight Connector 48">
              <a:extLst>
                <a:ext uri="{FF2B5EF4-FFF2-40B4-BE49-F238E27FC236}">
                  <a16:creationId xmlns:a16="http://schemas.microsoft.com/office/drawing/2014/main" id="{F66D0699-C295-4C88-8C65-DD74F2B66B5F}"/>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0" name="Straight Connector 49">
              <a:extLst>
                <a:ext uri="{FF2B5EF4-FFF2-40B4-BE49-F238E27FC236}">
                  <a16:creationId xmlns:a16="http://schemas.microsoft.com/office/drawing/2014/main" id="{34D7C866-2CE9-473F-828E-F3E56F1E108E}"/>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51" name="Group 50">
            <a:extLst>
              <a:ext uri="{FF2B5EF4-FFF2-40B4-BE49-F238E27FC236}">
                <a16:creationId xmlns:a16="http://schemas.microsoft.com/office/drawing/2014/main" id="{E25B1F6D-C34E-4280-B645-F91AF8D11AC9}"/>
              </a:ext>
            </a:extLst>
          </p:cNvPr>
          <p:cNvGrpSpPr/>
          <p:nvPr/>
        </p:nvGrpSpPr>
        <p:grpSpPr>
          <a:xfrm rot="16200000">
            <a:off x="53267" y="4833891"/>
            <a:ext cx="2024109" cy="2024109"/>
            <a:chOff x="0" y="0"/>
            <a:chExt cx="2024109" cy="2024109"/>
          </a:xfrm>
        </p:grpSpPr>
        <p:cxnSp>
          <p:nvCxnSpPr>
            <p:cNvPr id="52" name="Straight Connector 51">
              <a:extLst>
                <a:ext uri="{FF2B5EF4-FFF2-40B4-BE49-F238E27FC236}">
                  <a16:creationId xmlns:a16="http://schemas.microsoft.com/office/drawing/2014/main" id="{8ECD8818-F9B4-4F57-A5B2-B649EED4771F}"/>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3" name="Straight Connector 52">
              <a:extLst>
                <a:ext uri="{FF2B5EF4-FFF2-40B4-BE49-F238E27FC236}">
                  <a16:creationId xmlns:a16="http://schemas.microsoft.com/office/drawing/2014/main" id="{D01F22CA-6762-4008-B333-D56AD98460A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4" name="Straight Connector 53">
              <a:extLst>
                <a:ext uri="{FF2B5EF4-FFF2-40B4-BE49-F238E27FC236}">
                  <a16:creationId xmlns:a16="http://schemas.microsoft.com/office/drawing/2014/main" id="{7AC60312-E393-4565-858E-9FB63817507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4EE7D3BD-3400-41A3-9A12-E0009F83DD57}"/>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56" name="Group 55">
            <a:extLst>
              <a:ext uri="{FF2B5EF4-FFF2-40B4-BE49-F238E27FC236}">
                <a16:creationId xmlns:a16="http://schemas.microsoft.com/office/drawing/2014/main" id="{745334BE-D1E4-4B8F-8909-228E2E0DF088}"/>
              </a:ext>
            </a:extLst>
          </p:cNvPr>
          <p:cNvGrpSpPr/>
          <p:nvPr/>
        </p:nvGrpSpPr>
        <p:grpSpPr>
          <a:xfrm rot="5400000">
            <a:off x="10114624" y="0"/>
            <a:ext cx="2024109" cy="2024109"/>
            <a:chOff x="0" y="0"/>
            <a:chExt cx="2024109" cy="2024109"/>
          </a:xfrm>
        </p:grpSpPr>
        <p:cxnSp>
          <p:nvCxnSpPr>
            <p:cNvPr id="57" name="Straight Connector 56">
              <a:extLst>
                <a:ext uri="{FF2B5EF4-FFF2-40B4-BE49-F238E27FC236}">
                  <a16:creationId xmlns:a16="http://schemas.microsoft.com/office/drawing/2014/main" id="{B262D103-9AFC-4835-BA6C-33EE5F4D774D}"/>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8" name="Straight Connector 57">
              <a:extLst>
                <a:ext uri="{FF2B5EF4-FFF2-40B4-BE49-F238E27FC236}">
                  <a16:creationId xmlns:a16="http://schemas.microsoft.com/office/drawing/2014/main" id="{D9CDAB1F-D22E-48B1-ADAA-E3D61D61C24C}"/>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9" name="Straight Connector 58">
              <a:extLst>
                <a:ext uri="{FF2B5EF4-FFF2-40B4-BE49-F238E27FC236}">
                  <a16:creationId xmlns:a16="http://schemas.microsoft.com/office/drawing/2014/main" id="{3F14DE70-50CA-483B-AFA4-0FE6248AD8AA}"/>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60" name="Straight Connector 59">
              <a:extLst>
                <a:ext uri="{FF2B5EF4-FFF2-40B4-BE49-F238E27FC236}">
                  <a16:creationId xmlns:a16="http://schemas.microsoft.com/office/drawing/2014/main" id="{3821CC43-1CC6-4636-AF44-CA7E5DCD43CE}"/>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61" name="Group 60">
            <a:extLst>
              <a:ext uri="{FF2B5EF4-FFF2-40B4-BE49-F238E27FC236}">
                <a16:creationId xmlns:a16="http://schemas.microsoft.com/office/drawing/2014/main" id="{878AA578-D8FC-422E-B5CB-DC3A07B90AF9}"/>
              </a:ext>
            </a:extLst>
          </p:cNvPr>
          <p:cNvGrpSpPr/>
          <p:nvPr/>
        </p:nvGrpSpPr>
        <p:grpSpPr>
          <a:xfrm>
            <a:off x="1337616" y="45567"/>
            <a:ext cx="9688450" cy="638352"/>
            <a:chOff x="1337616" y="45567"/>
            <a:chExt cx="9688450" cy="638352"/>
          </a:xfrm>
        </p:grpSpPr>
        <p:cxnSp>
          <p:nvCxnSpPr>
            <p:cNvPr id="62" name="Straight Connector 61">
              <a:extLst>
                <a:ext uri="{FF2B5EF4-FFF2-40B4-BE49-F238E27FC236}">
                  <a16:creationId xmlns:a16="http://schemas.microsoft.com/office/drawing/2014/main" id="{368057BD-A65F-46BE-9148-63511966A148}"/>
                </a:ext>
              </a:extLst>
            </p:cNvPr>
            <p:cNvCxnSpPr>
              <a:cxnSpLocks/>
            </p:cNvCxnSpPr>
            <p:nvPr/>
          </p:nvCxnSpPr>
          <p:spPr>
            <a:xfrm>
              <a:off x="1337616" y="683919"/>
              <a:ext cx="9688450" cy="0"/>
            </a:xfrm>
            <a:prstGeom prst="line">
              <a:avLst/>
            </a:prstGeom>
            <a:noFill/>
            <a:ln w="38100" cap="flat" cmpd="sng" algn="ctr">
              <a:solidFill>
                <a:schemeClr val="accent1"/>
              </a:solidFill>
              <a:prstDash val="solid"/>
            </a:ln>
            <a:effectLst/>
          </p:spPr>
        </p:cxnSp>
        <p:grpSp>
          <p:nvGrpSpPr>
            <p:cNvPr id="63" name="Group 62">
              <a:extLst>
                <a:ext uri="{FF2B5EF4-FFF2-40B4-BE49-F238E27FC236}">
                  <a16:creationId xmlns:a16="http://schemas.microsoft.com/office/drawing/2014/main" id="{78E3544F-D1A6-4E25-BF5D-5177A835FB48}"/>
                </a:ext>
              </a:extLst>
            </p:cNvPr>
            <p:cNvGrpSpPr/>
            <p:nvPr/>
          </p:nvGrpSpPr>
          <p:grpSpPr>
            <a:xfrm>
              <a:off x="1445165" y="109575"/>
              <a:ext cx="2787325" cy="473347"/>
              <a:chOff x="-55654" y="297706"/>
              <a:chExt cx="2787325" cy="723331"/>
            </a:xfrm>
          </p:grpSpPr>
          <p:sp>
            <p:nvSpPr>
              <p:cNvPr id="70" name="Rectangle: Top Corners One Rounded and One Snipped 69">
                <a:extLst>
                  <a:ext uri="{FF2B5EF4-FFF2-40B4-BE49-F238E27FC236}">
                    <a16:creationId xmlns:a16="http://schemas.microsoft.com/office/drawing/2014/main" id="{B9095165-7275-46F6-8649-906B11695376}"/>
                  </a:ext>
                </a:extLst>
              </p:cNvPr>
              <p:cNvSpPr/>
              <p:nvPr/>
            </p:nvSpPr>
            <p:spPr>
              <a:xfrm>
                <a:off x="-55654" y="322404"/>
                <a:ext cx="2787325" cy="698633"/>
              </a:xfrm>
              <a:prstGeom prst="snipRoundRect">
                <a:avLst>
                  <a:gd name="adj1" fmla="val 3623"/>
                  <a:gd name="adj2" fmla="val 50000"/>
                </a:avLst>
              </a:prstGeom>
              <a:solidFill>
                <a:schemeClr val="accent4">
                  <a:lumMod val="20000"/>
                  <a:lumOff val="80000"/>
                </a:schemeClr>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 name="TextBox 70">
                <a:extLst>
                  <a:ext uri="{FF2B5EF4-FFF2-40B4-BE49-F238E27FC236}">
                    <a16:creationId xmlns:a16="http://schemas.microsoft.com/office/drawing/2014/main" id="{B3ADC1E5-F0A0-43FC-A8FF-89DE7E83D3F6}"/>
                  </a:ext>
                </a:extLst>
              </p:cNvPr>
              <p:cNvSpPr txBox="1"/>
              <p:nvPr/>
            </p:nvSpPr>
            <p:spPr>
              <a:xfrm>
                <a:off x="37302" y="297706"/>
                <a:ext cx="2402454" cy="6076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400" kern="0" dirty="0">
                    <a:solidFill>
                      <a:srgbClr val="30353A"/>
                    </a:solidFill>
                    <a:ea typeface="#9Slide02 Tieu de dai" panose="02000000000000000000" pitchFamily="2" charset="0"/>
                  </a:rPr>
                  <a:t>Luyện đọc đúng</a:t>
                </a:r>
                <a:endParaRPr kumimoji="0" lang="vi-VN" sz="2400" b="0" i="0" u="none" strike="noStrike" kern="0" cap="none" spc="0" normalizeH="0" baseline="0" noProof="0" dirty="0">
                  <a:ln>
                    <a:noFill/>
                  </a:ln>
                  <a:solidFill>
                    <a:srgbClr val="30353A"/>
                  </a:solidFill>
                  <a:effectLst/>
                  <a:uLnTx/>
                  <a:uFillTx/>
                  <a:ea typeface="#9Slide02 Tieu de dai" panose="02000000000000000000" pitchFamily="2" charset="0"/>
                </a:endParaRPr>
              </a:p>
            </p:txBody>
          </p:sp>
        </p:grpSp>
        <p:grpSp>
          <p:nvGrpSpPr>
            <p:cNvPr id="64" name="Group 63">
              <a:extLst>
                <a:ext uri="{FF2B5EF4-FFF2-40B4-BE49-F238E27FC236}">
                  <a16:creationId xmlns:a16="http://schemas.microsoft.com/office/drawing/2014/main" id="{0AFB3691-FF44-4F59-AD8D-B932A57422D0}"/>
                </a:ext>
              </a:extLst>
            </p:cNvPr>
            <p:cNvGrpSpPr/>
            <p:nvPr/>
          </p:nvGrpSpPr>
          <p:grpSpPr>
            <a:xfrm>
              <a:off x="4689150" y="45567"/>
              <a:ext cx="2662876" cy="522466"/>
              <a:chOff x="3141429" y="217679"/>
              <a:chExt cx="2662876" cy="687698"/>
            </a:xfrm>
          </p:grpSpPr>
          <p:sp>
            <p:nvSpPr>
              <p:cNvPr id="68" name="Rectangle: Top Corners One Rounded and One Snipped 67">
                <a:extLst>
                  <a:ext uri="{FF2B5EF4-FFF2-40B4-BE49-F238E27FC236}">
                    <a16:creationId xmlns:a16="http://schemas.microsoft.com/office/drawing/2014/main" id="{4BCBA064-B51D-4804-8DF6-14F3F2D7A7DD}"/>
                  </a:ext>
                </a:extLst>
              </p:cNvPr>
              <p:cNvSpPr/>
              <p:nvPr/>
            </p:nvSpPr>
            <p:spPr>
              <a:xfrm>
                <a:off x="3141429" y="282668"/>
                <a:ext cx="2662876" cy="622709"/>
              </a:xfrm>
              <a:prstGeom prst="snipRoundRect">
                <a:avLst>
                  <a:gd name="adj1" fmla="val 3623"/>
                  <a:gd name="adj2" fmla="val 50000"/>
                </a:avLst>
              </a:prstGeom>
              <a:solidFill>
                <a:srgbClr val="F7EBC5"/>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9" name="TextBox 68">
                <a:extLst>
                  <a:ext uri="{FF2B5EF4-FFF2-40B4-BE49-F238E27FC236}">
                    <a16:creationId xmlns:a16="http://schemas.microsoft.com/office/drawing/2014/main" id="{74D0FB79-A671-4609-896A-C958B40C81FF}"/>
                  </a:ext>
                </a:extLst>
              </p:cNvPr>
              <p:cNvSpPr txBox="1"/>
              <p:nvPr/>
            </p:nvSpPr>
            <p:spPr>
              <a:xfrm>
                <a:off x="3495445" y="217679"/>
                <a:ext cx="1955665" cy="607669"/>
              </a:xfrm>
              <a:prstGeom prst="rect">
                <a:avLst/>
              </a:prstGeom>
              <a:solidFill>
                <a:srgbClr val="FAEEC8"/>
              </a:solidFill>
            </p:spPr>
            <p:txBody>
              <a:bodyPr wrap="square" rtlCol="0">
                <a:spAutoFit/>
              </a:bodyPr>
              <a:lstStyle/>
              <a:p>
                <a:pPr>
                  <a:defRPr/>
                </a:pPr>
                <a:r>
                  <a:rPr lang="vi-VN" sz="2400" kern="0" dirty="0">
                    <a:solidFill>
                      <a:srgbClr val="30353A"/>
                    </a:solidFill>
                  </a:rPr>
                  <a:t>Tìm hiểu bài</a:t>
                </a:r>
              </a:p>
            </p:txBody>
          </p:sp>
        </p:grpSp>
        <p:grpSp>
          <p:nvGrpSpPr>
            <p:cNvPr id="65" name="Group 64">
              <a:extLst>
                <a:ext uri="{FF2B5EF4-FFF2-40B4-BE49-F238E27FC236}">
                  <a16:creationId xmlns:a16="http://schemas.microsoft.com/office/drawing/2014/main" id="{65E69211-5233-4A78-B8C0-5FE68536A9AC}"/>
                </a:ext>
              </a:extLst>
            </p:cNvPr>
            <p:cNvGrpSpPr/>
            <p:nvPr/>
          </p:nvGrpSpPr>
          <p:grpSpPr>
            <a:xfrm>
              <a:off x="7901391" y="100455"/>
              <a:ext cx="3035631" cy="504136"/>
              <a:chOff x="6353670" y="289925"/>
              <a:chExt cx="3035631" cy="663571"/>
            </a:xfrm>
          </p:grpSpPr>
          <p:sp>
            <p:nvSpPr>
              <p:cNvPr id="66" name="Rectangle: Top Corners One Rounded and One Snipped 65">
                <a:extLst>
                  <a:ext uri="{FF2B5EF4-FFF2-40B4-BE49-F238E27FC236}">
                    <a16:creationId xmlns:a16="http://schemas.microsoft.com/office/drawing/2014/main" id="{DAB3428E-B98F-4C78-BD78-8BAE20A38692}"/>
                  </a:ext>
                </a:extLst>
              </p:cNvPr>
              <p:cNvSpPr/>
              <p:nvPr/>
            </p:nvSpPr>
            <p:spPr>
              <a:xfrm>
                <a:off x="6353670" y="289925"/>
                <a:ext cx="3035631" cy="663571"/>
              </a:xfrm>
              <a:prstGeom prst="snipRoundRect">
                <a:avLst>
                  <a:gd name="adj1" fmla="val 3623"/>
                  <a:gd name="adj2" fmla="val 50000"/>
                </a:avLst>
              </a:prstGeom>
              <a:solidFill>
                <a:srgbClr val="FFFF0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7" name="TextBox 66">
                <a:extLst>
                  <a:ext uri="{FF2B5EF4-FFF2-40B4-BE49-F238E27FC236}">
                    <a16:creationId xmlns:a16="http://schemas.microsoft.com/office/drawing/2014/main" id="{E4D0C635-D8B2-411E-BF8E-1A54EA61F121}"/>
                  </a:ext>
                </a:extLst>
              </p:cNvPr>
              <p:cNvSpPr txBox="1"/>
              <p:nvPr/>
            </p:nvSpPr>
            <p:spPr>
              <a:xfrm>
                <a:off x="6508841" y="306815"/>
                <a:ext cx="2690273" cy="607668"/>
              </a:xfrm>
              <a:prstGeom prst="rect">
                <a:avLst/>
              </a:prstGeom>
              <a:solidFill>
                <a:srgbClr val="FFFF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30353A"/>
                    </a:solidFill>
                    <a:effectLst/>
                    <a:uLnTx/>
                    <a:uFillTx/>
                    <a:latin typeface="#9Slide01 Tieu de ngan" panose="00000800000000000000" pitchFamily="2" charset="0"/>
                    <a:ea typeface="#9Slide02 Tieu de dai" panose="02000000000000000000" pitchFamily="2" charset="0"/>
                  </a:rPr>
                  <a:t>Luyện đọc diễn cảm</a:t>
                </a:r>
              </a:p>
            </p:txBody>
          </p:sp>
        </p:grpSp>
      </p:grpSp>
      <p:grpSp>
        <p:nvGrpSpPr>
          <p:cNvPr id="72" name="Group 71">
            <a:extLst>
              <a:ext uri="{FF2B5EF4-FFF2-40B4-BE49-F238E27FC236}">
                <a16:creationId xmlns:a16="http://schemas.microsoft.com/office/drawing/2014/main" id="{D683984F-B82E-4D5A-BD33-FEAB5ECB4885}"/>
              </a:ext>
            </a:extLst>
          </p:cNvPr>
          <p:cNvGrpSpPr/>
          <p:nvPr/>
        </p:nvGrpSpPr>
        <p:grpSpPr>
          <a:xfrm rot="10800000">
            <a:off x="10167891" y="4833891"/>
            <a:ext cx="2024109" cy="2024109"/>
            <a:chOff x="0" y="0"/>
            <a:chExt cx="2024109" cy="2024109"/>
          </a:xfrm>
        </p:grpSpPr>
        <p:cxnSp>
          <p:nvCxnSpPr>
            <p:cNvPr id="73" name="Straight Connector 72">
              <a:extLst>
                <a:ext uri="{FF2B5EF4-FFF2-40B4-BE49-F238E27FC236}">
                  <a16:creationId xmlns:a16="http://schemas.microsoft.com/office/drawing/2014/main" id="{4AF74CBF-615A-4FE5-A65D-C0F2B216A5B9}"/>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74" name="Straight Connector 73">
              <a:extLst>
                <a:ext uri="{FF2B5EF4-FFF2-40B4-BE49-F238E27FC236}">
                  <a16:creationId xmlns:a16="http://schemas.microsoft.com/office/drawing/2014/main" id="{9469AAD0-1750-4B37-B779-5C8741E864B5}"/>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75" name="Straight Connector 74">
              <a:extLst>
                <a:ext uri="{FF2B5EF4-FFF2-40B4-BE49-F238E27FC236}">
                  <a16:creationId xmlns:a16="http://schemas.microsoft.com/office/drawing/2014/main" id="{6F6A0775-9911-42A6-AEF4-456DD6F6FBD1}"/>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76" name="Straight Connector 75">
              <a:extLst>
                <a:ext uri="{FF2B5EF4-FFF2-40B4-BE49-F238E27FC236}">
                  <a16:creationId xmlns:a16="http://schemas.microsoft.com/office/drawing/2014/main" id="{2510F07F-C7C8-42F3-9F4B-305D975533D3}"/>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pic>
        <p:nvPicPr>
          <p:cNvPr id="77" name="Picture 76" descr="download.png">
            <a:extLst>
              <a:ext uri="{FF2B5EF4-FFF2-40B4-BE49-F238E27FC236}">
                <a16:creationId xmlns:a16="http://schemas.microsoft.com/office/drawing/2014/main" id="{E473F3A1-E21C-4E78-96DD-3943A1B417BE}"/>
              </a:ext>
            </a:extLst>
          </p:cNvPr>
          <p:cNvPicPr>
            <a:picLocks noChangeAspect="1"/>
          </p:cNvPicPr>
          <p:nvPr/>
        </p:nvPicPr>
        <p:blipFill>
          <a:blip r:embed="rId3" cstate="print"/>
          <a:stretch>
            <a:fillRect/>
          </a:stretch>
        </p:blipFill>
        <p:spPr>
          <a:xfrm>
            <a:off x="766877" y="896438"/>
            <a:ext cx="699572" cy="307360"/>
          </a:xfrm>
          <a:prstGeom prst="rect">
            <a:avLst/>
          </a:prstGeom>
        </p:spPr>
      </p:pic>
      <p:sp>
        <p:nvSpPr>
          <p:cNvPr id="78" name="Flowchart: Alternate Process 77">
            <a:extLst>
              <a:ext uri="{FF2B5EF4-FFF2-40B4-BE49-F238E27FC236}">
                <a16:creationId xmlns:a16="http://schemas.microsoft.com/office/drawing/2014/main" id="{5A21976F-D379-416C-8EA9-7CC8E704BD72}"/>
              </a:ext>
            </a:extLst>
          </p:cNvPr>
          <p:cNvSpPr/>
          <p:nvPr/>
        </p:nvSpPr>
        <p:spPr>
          <a:xfrm>
            <a:off x="4793109" y="1568375"/>
            <a:ext cx="2187114" cy="797712"/>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9" name="Google Shape;438;p41">
            <a:extLst>
              <a:ext uri="{FF2B5EF4-FFF2-40B4-BE49-F238E27FC236}">
                <a16:creationId xmlns:a16="http://schemas.microsoft.com/office/drawing/2014/main" id="{DDA3B93C-BE01-4DAB-9869-B84C5E84A218}"/>
              </a:ext>
            </a:extLst>
          </p:cNvPr>
          <p:cNvSpPr txBox="1">
            <a:spLocks/>
          </p:cNvSpPr>
          <p:nvPr/>
        </p:nvSpPr>
        <p:spPr>
          <a:xfrm>
            <a:off x="4922775" y="1659366"/>
            <a:ext cx="2004573" cy="643028"/>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0"/>
              </a:spcBef>
            </a:pPr>
            <a:r>
              <a:rPr lang="vi-VN" sz="2800" b="1" dirty="0"/>
              <a:t>Giọng đọc</a:t>
            </a:r>
            <a:endParaRPr lang="en-US" sz="2800" b="1" dirty="0"/>
          </a:p>
        </p:txBody>
      </p:sp>
      <p:sp>
        <p:nvSpPr>
          <p:cNvPr id="80" name="Flowchart: Alternate Process 79">
            <a:extLst>
              <a:ext uri="{FF2B5EF4-FFF2-40B4-BE49-F238E27FC236}">
                <a16:creationId xmlns:a16="http://schemas.microsoft.com/office/drawing/2014/main" id="{D942A1E6-8C4E-4D79-9F1C-7045B988B633}"/>
              </a:ext>
            </a:extLst>
          </p:cNvPr>
          <p:cNvSpPr/>
          <p:nvPr/>
        </p:nvSpPr>
        <p:spPr>
          <a:xfrm>
            <a:off x="766877" y="2757960"/>
            <a:ext cx="10573657" cy="2217973"/>
          </a:xfrm>
          <a:prstGeom prst="flowChartAlternateProcess">
            <a:avLst/>
          </a:prstGeom>
          <a:solidFill>
            <a:srgbClr val="FFFF99"/>
          </a:solidFill>
          <a:ln w="38100">
            <a:solidFill>
              <a:srgbClr val="4341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CF44A799-4E0E-4324-8F1D-F60D6074B8E7}"/>
              </a:ext>
            </a:extLst>
          </p:cNvPr>
          <p:cNvSpPr txBox="1"/>
          <p:nvPr/>
        </p:nvSpPr>
        <p:spPr>
          <a:xfrm>
            <a:off x="1013187" y="2893132"/>
            <a:ext cx="10014801" cy="1833002"/>
          </a:xfrm>
          <a:prstGeom prst="rect">
            <a:avLst/>
          </a:prstGeom>
          <a:solidFill>
            <a:srgbClr val="FFFF99"/>
          </a:solidFill>
        </p:spPr>
        <p:txBody>
          <a:bodyPr wrap="square">
            <a:spAutoFit/>
          </a:bodyPr>
          <a:lstStyle/>
          <a:p>
            <a:pPr algn="just">
              <a:lnSpc>
                <a:spcPct val="140000"/>
              </a:lnSpc>
            </a:pPr>
            <a:r>
              <a:rPr lang="en-US" altLang="en-US" sz="2800" b="1" dirty="0" err="1">
                <a:solidFill>
                  <a:srgbClr val="7030A0"/>
                </a:solidFill>
                <a:latin typeface="Arial" panose="020B0604020202020204" pitchFamily="34" charset="0"/>
                <a:cs typeface="Arial" panose="020B0604020202020204" pitchFamily="34" charset="0"/>
              </a:rPr>
              <a:t>Giọng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kể</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hào</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hứng,thể</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hiện</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sự</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khâm</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phục</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trí</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sáng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tạo,tinh</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thần</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quyết</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tâm</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chống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đói</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nghèo,lạc</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hậu</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của</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ông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Phàn</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Phù</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Lìn</a:t>
            </a:r>
            <a:r>
              <a:rPr lang="en-US" altLang="en-US" sz="2800" b="1" dirty="0">
                <a:solidFill>
                  <a:srgbClr val="7030A0"/>
                </a:solidFill>
                <a:latin typeface="Arial" panose="020B0604020202020204" pitchFamily="34" charset="0"/>
                <a:cs typeface="Arial" panose="020B0604020202020204" pitchFamily="34" charset="0"/>
              </a:rPr>
              <a:t>. </a:t>
            </a:r>
            <a:endParaRPr lang="vi-VN" altLang="en-US" sz="2800" b="1" dirty="0">
              <a:solidFill>
                <a:srgbClr val="7030A0"/>
              </a:solidFill>
              <a:latin typeface="Arial" panose="020B0604020202020204" pitchFamily="34" charset="0"/>
              <a:cs typeface="Arial" panose="020B0604020202020204" pitchFamily="34" charset="0"/>
            </a:endParaRPr>
          </a:p>
        </p:txBody>
      </p:sp>
      <p:sp>
        <p:nvSpPr>
          <p:cNvPr id="82" name="Google Shape;428;p41">
            <a:extLst>
              <a:ext uri="{FF2B5EF4-FFF2-40B4-BE49-F238E27FC236}">
                <a16:creationId xmlns:a16="http://schemas.microsoft.com/office/drawing/2014/main" id="{88844EEC-3FE7-4012-B081-A8B68EE42F9B}"/>
              </a:ext>
            </a:extLst>
          </p:cNvPr>
          <p:cNvSpPr txBox="1">
            <a:spLocks/>
          </p:cNvSpPr>
          <p:nvPr/>
        </p:nvSpPr>
        <p:spPr>
          <a:xfrm>
            <a:off x="1651291" y="731072"/>
            <a:ext cx="6250100" cy="7795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200"/>
              <a:buFont typeface="Fredoka One"/>
              <a:buNone/>
              <a:defRPr sz="3200" b="0" i="0" u="none" strike="noStrike" cap="none">
                <a:solidFill>
                  <a:schemeClr val="lt2"/>
                </a:solidFill>
                <a:latin typeface="Vibur"/>
                <a:ea typeface="Vibur"/>
                <a:cs typeface="Vibur"/>
                <a:sym typeface="Vibur"/>
              </a:defRPr>
            </a:lvl1pPr>
            <a:lvl2pPr marR="0" lvl="1"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r>
              <a:rPr lang="vi-VN" sz="2800" b="1" dirty="0">
                <a:solidFill>
                  <a:srgbClr val="C00000"/>
                </a:solidFill>
                <a:latin typeface="+mn-lt"/>
              </a:rPr>
              <a:t>Nêu giọng đọc toàn bài</a:t>
            </a:r>
            <a:r>
              <a:rPr lang="en-US" sz="2800" b="1" dirty="0">
                <a:solidFill>
                  <a:srgbClr val="C00000"/>
                </a:solidFill>
                <a:latin typeface="+mn-lt"/>
              </a:rPr>
              <a:t>?</a:t>
            </a:r>
          </a:p>
        </p:txBody>
      </p:sp>
    </p:spTree>
    <p:extLst>
      <p:ext uri="{BB962C8B-B14F-4D97-AF65-F5344CB8AC3E}">
        <p14:creationId xmlns:p14="http://schemas.microsoft.com/office/powerpoint/2010/main" val="1119674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circle(in)">
                                      <p:cBhvr>
                                        <p:cTn id="7" dur="2000"/>
                                        <p:tgtEl>
                                          <p:spTgt spid="7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circle(in)">
                                      <p:cBhvr>
                                        <p:cTn id="10" dur="20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xit" presetSubtype="0" fill="hold" nodeType="clickEffect">
                                  <p:stCondLst>
                                    <p:cond delay="0"/>
                                  </p:stCondLst>
                                  <p:childTnLst>
                                    <p:anim calcmode="lin" valueType="num">
                                      <p:cBhvr>
                                        <p:cTn id="14" dur="1000"/>
                                        <p:tgtEl>
                                          <p:spTgt spid="77"/>
                                        </p:tgtEl>
                                        <p:attrNameLst>
                                          <p:attrName>ppt_w</p:attrName>
                                        </p:attrNameLst>
                                      </p:cBhvr>
                                      <p:tavLst>
                                        <p:tav tm="0">
                                          <p:val>
                                            <p:strVal val="ppt_w"/>
                                          </p:val>
                                        </p:tav>
                                        <p:tav tm="100000">
                                          <p:val>
                                            <p:strVal val="ppt_w*0.70"/>
                                          </p:val>
                                        </p:tav>
                                      </p:tavLst>
                                    </p:anim>
                                    <p:anim calcmode="lin" valueType="num">
                                      <p:cBhvr>
                                        <p:cTn id="15" dur="1000"/>
                                        <p:tgtEl>
                                          <p:spTgt spid="77"/>
                                        </p:tgtEl>
                                        <p:attrNameLst>
                                          <p:attrName>ppt_h</p:attrName>
                                        </p:attrNameLst>
                                      </p:cBhvr>
                                      <p:tavLst>
                                        <p:tav tm="0">
                                          <p:val>
                                            <p:strVal val="ppt_h"/>
                                          </p:val>
                                        </p:tav>
                                        <p:tav tm="100000">
                                          <p:val>
                                            <p:strVal val="ppt_h"/>
                                          </p:val>
                                        </p:tav>
                                      </p:tavLst>
                                    </p:anim>
                                    <p:animEffect transition="out" filter="fade">
                                      <p:cBhvr>
                                        <p:cTn id="16" dur="1000"/>
                                        <p:tgtEl>
                                          <p:spTgt spid="77"/>
                                        </p:tgtEl>
                                      </p:cBhvr>
                                    </p:animEffect>
                                    <p:set>
                                      <p:cBhvr>
                                        <p:cTn id="17" dur="1" fill="hold">
                                          <p:stCondLst>
                                            <p:cond delay="999"/>
                                          </p:stCondLst>
                                        </p:cTn>
                                        <p:tgtEl>
                                          <p:spTgt spid="77"/>
                                        </p:tgtEl>
                                        <p:attrNameLst>
                                          <p:attrName>style.visibility</p:attrName>
                                        </p:attrNameLst>
                                      </p:cBhvr>
                                      <p:to>
                                        <p:strVal val="hidden"/>
                                      </p:to>
                                    </p:set>
                                  </p:childTnLst>
                                </p:cTn>
                              </p:par>
                              <p:par>
                                <p:cTn id="18" presetID="55" presetClass="exit" presetSubtype="0" fill="hold" grpId="1" nodeType="withEffect">
                                  <p:stCondLst>
                                    <p:cond delay="0"/>
                                  </p:stCondLst>
                                  <p:childTnLst>
                                    <p:anim calcmode="lin" valueType="num">
                                      <p:cBhvr>
                                        <p:cTn id="19" dur="1000"/>
                                        <p:tgtEl>
                                          <p:spTgt spid="82"/>
                                        </p:tgtEl>
                                        <p:attrNameLst>
                                          <p:attrName>ppt_w</p:attrName>
                                        </p:attrNameLst>
                                      </p:cBhvr>
                                      <p:tavLst>
                                        <p:tav tm="0">
                                          <p:val>
                                            <p:strVal val="ppt_w"/>
                                          </p:val>
                                        </p:tav>
                                        <p:tav tm="100000">
                                          <p:val>
                                            <p:strVal val="ppt_w*0.70"/>
                                          </p:val>
                                        </p:tav>
                                      </p:tavLst>
                                    </p:anim>
                                    <p:anim calcmode="lin" valueType="num">
                                      <p:cBhvr>
                                        <p:cTn id="20" dur="1000"/>
                                        <p:tgtEl>
                                          <p:spTgt spid="82"/>
                                        </p:tgtEl>
                                        <p:attrNameLst>
                                          <p:attrName>ppt_h</p:attrName>
                                        </p:attrNameLst>
                                      </p:cBhvr>
                                      <p:tavLst>
                                        <p:tav tm="0">
                                          <p:val>
                                            <p:strVal val="ppt_h"/>
                                          </p:val>
                                        </p:tav>
                                        <p:tav tm="100000">
                                          <p:val>
                                            <p:strVal val="ppt_h"/>
                                          </p:val>
                                        </p:tav>
                                      </p:tavLst>
                                    </p:anim>
                                    <p:animEffect transition="out" filter="fade">
                                      <p:cBhvr>
                                        <p:cTn id="21" dur="1000"/>
                                        <p:tgtEl>
                                          <p:spTgt spid="82"/>
                                        </p:tgtEl>
                                      </p:cBhvr>
                                    </p:animEffect>
                                    <p:set>
                                      <p:cBhvr>
                                        <p:cTn id="22" dur="1" fill="hold">
                                          <p:stCondLst>
                                            <p:cond delay="999"/>
                                          </p:stCondLst>
                                        </p:cTn>
                                        <p:tgtEl>
                                          <p:spTgt spid="82"/>
                                        </p:tgtEl>
                                        <p:attrNameLst>
                                          <p:attrName>style.visibility</p:attrName>
                                        </p:attrNameLst>
                                      </p:cBhvr>
                                      <p:to>
                                        <p:strVal val="hidden"/>
                                      </p:to>
                                    </p:set>
                                  </p:childTnLst>
                                </p:cTn>
                              </p:par>
                              <p:par>
                                <p:cTn id="23" presetID="6" presetClass="entr" presetSubtype="16"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circle(in)">
                                      <p:cBhvr>
                                        <p:cTn id="25" dur="2000"/>
                                        <p:tgtEl>
                                          <p:spTgt spid="7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circle(in)">
                                      <p:cBhvr>
                                        <p:cTn id="28" dur="2000"/>
                                        <p:tgtEl>
                                          <p:spTgt spid="7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anim calcmode="lin" valueType="num">
                                      <p:cBhvr>
                                        <p:cTn id="33" dur="1000" fill="hold"/>
                                        <p:tgtEl>
                                          <p:spTgt spid="81"/>
                                        </p:tgtEl>
                                        <p:attrNameLst>
                                          <p:attrName>ppt_w</p:attrName>
                                        </p:attrNameLst>
                                      </p:cBhvr>
                                      <p:tavLst>
                                        <p:tav tm="0">
                                          <p:val>
                                            <p:strVal val="#ppt_w+.3"/>
                                          </p:val>
                                        </p:tav>
                                        <p:tav tm="100000">
                                          <p:val>
                                            <p:strVal val="#ppt_w"/>
                                          </p:val>
                                        </p:tav>
                                      </p:tavLst>
                                    </p:anim>
                                    <p:anim calcmode="lin" valueType="num">
                                      <p:cBhvr>
                                        <p:cTn id="34" dur="1000" fill="hold"/>
                                        <p:tgtEl>
                                          <p:spTgt spid="81"/>
                                        </p:tgtEl>
                                        <p:attrNameLst>
                                          <p:attrName>ppt_h</p:attrName>
                                        </p:attrNameLst>
                                      </p:cBhvr>
                                      <p:tavLst>
                                        <p:tav tm="0">
                                          <p:val>
                                            <p:strVal val="#ppt_h"/>
                                          </p:val>
                                        </p:tav>
                                        <p:tav tm="100000">
                                          <p:val>
                                            <p:strVal val="#ppt_h"/>
                                          </p:val>
                                        </p:tav>
                                      </p:tavLst>
                                    </p:anim>
                                    <p:animEffect transition="in" filter="fade">
                                      <p:cBhvr>
                                        <p:cTn id="35" dur="1000"/>
                                        <p:tgtEl>
                                          <p:spTgt spid="81"/>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 calcmode="lin" valueType="num">
                                      <p:cBhvr>
                                        <p:cTn id="38" dur="1000" fill="hold"/>
                                        <p:tgtEl>
                                          <p:spTgt spid="80"/>
                                        </p:tgtEl>
                                        <p:attrNameLst>
                                          <p:attrName>ppt_w</p:attrName>
                                        </p:attrNameLst>
                                      </p:cBhvr>
                                      <p:tavLst>
                                        <p:tav tm="0">
                                          <p:val>
                                            <p:strVal val="#ppt_w+.3"/>
                                          </p:val>
                                        </p:tav>
                                        <p:tav tm="100000">
                                          <p:val>
                                            <p:strVal val="#ppt_w"/>
                                          </p:val>
                                        </p:tav>
                                      </p:tavLst>
                                    </p:anim>
                                    <p:anim calcmode="lin" valueType="num">
                                      <p:cBhvr>
                                        <p:cTn id="39" dur="1000" fill="hold"/>
                                        <p:tgtEl>
                                          <p:spTgt spid="80"/>
                                        </p:tgtEl>
                                        <p:attrNameLst>
                                          <p:attrName>ppt_h</p:attrName>
                                        </p:attrNameLst>
                                      </p:cBhvr>
                                      <p:tavLst>
                                        <p:tav tm="0">
                                          <p:val>
                                            <p:strVal val="#ppt_h"/>
                                          </p:val>
                                        </p:tav>
                                        <p:tav tm="100000">
                                          <p:val>
                                            <p:strVal val="#ppt_h"/>
                                          </p:val>
                                        </p:tav>
                                      </p:tavLst>
                                    </p:anim>
                                    <p:animEffect transition="in" filter="fade">
                                      <p:cBhvr>
                                        <p:cTn id="40"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p:bldP spid="82"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8" name="TextBox 37">
            <a:extLst>
              <a:ext uri="{FF2B5EF4-FFF2-40B4-BE49-F238E27FC236}">
                <a16:creationId xmlns:a16="http://schemas.microsoft.com/office/drawing/2014/main" id="{3B74F06E-4040-41DC-9552-C3436360F95A}"/>
              </a:ext>
            </a:extLst>
          </p:cNvPr>
          <p:cNvSpPr txBox="1"/>
          <p:nvPr/>
        </p:nvSpPr>
        <p:spPr>
          <a:xfrm>
            <a:off x="838939" y="15073"/>
            <a:ext cx="10875146" cy="461665"/>
          </a:xfrm>
          <a:prstGeom prst="rect">
            <a:avLst/>
          </a:prstGeom>
          <a:noFill/>
        </p:spPr>
        <p:txBody>
          <a:bodyPr wrap="square" rtlCol="0">
            <a:spAutoFit/>
          </a:bodyPr>
          <a:lstStyle/>
          <a:p>
            <a:pPr algn="ctr"/>
            <a:r>
              <a:rPr lang="vi-VN" sz="2400" b="1" dirty="0">
                <a:solidFill>
                  <a:srgbClr val="C00000"/>
                </a:solidFill>
              </a:rPr>
              <a:t>NGU CÔNG XÃ TRỊNH TƯỜNG</a:t>
            </a:r>
            <a:endParaRPr lang="en-US" sz="2400" b="1" dirty="0">
              <a:solidFill>
                <a:srgbClr val="C00000"/>
              </a:solidFill>
              <a:latin typeface="Gill Sans MT Condensed" panose="020B0506020104020203" pitchFamily="34" charset="0"/>
            </a:endParaRPr>
          </a:p>
        </p:txBody>
      </p:sp>
      <p:sp>
        <p:nvSpPr>
          <p:cNvPr id="32" name="TextBox 31">
            <a:extLst>
              <a:ext uri="{FF2B5EF4-FFF2-40B4-BE49-F238E27FC236}">
                <a16:creationId xmlns:a16="http://schemas.microsoft.com/office/drawing/2014/main" id="{6FFF0444-E7C4-45ED-87FC-74C12217FC14}"/>
              </a:ext>
            </a:extLst>
          </p:cNvPr>
          <p:cNvSpPr txBox="1"/>
          <p:nvPr/>
        </p:nvSpPr>
        <p:spPr>
          <a:xfrm>
            <a:off x="221181" y="428929"/>
            <a:ext cx="11742974" cy="6727996"/>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1900" b="1" i="0" dirty="0">
                <a:solidFill>
                  <a:srgbClr val="1B6169"/>
                </a:solidFill>
                <a:effectLst/>
              </a:rPr>
              <a:t>Khách đến xã Trịnh Tường, huyện Bát Xát, tỉnh Lào Cai  sẽ không khỏi ngỡ ngàng thấy một dòng mương ngoằn ngoèo vắt ngang những đồi cao. Dân bản gọi dòng mương ấy là con nước ông Lìn. Để thay đổi tập quán làm lúa nương, ông Phàn Phù Lìn, người Dao ở thôn Phìn Ngan đã lần mò cả tháng trong rừng tìm nguồn nước. Nhưng tìm được nguồn nước rồi, mọi người vẫn không tin có thể dẫn nước về. Ông cùng vợ con đào suốt một năm trời được gần bốn cây số mương xuyên đồi dẫn nước từ rừng già về thôn, trồng một héc ta lúa nước để bà con tin. Rồi ông vận động mọi người cùng mở rộng con mương, vỡ thêm đất hoang trồng lúa.</a:t>
            </a:r>
          </a:p>
          <a:p>
            <a:pPr algn="just">
              <a:lnSpc>
                <a:spcPct val="120000"/>
              </a:lnSpc>
            </a:pPr>
            <a:r>
              <a:rPr lang="vi-VN" sz="1900" b="1" i="0" dirty="0">
                <a:solidFill>
                  <a:srgbClr val="1B6169"/>
                </a:solidFill>
                <a:effectLst/>
              </a:rPr>
              <a:t>    </a:t>
            </a:r>
            <a:r>
              <a:rPr lang="vi-VN" sz="1900" b="1" i="0" dirty="0">
                <a:solidFill>
                  <a:srgbClr val="C00000"/>
                </a:solidFill>
                <a:effectLst/>
              </a:rPr>
              <a:t> Con nước nhỏ đã làm thay đổi tập quán canh tác và cuộc sống của trên 50 hộ trong thôn. Những nương lúa quanh năm khát nước được thay dần bằng ruộng bậc thang. Những giống lúa lai cao sản được ông Lìn đưa về vận động bà con trồng cấy, nhờ vậy mà cả thôn không còn hộ đói. Từ khi nước được dẫn về thôn, nhà ai cũng cấy lúa nước chứ không phá rừng làm nương như trước nữa.</a:t>
            </a:r>
          </a:p>
          <a:p>
            <a:pPr algn="just">
              <a:lnSpc>
                <a:spcPct val="120000"/>
              </a:lnSpc>
            </a:pPr>
            <a:r>
              <a:rPr lang="vi-VN" sz="1900" b="1" i="0" dirty="0">
                <a:solidFill>
                  <a:srgbClr val="1B6169"/>
                </a:solidFill>
                <a:effectLst/>
              </a:rPr>
              <a:t>      </a:t>
            </a:r>
            <a:r>
              <a:rPr lang="vi-VN" sz="1900" b="1" i="0" dirty="0">
                <a:solidFill>
                  <a:srgbClr val="002060"/>
                </a:solidFill>
                <a:effectLst/>
              </a:rPr>
              <a:t>Muốn có nước cấy lúa thì phải giữ rừng. Ông Lìn lặn lội đến các xã bạn học cách trồng cây thảo quả về hướng dẫn cho bà con cùng làm. Nhiều hộ trong thôn mỗi năm thu được mấy chục triệu đồng từ loại cây này. Riêng gia đình ông Lìn mỗi năm thu hai trăm triệu. Phìn Ngan từ thôn nghèo nhất đã vươn lên thành thôn có mức sống khá nhất của xã Trịnh Tường.</a:t>
            </a:r>
          </a:p>
          <a:p>
            <a:pPr algn="just">
              <a:lnSpc>
                <a:spcPct val="120000"/>
              </a:lnSpc>
            </a:pPr>
            <a:r>
              <a:rPr lang="vi-VN" sz="1900" b="1" i="0" dirty="0">
                <a:solidFill>
                  <a:srgbClr val="002060"/>
                </a:solidFill>
                <a:effectLst/>
              </a:rPr>
              <a:t>      Chuyện của Ngu Công xã Trịnh Tường nhanh chóng bay về Thủ đô. Ông Phàn Phù Lin vinh dự được Chủ tịch nước gửi thư khen ngợi.</a:t>
            </a:r>
          </a:p>
          <a:p>
            <a:pPr algn="r"/>
            <a:r>
              <a:rPr lang="vi-VN" sz="2000" b="0" i="1" dirty="0">
                <a:solidFill>
                  <a:srgbClr val="1B6169"/>
                </a:solidFill>
                <a:effectLst/>
                <a:latin typeface="OpenSans"/>
              </a:rPr>
              <a:t> Theo </a:t>
            </a:r>
            <a:r>
              <a:rPr lang="vi-VN" sz="2000" b="0" i="0" dirty="0">
                <a:solidFill>
                  <a:srgbClr val="1B6169"/>
                </a:solidFill>
                <a:effectLst/>
                <a:latin typeface="OpenSans"/>
              </a:rPr>
              <a:t>TRƯỜNG GIANG - NGỌC MINH</a:t>
            </a:r>
          </a:p>
          <a:p>
            <a:r>
              <a:rPr lang="vi-VN" sz="2000" b="1" i="0" dirty="0">
                <a:solidFill>
                  <a:srgbClr val="434168"/>
                </a:solidFill>
                <a:effectLst/>
                <a:latin typeface="Arial" panose="020B0604020202020204" pitchFamily="34" charset="0"/>
              </a:rPr>
              <a:t>	</a:t>
            </a:r>
          </a:p>
        </p:txBody>
      </p:sp>
    </p:spTree>
    <p:extLst>
      <p:ext uri="{BB962C8B-B14F-4D97-AF65-F5344CB8AC3E}">
        <p14:creationId xmlns:p14="http://schemas.microsoft.com/office/powerpoint/2010/main" val="1184520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9">
            <a:extLst>
              <a:ext uri="{FF2B5EF4-FFF2-40B4-BE49-F238E27FC236}">
                <a16:creationId xmlns:a16="http://schemas.microsoft.com/office/drawing/2014/main" id="{B13BDBA4-8068-49B1-B0DF-85468D64C14D}"/>
              </a:ext>
            </a:extLst>
          </p:cNvPr>
          <p:cNvSpPr>
            <a:spLocks noChangeArrowheads="1"/>
          </p:cNvSpPr>
          <p:nvPr/>
        </p:nvSpPr>
        <p:spPr bwMode="auto">
          <a:xfrm>
            <a:off x="1988343" y="1561730"/>
            <a:ext cx="8439150" cy="3124200"/>
          </a:xfrm>
          <a:prstGeom prst="cloudCallout">
            <a:avLst>
              <a:gd name="adj1" fmla="val -43750"/>
              <a:gd name="adj2" fmla="val 58023"/>
            </a:avLst>
          </a:prstGeom>
          <a:solidFill>
            <a:srgbClr val="1B6169"/>
          </a:solidFill>
          <a:ln w="9525">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endParaRPr lang="en-US" altLang="en-US" sz="2400" b="1" dirty="0"/>
          </a:p>
        </p:txBody>
      </p:sp>
      <p:sp>
        <p:nvSpPr>
          <p:cNvPr id="5" name="TextBox 4">
            <a:extLst>
              <a:ext uri="{FF2B5EF4-FFF2-40B4-BE49-F238E27FC236}">
                <a16:creationId xmlns:a16="http://schemas.microsoft.com/office/drawing/2014/main" id="{0EE62DBA-88D7-4D0E-8194-AAD3B417A095}"/>
              </a:ext>
            </a:extLst>
          </p:cNvPr>
          <p:cNvSpPr txBox="1"/>
          <p:nvPr/>
        </p:nvSpPr>
        <p:spPr>
          <a:xfrm>
            <a:off x="2745628" y="2431332"/>
            <a:ext cx="7315200" cy="1384995"/>
          </a:xfrm>
          <a:prstGeom prst="rect">
            <a:avLst/>
          </a:prstGeom>
          <a:noFill/>
        </p:spPr>
        <p:txBody>
          <a:bodyPr wrap="square">
            <a:spAutoFit/>
          </a:bodyPr>
          <a:lstStyle/>
          <a:p>
            <a:pPr algn="just"/>
            <a:r>
              <a:rPr lang="en-GB" altLang="vi-VN" sz="2800" b="1" dirty="0" err="1">
                <a:solidFill>
                  <a:schemeClr val="bg1"/>
                </a:solidFill>
              </a:rPr>
              <a:t>Đọc</a:t>
            </a:r>
            <a:r>
              <a:rPr lang="en-GB" altLang="vi-VN" sz="2800" b="1" dirty="0">
                <a:solidFill>
                  <a:schemeClr val="bg1"/>
                </a:solidFill>
              </a:rPr>
              <a:t> </a:t>
            </a:r>
            <a:r>
              <a:rPr lang="vi-VN" altLang="vi-VN" sz="2800" b="1" dirty="0">
                <a:solidFill>
                  <a:schemeClr val="bg1"/>
                </a:solidFill>
              </a:rPr>
              <a:t>phần 1 bài “Thầy cúng đi bệnh viện” và TLCH: “Khi mắc bệnh cụ Ún đã tự chữa bằng cách nào?”</a:t>
            </a:r>
            <a:endParaRPr lang="en-US" altLang="en-US" sz="2800" b="1" dirty="0">
              <a:solidFill>
                <a:schemeClr val="bg1"/>
              </a:solidFill>
            </a:endParaRPr>
          </a:p>
        </p:txBody>
      </p:sp>
    </p:spTree>
    <p:extLst>
      <p:ext uri="{BB962C8B-B14F-4D97-AF65-F5344CB8AC3E}">
        <p14:creationId xmlns:p14="http://schemas.microsoft.com/office/powerpoint/2010/main" val="1005895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8" name="TextBox 37">
            <a:extLst>
              <a:ext uri="{FF2B5EF4-FFF2-40B4-BE49-F238E27FC236}">
                <a16:creationId xmlns:a16="http://schemas.microsoft.com/office/drawing/2014/main" id="{3B74F06E-4040-41DC-9552-C3436360F95A}"/>
              </a:ext>
            </a:extLst>
          </p:cNvPr>
          <p:cNvSpPr txBox="1"/>
          <p:nvPr/>
        </p:nvSpPr>
        <p:spPr>
          <a:xfrm>
            <a:off x="866108" y="121716"/>
            <a:ext cx="10875146" cy="584775"/>
          </a:xfrm>
          <a:prstGeom prst="rect">
            <a:avLst/>
          </a:prstGeom>
          <a:noFill/>
        </p:spPr>
        <p:txBody>
          <a:bodyPr wrap="square" rtlCol="0">
            <a:spAutoFit/>
          </a:bodyPr>
          <a:lstStyle/>
          <a:p>
            <a:pPr algn="ctr"/>
            <a:r>
              <a:rPr lang="vi-VN" sz="3200" b="1" dirty="0">
                <a:solidFill>
                  <a:srgbClr val="C00000"/>
                </a:solidFill>
              </a:rPr>
              <a:t>NGU CÔNG XÃ TRỊNH TƯỜNG</a:t>
            </a:r>
            <a:endParaRPr lang="en-US" sz="3200" b="1" dirty="0">
              <a:solidFill>
                <a:srgbClr val="C00000"/>
              </a:solidFill>
              <a:latin typeface="Gill Sans MT Condensed" panose="020B0506020104020203" pitchFamily="34" charset="0"/>
            </a:endParaRPr>
          </a:p>
        </p:txBody>
      </p:sp>
      <p:sp>
        <p:nvSpPr>
          <p:cNvPr id="32" name="TextBox 31">
            <a:extLst>
              <a:ext uri="{FF2B5EF4-FFF2-40B4-BE49-F238E27FC236}">
                <a16:creationId xmlns:a16="http://schemas.microsoft.com/office/drawing/2014/main" id="{6FFF0444-E7C4-45ED-87FC-74C12217FC14}"/>
              </a:ext>
            </a:extLst>
          </p:cNvPr>
          <p:cNvSpPr txBox="1"/>
          <p:nvPr/>
        </p:nvSpPr>
        <p:spPr>
          <a:xfrm>
            <a:off x="247409" y="899838"/>
            <a:ext cx="11742974" cy="5215467"/>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2800" b="1" i="0" dirty="0">
                <a:solidFill>
                  <a:srgbClr val="002060"/>
                </a:solidFill>
                <a:effectLst/>
                <a:latin typeface="Arial" panose="020B0604020202020204" pitchFamily="34" charset="0"/>
                <a:cs typeface="Arial" panose="020B0604020202020204" pitchFamily="34" charset="0"/>
              </a:rPr>
              <a:t>Khách đến xã Trịnh Tường, huyện Bát Xát, tỉnh Lào Cai  sẽ không khỏi ngỡ ngàng thấy một dòng mương ngoằn ngoèo vắt ngang những đồi cao. Dân bản gọi dòng mương ấy là con nước ông Lìn. Để thay đổi tập quán làm lúa nương, ông Phàn Phù Lìn, người Dao ở thôn Phìn Ngan đã lần mò cả tháng trong rừng tìm nguồn nước. Nhưng tìm được nguồn nước rồi, mọi người vẫn không tin có thể dẫn nước về. Ông cùng vợ con đào suốt một năm trời được gần bốn cây số mương xuyên đồi dẫn nước từ rừng già về thôn, trồng một héc ta lúa nước để bà con tin. Rồi ông vận động mọi người cùng mở rộng con mương, vỡ thêm đất hoang trồng lúa.</a:t>
            </a:r>
          </a:p>
        </p:txBody>
      </p:sp>
      <p:sp>
        <p:nvSpPr>
          <p:cNvPr id="33" name="TextBox 32">
            <a:extLst>
              <a:ext uri="{FF2B5EF4-FFF2-40B4-BE49-F238E27FC236}">
                <a16:creationId xmlns:a16="http://schemas.microsoft.com/office/drawing/2014/main" id="{7ED265B5-0538-4117-9CAB-AA8B24E8CFBC}"/>
              </a:ext>
            </a:extLst>
          </p:cNvPr>
          <p:cNvSpPr txBox="1"/>
          <p:nvPr/>
        </p:nvSpPr>
        <p:spPr>
          <a:xfrm>
            <a:off x="250597" y="899838"/>
            <a:ext cx="11742974" cy="5215467"/>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2800" b="1" i="0" dirty="0">
                <a:solidFill>
                  <a:srgbClr val="002060"/>
                </a:solidFill>
                <a:effectLst/>
                <a:latin typeface="Arial" panose="020B0604020202020204" pitchFamily="34" charset="0"/>
                <a:cs typeface="Arial" panose="020B0604020202020204" pitchFamily="34" charset="0"/>
              </a:rPr>
              <a:t>Khách đến xã Trịnh Tường, huyện Bát Xát, tỉnh Lào Cai  sẽ không khỏi </a:t>
            </a:r>
            <a:r>
              <a:rPr lang="vi-VN" sz="2800" b="1" i="0" dirty="0">
                <a:solidFill>
                  <a:srgbClr val="FF0000"/>
                </a:solidFill>
                <a:effectLst/>
                <a:latin typeface="Arial" panose="020B0604020202020204" pitchFamily="34" charset="0"/>
                <a:cs typeface="Arial" panose="020B0604020202020204" pitchFamily="34" charset="0"/>
              </a:rPr>
              <a:t>ngỡ ngàng </a:t>
            </a:r>
            <a:r>
              <a:rPr lang="vi-VN" sz="2800" b="1" i="0" dirty="0">
                <a:solidFill>
                  <a:srgbClr val="002060"/>
                </a:solidFill>
                <a:effectLst/>
                <a:latin typeface="Arial" panose="020B0604020202020204" pitchFamily="34" charset="0"/>
                <a:cs typeface="Arial" panose="020B0604020202020204" pitchFamily="34" charset="0"/>
              </a:rPr>
              <a:t>thấy một dòng mương </a:t>
            </a:r>
            <a:r>
              <a:rPr lang="vi-VN" sz="2800" b="1" i="0" dirty="0">
                <a:solidFill>
                  <a:srgbClr val="FF0000"/>
                </a:solidFill>
                <a:effectLst/>
                <a:latin typeface="Arial" panose="020B0604020202020204" pitchFamily="34" charset="0"/>
                <a:cs typeface="Arial" panose="020B0604020202020204" pitchFamily="34" charset="0"/>
              </a:rPr>
              <a:t>ngoằn ngoèo vắt ngang</a:t>
            </a:r>
            <a:r>
              <a:rPr lang="vi-VN" sz="2800" b="1" i="0" dirty="0">
                <a:solidFill>
                  <a:srgbClr val="002060"/>
                </a:solidFill>
                <a:effectLst/>
                <a:latin typeface="Arial" panose="020B0604020202020204" pitchFamily="34" charset="0"/>
                <a:cs typeface="Arial" panose="020B0604020202020204" pitchFamily="34" charset="0"/>
              </a:rPr>
              <a:t> những đồi cao. Dân bản gọi dòng mương ấy là </a:t>
            </a:r>
            <a:r>
              <a:rPr lang="vi-VN" sz="2800" b="1" i="0" dirty="0">
                <a:solidFill>
                  <a:srgbClr val="FF0000"/>
                </a:solidFill>
                <a:effectLst/>
                <a:latin typeface="Arial" panose="020B0604020202020204" pitchFamily="34" charset="0"/>
                <a:cs typeface="Arial" panose="020B0604020202020204" pitchFamily="34" charset="0"/>
              </a:rPr>
              <a:t>con nước ông Lìn</a:t>
            </a:r>
            <a:r>
              <a:rPr lang="vi-VN" sz="2800" b="1" i="0" dirty="0">
                <a:solidFill>
                  <a:srgbClr val="002060"/>
                </a:solidFill>
                <a:effectLst/>
                <a:latin typeface="Arial" panose="020B0604020202020204" pitchFamily="34" charset="0"/>
                <a:cs typeface="Arial" panose="020B0604020202020204" pitchFamily="34" charset="0"/>
              </a:rPr>
              <a:t>. Để thay đổi tập quán làm lúa nương, ông Phàn Phù Lìn, người Dao ở thôn Phìn Ngan đã lần mò </a:t>
            </a:r>
            <a:r>
              <a:rPr lang="vi-VN" sz="2800" b="1" i="0" dirty="0">
                <a:solidFill>
                  <a:srgbClr val="FF0000"/>
                </a:solidFill>
                <a:effectLst/>
                <a:latin typeface="Arial" panose="020B0604020202020204" pitchFamily="34" charset="0"/>
                <a:cs typeface="Arial" panose="020B0604020202020204" pitchFamily="34" charset="0"/>
              </a:rPr>
              <a:t>cả tháng </a:t>
            </a:r>
            <a:r>
              <a:rPr lang="vi-VN" sz="2800" b="1" i="0" dirty="0">
                <a:solidFill>
                  <a:srgbClr val="002060"/>
                </a:solidFill>
                <a:effectLst/>
                <a:latin typeface="Arial" panose="020B0604020202020204" pitchFamily="34" charset="0"/>
                <a:cs typeface="Arial" panose="020B0604020202020204" pitchFamily="34" charset="0"/>
              </a:rPr>
              <a:t>trong rừng tìm nguồn nước. Nhưng tìm được nguồn nước rồi, mọi người vẫn </a:t>
            </a:r>
            <a:r>
              <a:rPr lang="vi-VN" sz="2800" b="1" i="0" dirty="0">
                <a:solidFill>
                  <a:srgbClr val="FF0000"/>
                </a:solidFill>
                <a:effectLst/>
                <a:latin typeface="Arial" panose="020B0604020202020204" pitchFamily="34" charset="0"/>
                <a:cs typeface="Arial" panose="020B0604020202020204" pitchFamily="34" charset="0"/>
              </a:rPr>
              <a:t>không tin </a:t>
            </a:r>
            <a:r>
              <a:rPr lang="vi-VN" sz="2800" b="1" i="0" dirty="0">
                <a:solidFill>
                  <a:srgbClr val="002060"/>
                </a:solidFill>
                <a:effectLst/>
                <a:latin typeface="Arial" panose="020B0604020202020204" pitchFamily="34" charset="0"/>
                <a:cs typeface="Arial" panose="020B0604020202020204" pitchFamily="34" charset="0"/>
              </a:rPr>
              <a:t>có thể dẫn nước về. Ông cùng vợ con đào </a:t>
            </a:r>
            <a:r>
              <a:rPr lang="vi-VN" sz="2800" b="1" i="0" dirty="0">
                <a:solidFill>
                  <a:srgbClr val="FF0000"/>
                </a:solidFill>
                <a:effectLst/>
                <a:latin typeface="Arial" panose="020B0604020202020204" pitchFamily="34" charset="0"/>
                <a:cs typeface="Arial" panose="020B0604020202020204" pitchFamily="34" charset="0"/>
              </a:rPr>
              <a:t>suốt một năm trời</a:t>
            </a:r>
            <a:r>
              <a:rPr lang="vi-VN" sz="2800" b="1" i="0" dirty="0">
                <a:solidFill>
                  <a:srgbClr val="002060"/>
                </a:solidFill>
                <a:effectLst/>
                <a:latin typeface="Arial" panose="020B0604020202020204" pitchFamily="34" charset="0"/>
                <a:cs typeface="Arial" panose="020B0604020202020204" pitchFamily="34" charset="0"/>
              </a:rPr>
              <a:t> được gần </a:t>
            </a:r>
            <a:r>
              <a:rPr lang="vi-VN" sz="2800" b="1" i="0" dirty="0">
                <a:solidFill>
                  <a:srgbClr val="FF0000"/>
                </a:solidFill>
                <a:effectLst/>
                <a:latin typeface="Arial" panose="020B0604020202020204" pitchFamily="34" charset="0"/>
                <a:cs typeface="Arial" panose="020B0604020202020204" pitchFamily="34" charset="0"/>
              </a:rPr>
              <a:t>bốn cây số </a:t>
            </a:r>
            <a:r>
              <a:rPr lang="vi-VN" sz="2800" b="1" i="0" dirty="0">
                <a:solidFill>
                  <a:srgbClr val="002060"/>
                </a:solidFill>
                <a:effectLst/>
                <a:latin typeface="Arial" panose="020B0604020202020204" pitchFamily="34" charset="0"/>
                <a:cs typeface="Arial" panose="020B0604020202020204" pitchFamily="34" charset="0"/>
              </a:rPr>
              <a:t>mương </a:t>
            </a:r>
            <a:r>
              <a:rPr lang="vi-VN" sz="2800" b="1" i="0" dirty="0">
                <a:solidFill>
                  <a:srgbClr val="FF0000"/>
                </a:solidFill>
                <a:effectLst/>
                <a:latin typeface="Arial" panose="020B0604020202020204" pitchFamily="34" charset="0"/>
                <a:cs typeface="Arial" panose="020B0604020202020204" pitchFamily="34" charset="0"/>
              </a:rPr>
              <a:t>xuyên đồi </a:t>
            </a:r>
            <a:r>
              <a:rPr lang="vi-VN" sz="2800" b="1" i="0" dirty="0">
                <a:solidFill>
                  <a:srgbClr val="002060"/>
                </a:solidFill>
                <a:effectLst/>
                <a:latin typeface="Arial" panose="020B0604020202020204" pitchFamily="34" charset="0"/>
                <a:cs typeface="Arial" panose="020B0604020202020204" pitchFamily="34" charset="0"/>
              </a:rPr>
              <a:t>dẫn nước từ rừng già về thôn, trồng một héc ta lúa nước để bà con tin. Rồi ông </a:t>
            </a:r>
            <a:r>
              <a:rPr lang="vi-VN" sz="2800" b="1" i="0" dirty="0">
                <a:solidFill>
                  <a:srgbClr val="FF0000"/>
                </a:solidFill>
                <a:effectLst/>
                <a:latin typeface="Arial" panose="020B0604020202020204" pitchFamily="34" charset="0"/>
                <a:cs typeface="Arial" panose="020B0604020202020204" pitchFamily="34" charset="0"/>
              </a:rPr>
              <a:t>vận động </a:t>
            </a:r>
            <a:r>
              <a:rPr lang="vi-VN" sz="2800" b="1" i="0" dirty="0">
                <a:solidFill>
                  <a:srgbClr val="002060"/>
                </a:solidFill>
                <a:effectLst/>
                <a:latin typeface="Arial" panose="020B0604020202020204" pitchFamily="34" charset="0"/>
                <a:cs typeface="Arial" panose="020B0604020202020204" pitchFamily="34" charset="0"/>
              </a:rPr>
              <a:t>mọi người cùng </a:t>
            </a:r>
            <a:r>
              <a:rPr lang="vi-VN" sz="2800" b="1" i="0" dirty="0">
                <a:solidFill>
                  <a:srgbClr val="FF0000"/>
                </a:solidFill>
                <a:effectLst/>
                <a:latin typeface="Arial" panose="020B0604020202020204" pitchFamily="34" charset="0"/>
                <a:cs typeface="Arial" panose="020B0604020202020204" pitchFamily="34" charset="0"/>
              </a:rPr>
              <a:t>mở rộng </a:t>
            </a:r>
            <a:r>
              <a:rPr lang="vi-VN" sz="2800" b="1" i="0" dirty="0">
                <a:solidFill>
                  <a:srgbClr val="002060"/>
                </a:solidFill>
                <a:effectLst/>
                <a:latin typeface="Arial" panose="020B0604020202020204" pitchFamily="34" charset="0"/>
                <a:cs typeface="Arial" panose="020B0604020202020204" pitchFamily="34" charset="0"/>
              </a:rPr>
              <a:t>con mương, </a:t>
            </a:r>
            <a:r>
              <a:rPr lang="vi-VN" sz="2800" b="1" i="0" dirty="0">
                <a:solidFill>
                  <a:srgbClr val="FF0000"/>
                </a:solidFill>
                <a:effectLst/>
                <a:latin typeface="Arial" panose="020B0604020202020204" pitchFamily="34" charset="0"/>
                <a:cs typeface="Arial" panose="020B0604020202020204" pitchFamily="34" charset="0"/>
              </a:rPr>
              <a:t>vỡ thêm </a:t>
            </a:r>
            <a:r>
              <a:rPr lang="vi-VN" sz="2800" b="1" i="0" dirty="0">
                <a:solidFill>
                  <a:srgbClr val="002060"/>
                </a:solidFill>
                <a:effectLst/>
                <a:latin typeface="Arial" panose="020B0604020202020204" pitchFamily="34" charset="0"/>
                <a:cs typeface="Arial" panose="020B0604020202020204" pitchFamily="34" charset="0"/>
              </a:rPr>
              <a:t>đất hoang trồng lúa.</a:t>
            </a:r>
          </a:p>
        </p:txBody>
      </p:sp>
    </p:spTree>
    <p:extLst>
      <p:ext uri="{BB962C8B-B14F-4D97-AF65-F5344CB8AC3E}">
        <p14:creationId xmlns:p14="http://schemas.microsoft.com/office/powerpoint/2010/main" val="4280651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10987"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38" name="Group 37">
            <a:extLst>
              <a:ext uri="{FF2B5EF4-FFF2-40B4-BE49-F238E27FC236}">
                <a16:creationId xmlns:a16="http://schemas.microsoft.com/office/drawing/2014/main" id="{068CD188-7C9D-4FD5-BC9F-E705B46431AE}"/>
              </a:ext>
            </a:extLst>
          </p:cNvPr>
          <p:cNvGrpSpPr/>
          <p:nvPr/>
        </p:nvGrpSpPr>
        <p:grpSpPr>
          <a:xfrm>
            <a:off x="-369842" y="4518756"/>
            <a:ext cx="12561842" cy="2347477"/>
            <a:chOff x="-396081" y="990600"/>
            <a:chExt cx="12397846" cy="5689413"/>
          </a:xfrm>
        </p:grpSpPr>
        <p:pic>
          <p:nvPicPr>
            <p:cNvPr id="39" name="图片 6">
              <a:extLst>
                <a:ext uri="{FF2B5EF4-FFF2-40B4-BE49-F238E27FC236}">
                  <a16:creationId xmlns:a16="http://schemas.microsoft.com/office/drawing/2014/main" id="{E320FB96-5C68-4000-B592-BDD852832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5" y="3592627"/>
              <a:ext cx="11963400" cy="3087386"/>
            </a:xfrm>
            <a:prstGeom prst="rect">
              <a:avLst/>
            </a:prstGeom>
          </p:spPr>
        </p:pic>
        <p:pic>
          <p:nvPicPr>
            <p:cNvPr id="40" name="图片 1">
              <a:extLst>
                <a:ext uri="{FF2B5EF4-FFF2-40B4-BE49-F238E27FC236}">
                  <a16:creationId xmlns:a16="http://schemas.microsoft.com/office/drawing/2014/main" id="{E8624D45-BFB2-4366-8CDB-C0E07A03A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794" y="4495800"/>
              <a:ext cx="6293293" cy="1566543"/>
            </a:xfrm>
            <a:prstGeom prst="rect">
              <a:avLst/>
            </a:prstGeom>
          </p:spPr>
        </p:pic>
        <p:pic>
          <p:nvPicPr>
            <p:cNvPr id="41" name="图片 21">
              <a:extLst>
                <a:ext uri="{FF2B5EF4-FFF2-40B4-BE49-F238E27FC236}">
                  <a16:creationId xmlns:a16="http://schemas.microsoft.com/office/drawing/2014/main" id="{F9B1CFF5-F996-4ECF-9F76-40EC248B644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96081" y="990600"/>
              <a:ext cx="3600558" cy="5555168"/>
            </a:xfrm>
            <a:prstGeom prst="rect">
              <a:avLst/>
            </a:prstGeom>
          </p:spPr>
        </p:pic>
      </p:grpSp>
      <p:sp>
        <p:nvSpPr>
          <p:cNvPr id="35" name="文本框 11">
            <a:extLst>
              <a:ext uri="{FF2B5EF4-FFF2-40B4-BE49-F238E27FC236}">
                <a16:creationId xmlns:a16="http://schemas.microsoft.com/office/drawing/2014/main" id="{F4CBE492-8717-4246-BD90-61050574117F}"/>
              </a:ext>
            </a:extLst>
          </p:cNvPr>
          <p:cNvSpPr txBox="1"/>
          <p:nvPr/>
        </p:nvSpPr>
        <p:spPr>
          <a:xfrm>
            <a:off x="3045558" y="2280637"/>
            <a:ext cx="6171234" cy="830997"/>
          </a:xfrm>
          <a:prstGeom prst="rect">
            <a:avLst/>
          </a:prstGeom>
          <a:noFill/>
        </p:spPr>
        <p:txBody>
          <a:bodyPr wrap="square" rtlCol="0">
            <a:spAutoFit/>
          </a:bodyPr>
          <a:lstStyle/>
          <a:p>
            <a:r>
              <a:rPr lang="vi-VN" altLang="zh-CN" sz="4800" b="1" dirty="0">
                <a:solidFill>
                  <a:srgbClr val="EB6C89"/>
                </a:solidFill>
                <a:latin typeface="+mj-lt"/>
                <a:ea typeface="Microsoft YaHei" panose="020B0503020204020204" pitchFamily="34" charset="-122"/>
              </a:rPr>
              <a:t>THI ĐỌC DIỄN CẢM</a:t>
            </a:r>
            <a:endParaRPr lang="en-US" altLang="zh-CN" sz="4800" b="1" dirty="0">
              <a:solidFill>
                <a:srgbClr val="EB6C89"/>
              </a:solidFill>
              <a:latin typeface="+mj-lt"/>
              <a:ea typeface="Microsoft YaHei" panose="020B0503020204020204" pitchFamily="34" charset="-122"/>
            </a:endParaRPr>
          </a:p>
        </p:txBody>
      </p:sp>
    </p:spTree>
    <p:extLst>
      <p:ext uri="{BB962C8B-B14F-4D97-AF65-F5344CB8AC3E}">
        <p14:creationId xmlns:p14="http://schemas.microsoft.com/office/powerpoint/2010/main" val="173390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3"/>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8" name="TextBox 37">
            <a:extLst>
              <a:ext uri="{FF2B5EF4-FFF2-40B4-BE49-F238E27FC236}">
                <a16:creationId xmlns:a16="http://schemas.microsoft.com/office/drawing/2014/main" id="{3B74F06E-4040-41DC-9552-C3436360F95A}"/>
              </a:ext>
            </a:extLst>
          </p:cNvPr>
          <p:cNvSpPr txBox="1"/>
          <p:nvPr/>
        </p:nvSpPr>
        <p:spPr>
          <a:xfrm>
            <a:off x="866108" y="121716"/>
            <a:ext cx="10875146" cy="584775"/>
          </a:xfrm>
          <a:prstGeom prst="rect">
            <a:avLst/>
          </a:prstGeom>
          <a:noFill/>
        </p:spPr>
        <p:txBody>
          <a:bodyPr wrap="square" rtlCol="0">
            <a:spAutoFit/>
          </a:bodyPr>
          <a:lstStyle/>
          <a:p>
            <a:pPr algn="ctr"/>
            <a:r>
              <a:rPr lang="vi-VN" sz="3200" b="1" dirty="0">
                <a:solidFill>
                  <a:srgbClr val="C00000"/>
                </a:solidFill>
              </a:rPr>
              <a:t>NGU CÔNG XÃ TRỊNH TƯỜNG</a:t>
            </a:r>
            <a:endParaRPr lang="en-US" sz="3200" b="1" dirty="0">
              <a:solidFill>
                <a:srgbClr val="C00000"/>
              </a:solidFill>
              <a:latin typeface="Gill Sans MT Condensed" panose="020B0506020104020203" pitchFamily="34" charset="0"/>
            </a:endParaRPr>
          </a:p>
        </p:txBody>
      </p:sp>
      <p:sp>
        <p:nvSpPr>
          <p:cNvPr id="33" name="TextBox 32">
            <a:extLst>
              <a:ext uri="{FF2B5EF4-FFF2-40B4-BE49-F238E27FC236}">
                <a16:creationId xmlns:a16="http://schemas.microsoft.com/office/drawing/2014/main" id="{7ED265B5-0538-4117-9CAB-AA8B24E8CFBC}"/>
              </a:ext>
            </a:extLst>
          </p:cNvPr>
          <p:cNvSpPr txBox="1"/>
          <p:nvPr/>
        </p:nvSpPr>
        <p:spPr>
          <a:xfrm>
            <a:off x="242611" y="838939"/>
            <a:ext cx="11742974" cy="5215467"/>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2800" b="1" i="0" dirty="0">
                <a:solidFill>
                  <a:srgbClr val="002060"/>
                </a:solidFill>
                <a:effectLst/>
                <a:latin typeface="Arial" panose="020B0604020202020204" pitchFamily="34" charset="0"/>
                <a:cs typeface="Arial" panose="020B0604020202020204" pitchFamily="34" charset="0"/>
              </a:rPr>
              <a:t>Khách đến xã Trịnh Tường, huyện Bát Xát, tỉnh Lào Cai  sẽ không khỏi </a:t>
            </a:r>
            <a:r>
              <a:rPr lang="vi-VN" sz="2800" b="1" i="0" dirty="0">
                <a:solidFill>
                  <a:srgbClr val="FF0000"/>
                </a:solidFill>
                <a:effectLst/>
                <a:latin typeface="Arial" panose="020B0604020202020204" pitchFamily="34" charset="0"/>
                <a:cs typeface="Arial" panose="020B0604020202020204" pitchFamily="34" charset="0"/>
              </a:rPr>
              <a:t>ngỡ ngàng </a:t>
            </a:r>
            <a:r>
              <a:rPr lang="vi-VN" sz="2800" b="1" i="0" dirty="0">
                <a:solidFill>
                  <a:srgbClr val="002060"/>
                </a:solidFill>
                <a:effectLst/>
                <a:latin typeface="Arial" panose="020B0604020202020204" pitchFamily="34" charset="0"/>
                <a:cs typeface="Arial" panose="020B0604020202020204" pitchFamily="34" charset="0"/>
              </a:rPr>
              <a:t>thấy một dòng mương </a:t>
            </a:r>
            <a:r>
              <a:rPr lang="vi-VN" sz="2800" b="1" i="0" dirty="0">
                <a:solidFill>
                  <a:srgbClr val="FF0000"/>
                </a:solidFill>
                <a:effectLst/>
                <a:latin typeface="Arial" panose="020B0604020202020204" pitchFamily="34" charset="0"/>
                <a:cs typeface="Arial" panose="020B0604020202020204" pitchFamily="34" charset="0"/>
              </a:rPr>
              <a:t>ngoằn ngoèo vắt ngang</a:t>
            </a:r>
            <a:r>
              <a:rPr lang="vi-VN" sz="2800" b="1" i="0" dirty="0">
                <a:solidFill>
                  <a:srgbClr val="002060"/>
                </a:solidFill>
                <a:effectLst/>
                <a:latin typeface="Arial" panose="020B0604020202020204" pitchFamily="34" charset="0"/>
                <a:cs typeface="Arial" panose="020B0604020202020204" pitchFamily="34" charset="0"/>
              </a:rPr>
              <a:t> những đồi cao. Dân bản gọi dòng mương ấy là </a:t>
            </a:r>
            <a:r>
              <a:rPr lang="vi-VN" sz="2800" b="1" i="0" dirty="0">
                <a:solidFill>
                  <a:srgbClr val="FF0000"/>
                </a:solidFill>
                <a:effectLst/>
                <a:latin typeface="Arial" panose="020B0604020202020204" pitchFamily="34" charset="0"/>
                <a:cs typeface="Arial" panose="020B0604020202020204" pitchFamily="34" charset="0"/>
              </a:rPr>
              <a:t>con nước ông Lìn</a:t>
            </a:r>
            <a:r>
              <a:rPr lang="vi-VN" sz="2800" b="1" i="0" dirty="0">
                <a:solidFill>
                  <a:srgbClr val="002060"/>
                </a:solidFill>
                <a:effectLst/>
                <a:latin typeface="Arial" panose="020B0604020202020204" pitchFamily="34" charset="0"/>
                <a:cs typeface="Arial" panose="020B0604020202020204" pitchFamily="34" charset="0"/>
              </a:rPr>
              <a:t>. Để thay đổi tập quán làm lúa nương, ông Phàn Phù Lìn, người Dao ở thôn Phìn Ngan đã lần mò </a:t>
            </a:r>
            <a:r>
              <a:rPr lang="vi-VN" sz="2800" b="1" i="0" dirty="0">
                <a:solidFill>
                  <a:srgbClr val="FF0000"/>
                </a:solidFill>
                <a:effectLst/>
                <a:latin typeface="Arial" panose="020B0604020202020204" pitchFamily="34" charset="0"/>
                <a:cs typeface="Arial" panose="020B0604020202020204" pitchFamily="34" charset="0"/>
              </a:rPr>
              <a:t>cả tháng </a:t>
            </a:r>
            <a:r>
              <a:rPr lang="vi-VN" sz="2800" b="1" i="0" dirty="0">
                <a:solidFill>
                  <a:srgbClr val="002060"/>
                </a:solidFill>
                <a:effectLst/>
                <a:latin typeface="Arial" panose="020B0604020202020204" pitchFamily="34" charset="0"/>
                <a:cs typeface="Arial" panose="020B0604020202020204" pitchFamily="34" charset="0"/>
              </a:rPr>
              <a:t>trong rừng tìm nguồn nước. Nhưng tìm được nguồn nước rồi, mọi người vẫn </a:t>
            </a:r>
            <a:r>
              <a:rPr lang="vi-VN" sz="2800" b="1" i="0" dirty="0">
                <a:solidFill>
                  <a:srgbClr val="FF0000"/>
                </a:solidFill>
                <a:effectLst/>
                <a:latin typeface="Arial" panose="020B0604020202020204" pitchFamily="34" charset="0"/>
                <a:cs typeface="Arial" panose="020B0604020202020204" pitchFamily="34" charset="0"/>
              </a:rPr>
              <a:t>không tin </a:t>
            </a:r>
            <a:r>
              <a:rPr lang="vi-VN" sz="2800" b="1" i="0" dirty="0">
                <a:solidFill>
                  <a:srgbClr val="002060"/>
                </a:solidFill>
                <a:effectLst/>
                <a:latin typeface="Arial" panose="020B0604020202020204" pitchFamily="34" charset="0"/>
                <a:cs typeface="Arial" panose="020B0604020202020204" pitchFamily="34" charset="0"/>
              </a:rPr>
              <a:t>có thể dẫn nước về. Ông cùng vợ con đào </a:t>
            </a:r>
            <a:r>
              <a:rPr lang="vi-VN" sz="2800" b="1" i="0" dirty="0">
                <a:solidFill>
                  <a:srgbClr val="FF0000"/>
                </a:solidFill>
                <a:effectLst/>
                <a:latin typeface="Arial" panose="020B0604020202020204" pitchFamily="34" charset="0"/>
                <a:cs typeface="Arial" panose="020B0604020202020204" pitchFamily="34" charset="0"/>
              </a:rPr>
              <a:t>suốt một năm trời</a:t>
            </a:r>
            <a:r>
              <a:rPr lang="vi-VN" sz="2800" b="1" i="0" dirty="0">
                <a:solidFill>
                  <a:srgbClr val="002060"/>
                </a:solidFill>
                <a:effectLst/>
                <a:latin typeface="Arial" panose="020B0604020202020204" pitchFamily="34" charset="0"/>
                <a:cs typeface="Arial" panose="020B0604020202020204" pitchFamily="34" charset="0"/>
              </a:rPr>
              <a:t> được gần </a:t>
            </a:r>
            <a:r>
              <a:rPr lang="vi-VN" sz="2800" b="1" i="0" dirty="0">
                <a:solidFill>
                  <a:srgbClr val="FF0000"/>
                </a:solidFill>
                <a:effectLst/>
                <a:latin typeface="Arial" panose="020B0604020202020204" pitchFamily="34" charset="0"/>
                <a:cs typeface="Arial" panose="020B0604020202020204" pitchFamily="34" charset="0"/>
              </a:rPr>
              <a:t>bốn cây số </a:t>
            </a:r>
            <a:r>
              <a:rPr lang="vi-VN" sz="2800" b="1" i="0" dirty="0">
                <a:solidFill>
                  <a:srgbClr val="002060"/>
                </a:solidFill>
                <a:effectLst/>
                <a:latin typeface="Arial" panose="020B0604020202020204" pitchFamily="34" charset="0"/>
                <a:cs typeface="Arial" panose="020B0604020202020204" pitchFamily="34" charset="0"/>
              </a:rPr>
              <a:t>mương </a:t>
            </a:r>
            <a:r>
              <a:rPr lang="vi-VN" sz="2800" b="1" i="0" dirty="0">
                <a:solidFill>
                  <a:srgbClr val="FF0000"/>
                </a:solidFill>
                <a:effectLst/>
                <a:latin typeface="Arial" panose="020B0604020202020204" pitchFamily="34" charset="0"/>
                <a:cs typeface="Arial" panose="020B0604020202020204" pitchFamily="34" charset="0"/>
              </a:rPr>
              <a:t>xuyên đồi </a:t>
            </a:r>
            <a:r>
              <a:rPr lang="vi-VN" sz="2800" b="1" i="0" dirty="0">
                <a:solidFill>
                  <a:srgbClr val="002060"/>
                </a:solidFill>
                <a:effectLst/>
                <a:latin typeface="Arial" panose="020B0604020202020204" pitchFamily="34" charset="0"/>
                <a:cs typeface="Arial" panose="020B0604020202020204" pitchFamily="34" charset="0"/>
              </a:rPr>
              <a:t>dẫn nước từ rừng già về thôn, trồng một héc ta lúa nước để bà con tin. Rồi ông </a:t>
            </a:r>
            <a:r>
              <a:rPr lang="vi-VN" sz="2800" b="1" i="0" dirty="0">
                <a:solidFill>
                  <a:srgbClr val="FF0000"/>
                </a:solidFill>
                <a:effectLst/>
                <a:latin typeface="Arial" panose="020B0604020202020204" pitchFamily="34" charset="0"/>
                <a:cs typeface="Arial" panose="020B0604020202020204" pitchFamily="34" charset="0"/>
              </a:rPr>
              <a:t>vận động </a:t>
            </a:r>
            <a:r>
              <a:rPr lang="vi-VN" sz="2800" b="1" i="0" dirty="0">
                <a:solidFill>
                  <a:srgbClr val="002060"/>
                </a:solidFill>
                <a:effectLst/>
                <a:latin typeface="Arial" panose="020B0604020202020204" pitchFamily="34" charset="0"/>
                <a:cs typeface="Arial" panose="020B0604020202020204" pitchFamily="34" charset="0"/>
              </a:rPr>
              <a:t>mọi người cùng </a:t>
            </a:r>
            <a:r>
              <a:rPr lang="vi-VN" sz="2800" b="1" i="0" dirty="0">
                <a:solidFill>
                  <a:srgbClr val="FF0000"/>
                </a:solidFill>
                <a:effectLst/>
                <a:latin typeface="Arial" panose="020B0604020202020204" pitchFamily="34" charset="0"/>
                <a:cs typeface="Arial" panose="020B0604020202020204" pitchFamily="34" charset="0"/>
              </a:rPr>
              <a:t>mở rộng </a:t>
            </a:r>
            <a:r>
              <a:rPr lang="vi-VN" sz="2800" b="1" i="0" dirty="0">
                <a:solidFill>
                  <a:srgbClr val="002060"/>
                </a:solidFill>
                <a:effectLst/>
                <a:latin typeface="Arial" panose="020B0604020202020204" pitchFamily="34" charset="0"/>
                <a:cs typeface="Arial" panose="020B0604020202020204" pitchFamily="34" charset="0"/>
              </a:rPr>
              <a:t>con mương, </a:t>
            </a:r>
            <a:r>
              <a:rPr lang="vi-VN" sz="2800" b="1" i="0" dirty="0">
                <a:solidFill>
                  <a:srgbClr val="FF0000"/>
                </a:solidFill>
                <a:effectLst/>
                <a:latin typeface="Arial" panose="020B0604020202020204" pitchFamily="34" charset="0"/>
                <a:cs typeface="Arial" panose="020B0604020202020204" pitchFamily="34" charset="0"/>
              </a:rPr>
              <a:t>vỡ thêm </a:t>
            </a:r>
            <a:r>
              <a:rPr lang="vi-VN" sz="2800" b="1" i="0" dirty="0">
                <a:solidFill>
                  <a:srgbClr val="002060"/>
                </a:solidFill>
                <a:effectLst/>
                <a:latin typeface="Arial" panose="020B0604020202020204" pitchFamily="34" charset="0"/>
                <a:cs typeface="Arial" panose="020B0604020202020204" pitchFamily="34" charset="0"/>
              </a:rPr>
              <a:t>đất hoang trồng lúa.</a:t>
            </a:r>
          </a:p>
        </p:txBody>
      </p:sp>
    </p:spTree>
    <p:extLst>
      <p:ext uri="{BB962C8B-B14F-4D97-AF65-F5344CB8AC3E}">
        <p14:creationId xmlns:p14="http://schemas.microsoft.com/office/powerpoint/2010/main" val="2615925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10987"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7" name="文本框 11">
            <a:extLst>
              <a:ext uri="{FF2B5EF4-FFF2-40B4-BE49-F238E27FC236}">
                <a16:creationId xmlns:a16="http://schemas.microsoft.com/office/drawing/2014/main" id="{E78D1EE7-EC31-416E-B71F-7E578EE82406}"/>
              </a:ext>
            </a:extLst>
          </p:cNvPr>
          <p:cNvSpPr txBox="1"/>
          <p:nvPr/>
        </p:nvSpPr>
        <p:spPr>
          <a:xfrm>
            <a:off x="4485016" y="596555"/>
            <a:ext cx="3811090" cy="830997"/>
          </a:xfrm>
          <a:prstGeom prst="rect">
            <a:avLst/>
          </a:prstGeom>
          <a:noFill/>
        </p:spPr>
        <p:txBody>
          <a:bodyPr wrap="square" rtlCol="0">
            <a:spAutoFit/>
          </a:bodyPr>
          <a:lstStyle/>
          <a:p>
            <a:r>
              <a:rPr lang="vi-VN" altLang="zh-CN" sz="4800" b="1" dirty="0">
                <a:solidFill>
                  <a:srgbClr val="EB6C89"/>
                </a:solidFill>
                <a:latin typeface="+mj-lt"/>
                <a:ea typeface="Microsoft YaHei" panose="020B0503020204020204" pitchFamily="34" charset="-122"/>
              </a:rPr>
              <a:t>VẬN DỤNG</a:t>
            </a:r>
            <a:endParaRPr lang="en-US" altLang="zh-CN" sz="4800" b="1" dirty="0">
              <a:solidFill>
                <a:srgbClr val="EB6C89"/>
              </a:solidFill>
              <a:latin typeface="+mj-lt"/>
              <a:ea typeface="Microsoft YaHei" panose="020B0503020204020204" pitchFamily="34" charset="-122"/>
            </a:endParaRPr>
          </a:p>
        </p:txBody>
      </p:sp>
      <p:grpSp>
        <p:nvGrpSpPr>
          <p:cNvPr id="38" name="Group 37">
            <a:extLst>
              <a:ext uri="{FF2B5EF4-FFF2-40B4-BE49-F238E27FC236}">
                <a16:creationId xmlns:a16="http://schemas.microsoft.com/office/drawing/2014/main" id="{068CD188-7C9D-4FD5-BC9F-E705B46431AE}"/>
              </a:ext>
            </a:extLst>
          </p:cNvPr>
          <p:cNvGrpSpPr/>
          <p:nvPr/>
        </p:nvGrpSpPr>
        <p:grpSpPr>
          <a:xfrm>
            <a:off x="-10988" y="3780580"/>
            <a:ext cx="12123087" cy="3085654"/>
            <a:chOff x="-396081" y="990600"/>
            <a:chExt cx="12397846" cy="5689413"/>
          </a:xfrm>
        </p:grpSpPr>
        <p:pic>
          <p:nvPicPr>
            <p:cNvPr id="39" name="图片 6">
              <a:extLst>
                <a:ext uri="{FF2B5EF4-FFF2-40B4-BE49-F238E27FC236}">
                  <a16:creationId xmlns:a16="http://schemas.microsoft.com/office/drawing/2014/main" id="{E320FB96-5C68-4000-B592-BDD852832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5" y="3592627"/>
              <a:ext cx="11963400" cy="3087386"/>
            </a:xfrm>
            <a:prstGeom prst="rect">
              <a:avLst/>
            </a:prstGeom>
          </p:spPr>
        </p:pic>
        <p:pic>
          <p:nvPicPr>
            <p:cNvPr id="40" name="图片 1">
              <a:extLst>
                <a:ext uri="{FF2B5EF4-FFF2-40B4-BE49-F238E27FC236}">
                  <a16:creationId xmlns:a16="http://schemas.microsoft.com/office/drawing/2014/main" id="{E8624D45-BFB2-4366-8CDB-C0E07A03A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794" y="4495800"/>
              <a:ext cx="6293293" cy="1566543"/>
            </a:xfrm>
            <a:prstGeom prst="rect">
              <a:avLst/>
            </a:prstGeom>
          </p:spPr>
        </p:pic>
        <p:pic>
          <p:nvPicPr>
            <p:cNvPr id="41" name="图片 21">
              <a:extLst>
                <a:ext uri="{FF2B5EF4-FFF2-40B4-BE49-F238E27FC236}">
                  <a16:creationId xmlns:a16="http://schemas.microsoft.com/office/drawing/2014/main" id="{F9B1CFF5-F996-4ECF-9F76-40EC248B644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96081" y="990600"/>
              <a:ext cx="3600558" cy="5555168"/>
            </a:xfrm>
            <a:prstGeom prst="rect">
              <a:avLst/>
            </a:prstGeom>
          </p:spPr>
        </p:pic>
      </p:grpSp>
      <p:sp>
        <p:nvSpPr>
          <p:cNvPr id="32" name="TextBox 31">
            <a:extLst>
              <a:ext uri="{FF2B5EF4-FFF2-40B4-BE49-F238E27FC236}">
                <a16:creationId xmlns:a16="http://schemas.microsoft.com/office/drawing/2014/main" id="{47483049-9AE9-498D-8D47-331C1CD4C0B3}"/>
              </a:ext>
            </a:extLst>
          </p:cNvPr>
          <p:cNvSpPr txBox="1"/>
          <p:nvPr/>
        </p:nvSpPr>
        <p:spPr>
          <a:xfrm>
            <a:off x="1606063" y="2109006"/>
            <a:ext cx="10372872" cy="523220"/>
          </a:xfrm>
          <a:prstGeom prst="rect">
            <a:avLst/>
          </a:prstGeom>
          <a:noFill/>
        </p:spPr>
        <p:txBody>
          <a:bodyPr wrap="square" rtlCol="0">
            <a:spAutoFit/>
          </a:bodyPr>
          <a:lstStyle/>
          <a:p>
            <a:r>
              <a:rPr lang="vi-VN" sz="2800" b="1" dirty="0">
                <a:solidFill>
                  <a:srgbClr val="C00000"/>
                </a:solidFill>
              </a:rPr>
              <a:t>* Hãy kể thêm những điều con biết về ông Phàn Phù Lìn!</a:t>
            </a:r>
            <a:endParaRPr lang="en-US" sz="2800" b="1" dirty="0">
              <a:solidFill>
                <a:srgbClr val="C00000"/>
              </a:solidFill>
            </a:endParaRPr>
          </a:p>
        </p:txBody>
      </p:sp>
    </p:spTree>
    <p:extLst>
      <p:ext uri="{BB962C8B-B14F-4D97-AF65-F5344CB8AC3E}">
        <p14:creationId xmlns:p14="http://schemas.microsoft.com/office/powerpoint/2010/main" val="15443242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3"/>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circle(in)">
                                      <p:cBhvr>
                                        <p:cTn id="1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BBE7EA-9185-4B9B-AD00-34410F1D9B71}"/>
              </a:ext>
            </a:extLst>
          </p:cNvPr>
          <p:cNvSpPr txBox="1">
            <a:spLocks/>
          </p:cNvSpPr>
          <p:nvPr/>
        </p:nvSpPr>
        <p:spPr>
          <a:xfrm>
            <a:off x="586154" y="6154617"/>
            <a:ext cx="11746523" cy="609600"/>
          </a:xfrm>
          <a:prstGeom prst="rect">
            <a:avLst/>
          </a:prstGeom>
          <a:ln>
            <a:miter lim="800000"/>
            <a:headEnd/>
            <a:tailEnd/>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2400" b="1" dirty="0" err="1">
                <a:solidFill>
                  <a:srgbClr val="002060"/>
                </a:solidFill>
                <a:latin typeface="Arial" panose="020B0604020202020204" pitchFamily="34" charset="0"/>
                <a:cs typeface="Arial" panose="020B0604020202020204" pitchFamily="34" charset="0"/>
              </a:rPr>
              <a:t>Ngu</a:t>
            </a:r>
            <a:r>
              <a:rPr lang="en-US" sz="2400" b="1" dirty="0">
                <a:solidFill>
                  <a:srgbClr val="002060"/>
                </a:solidFill>
                <a:latin typeface="Arial" panose="020B0604020202020204" pitchFamily="34" charset="0"/>
                <a:cs typeface="Arial" panose="020B0604020202020204" pitchFamily="34" charset="0"/>
              </a:rPr>
              <a:t> Công" </a:t>
            </a:r>
            <a:r>
              <a:rPr lang="en-US" sz="2400" b="1" dirty="0" err="1">
                <a:solidFill>
                  <a:srgbClr val="002060"/>
                </a:solidFill>
                <a:latin typeface="Arial" panose="020B0604020202020204" pitchFamily="34" charset="0"/>
                <a:cs typeface="Arial" panose="020B0604020202020204" pitchFamily="34" charset="0"/>
              </a:rPr>
              <a:t>Phàn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Phù</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Lìn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giờ</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đây</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đã</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là</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một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cụ</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già</a:t>
            </a:r>
            <a:r>
              <a:rPr lang="en-US" sz="2400" b="1" dirty="0">
                <a:solidFill>
                  <a:srgbClr val="002060"/>
                </a:solidFill>
                <a:latin typeface="Arial" panose="020B0604020202020204" pitchFamily="34" charset="0"/>
                <a:cs typeface="Arial" panose="020B0604020202020204" pitchFamily="34" charset="0"/>
              </a:rPr>
              <a:t> 80 </a:t>
            </a:r>
            <a:r>
              <a:rPr lang="en-US" sz="2400" b="1" dirty="0" err="1">
                <a:solidFill>
                  <a:srgbClr val="002060"/>
                </a:solidFill>
                <a:latin typeface="Arial" panose="020B0604020202020204" pitchFamily="34" charset="0"/>
                <a:cs typeface="Arial" panose="020B0604020202020204" pitchFamily="34" charset="0"/>
              </a:rPr>
              <a:t>tuổi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hiền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lành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thuần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phác</a:t>
            </a:r>
            <a:r>
              <a:rPr lang="en-US" sz="2400" b="1" dirty="0">
                <a:solidFill>
                  <a:srgbClr val="002060"/>
                </a:solidFill>
                <a:latin typeface="Arial" panose="020B0604020202020204" pitchFamily="34" charset="0"/>
                <a:cs typeface="Arial" panose="020B0604020202020204" pitchFamily="34" charset="0"/>
              </a:rPr>
              <a:t>.</a:t>
            </a:r>
            <a:endParaRPr lang="en-US" sz="2400" b="1" dirty="0">
              <a:ln w="1905"/>
              <a:solidFill>
                <a:srgbClr val="00206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6287D313-8D1B-4607-BE4A-D0F9F0D72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769" y="93783"/>
            <a:ext cx="8006462" cy="59781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5354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BFE0E7-9B59-43AD-842E-7687EDC7C987}"/>
              </a:ext>
            </a:extLst>
          </p:cNvPr>
          <p:cNvSpPr txBox="1">
            <a:spLocks/>
          </p:cNvSpPr>
          <p:nvPr/>
        </p:nvSpPr>
        <p:spPr>
          <a:xfrm>
            <a:off x="2134855" y="5761892"/>
            <a:ext cx="7592316" cy="990600"/>
          </a:xfrm>
          <a:prstGeom prst="rect">
            <a:avLst/>
          </a:prstGeom>
          <a:ln>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vi-VN" sz="2400" b="1" dirty="0">
                <a:ln w="1905"/>
                <a:solidFill>
                  <a:srgbClr val="00206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Ông Phàn Phù Lìn trao đổi tình hình an ninh trật tự thôn bản với cán bộ Đồn BP Trịnh Tường. </a:t>
            </a:r>
          </a:p>
        </p:txBody>
      </p:sp>
      <p:pic>
        <p:nvPicPr>
          <p:cNvPr id="5122" name="Picture 2">
            <a:extLst>
              <a:ext uri="{FF2B5EF4-FFF2-40B4-BE49-F238E27FC236}">
                <a16:creationId xmlns:a16="http://schemas.microsoft.com/office/drawing/2014/main" id="{F025D8CB-7504-434D-B9E0-4BA4219F3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7260" y="199292"/>
            <a:ext cx="7449911" cy="556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14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0.70"/>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2" name="文本框 11">
            <a:extLst>
              <a:ext uri="{FF2B5EF4-FFF2-40B4-BE49-F238E27FC236}">
                <a16:creationId xmlns:a16="http://schemas.microsoft.com/office/drawing/2014/main" id="{BD78F5AA-495B-4B9D-9BDC-A34D3F118E8C}"/>
              </a:ext>
            </a:extLst>
          </p:cNvPr>
          <p:cNvSpPr txBox="1"/>
          <p:nvPr/>
        </p:nvSpPr>
        <p:spPr>
          <a:xfrm>
            <a:off x="4932983" y="276837"/>
            <a:ext cx="3559906" cy="830997"/>
          </a:xfrm>
          <a:prstGeom prst="rect">
            <a:avLst/>
          </a:prstGeom>
          <a:noFill/>
        </p:spPr>
        <p:txBody>
          <a:bodyPr wrap="square" rtlCol="0">
            <a:spAutoFit/>
          </a:bodyPr>
          <a:lstStyle/>
          <a:p>
            <a:r>
              <a:rPr lang="vi-VN" altLang="zh-CN" sz="4800" b="1" dirty="0">
                <a:solidFill>
                  <a:srgbClr val="EB6C89"/>
                </a:solidFill>
                <a:latin typeface="+mj-lt"/>
                <a:ea typeface="Microsoft YaHei" panose="020B0503020204020204" pitchFamily="34" charset="-122"/>
              </a:rPr>
              <a:t>DẶN DÒ</a:t>
            </a:r>
            <a:endParaRPr lang="en-US" altLang="zh-CN" sz="4800" b="1" dirty="0">
              <a:solidFill>
                <a:srgbClr val="EB6C89"/>
              </a:solidFill>
              <a:latin typeface="+mj-lt"/>
              <a:ea typeface="Microsoft YaHei" panose="020B0503020204020204" pitchFamily="34" charset="-122"/>
            </a:endParaRPr>
          </a:p>
        </p:txBody>
      </p:sp>
      <p:grpSp>
        <p:nvGrpSpPr>
          <p:cNvPr id="33" name="Group 32">
            <a:extLst>
              <a:ext uri="{FF2B5EF4-FFF2-40B4-BE49-F238E27FC236}">
                <a16:creationId xmlns:a16="http://schemas.microsoft.com/office/drawing/2014/main" id="{51A1BB3F-9F46-43CB-B49D-5883FE41D3A7}"/>
              </a:ext>
            </a:extLst>
          </p:cNvPr>
          <p:cNvGrpSpPr/>
          <p:nvPr/>
        </p:nvGrpSpPr>
        <p:grpSpPr>
          <a:xfrm>
            <a:off x="-337331" y="2631772"/>
            <a:ext cx="12502695" cy="4226228"/>
            <a:chOff x="-396081" y="990600"/>
            <a:chExt cx="12397846" cy="5689413"/>
          </a:xfrm>
        </p:grpSpPr>
        <p:pic>
          <p:nvPicPr>
            <p:cNvPr id="34" name="图片 6">
              <a:extLst>
                <a:ext uri="{FF2B5EF4-FFF2-40B4-BE49-F238E27FC236}">
                  <a16:creationId xmlns:a16="http://schemas.microsoft.com/office/drawing/2014/main" id="{CCC40AB7-365A-4299-AF13-0A2F96539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5" y="3592627"/>
              <a:ext cx="11963400" cy="3087386"/>
            </a:xfrm>
            <a:prstGeom prst="rect">
              <a:avLst/>
            </a:prstGeom>
          </p:spPr>
        </p:pic>
        <p:pic>
          <p:nvPicPr>
            <p:cNvPr id="35" name="图片 1">
              <a:extLst>
                <a:ext uri="{FF2B5EF4-FFF2-40B4-BE49-F238E27FC236}">
                  <a16:creationId xmlns:a16="http://schemas.microsoft.com/office/drawing/2014/main" id="{792691FF-7BF7-4A76-AC02-E7BC05CC11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794" y="4495800"/>
              <a:ext cx="6293293" cy="1566543"/>
            </a:xfrm>
            <a:prstGeom prst="rect">
              <a:avLst/>
            </a:prstGeom>
          </p:spPr>
        </p:pic>
        <p:pic>
          <p:nvPicPr>
            <p:cNvPr id="36" name="图片 21">
              <a:extLst>
                <a:ext uri="{FF2B5EF4-FFF2-40B4-BE49-F238E27FC236}">
                  <a16:creationId xmlns:a16="http://schemas.microsoft.com/office/drawing/2014/main" id="{7181E3CE-0A44-41D4-A0CA-1EAA4650E98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96081" y="990600"/>
              <a:ext cx="3600558" cy="5555168"/>
            </a:xfrm>
            <a:prstGeom prst="rect">
              <a:avLst/>
            </a:prstGeom>
          </p:spPr>
        </p:pic>
      </p:grpSp>
      <p:sp>
        <p:nvSpPr>
          <p:cNvPr id="2" name="TextBox 1">
            <a:extLst>
              <a:ext uri="{FF2B5EF4-FFF2-40B4-BE49-F238E27FC236}">
                <a16:creationId xmlns:a16="http://schemas.microsoft.com/office/drawing/2014/main" id="{4A1EE47A-8DAB-4818-B70C-A4B9D09374D8}"/>
              </a:ext>
            </a:extLst>
          </p:cNvPr>
          <p:cNvSpPr txBox="1"/>
          <p:nvPr/>
        </p:nvSpPr>
        <p:spPr>
          <a:xfrm>
            <a:off x="1287576" y="1481083"/>
            <a:ext cx="9474805" cy="523220"/>
          </a:xfrm>
          <a:prstGeom prst="rect">
            <a:avLst/>
          </a:prstGeom>
          <a:noFill/>
        </p:spPr>
        <p:txBody>
          <a:bodyPr wrap="square" rtlCol="0">
            <a:spAutoFit/>
          </a:bodyPr>
          <a:lstStyle/>
          <a:p>
            <a:r>
              <a:rPr lang="vi-VN" sz="2800" b="1" dirty="0">
                <a:solidFill>
                  <a:srgbClr val="002060"/>
                </a:solidFill>
              </a:rPr>
              <a:t>+ Về nhà luyện đọc lại bài và kể cho người thân nghe</a:t>
            </a:r>
          </a:p>
        </p:txBody>
      </p:sp>
      <p:sp>
        <p:nvSpPr>
          <p:cNvPr id="37" name="TextBox 36">
            <a:extLst>
              <a:ext uri="{FF2B5EF4-FFF2-40B4-BE49-F238E27FC236}">
                <a16:creationId xmlns:a16="http://schemas.microsoft.com/office/drawing/2014/main" id="{797A776B-A1ED-4864-9445-CB208EC27E28}"/>
              </a:ext>
            </a:extLst>
          </p:cNvPr>
          <p:cNvSpPr txBox="1"/>
          <p:nvPr/>
        </p:nvSpPr>
        <p:spPr>
          <a:xfrm>
            <a:off x="2453421" y="2370162"/>
            <a:ext cx="9069631" cy="523220"/>
          </a:xfrm>
          <a:prstGeom prst="rect">
            <a:avLst/>
          </a:prstGeom>
          <a:noFill/>
        </p:spPr>
        <p:txBody>
          <a:bodyPr wrap="square" rtlCol="0">
            <a:spAutoFit/>
          </a:bodyPr>
          <a:lstStyle/>
          <a:p>
            <a:r>
              <a:rPr lang="vi-VN" sz="2800" b="1" dirty="0">
                <a:solidFill>
                  <a:srgbClr val="002060"/>
                </a:solidFill>
              </a:rPr>
              <a:t>+ Chuẩn bị bài sau: Ca dao về lao động sản xuất</a:t>
            </a:r>
          </a:p>
        </p:txBody>
      </p:sp>
    </p:spTree>
    <p:extLst>
      <p:ext uri="{BB962C8B-B14F-4D97-AF65-F5344CB8AC3E}">
        <p14:creationId xmlns:p14="http://schemas.microsoft.com/office/powerpoint/2010/main" val="34330240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3"/>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circle(in)">
                                      <p:cBhvr>
                                        <p:cTn id="1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9">
            <a:extLst>
              <a:ext uri="{FF2B5EF4-FFF2-40B4-BE49-F238E27FC236}">
                <a16:creationId xmlns:a16="http://schemas.microsoft.com/office/drawing/2014/main" id="{B13BDBA4-8068-49B1-B0DF-85468D64C14D}"/>
              </a:ext>
            </a:extLst>
          </p:cNvPr>
          <p:cNvSpPr>
            <a:spLocks noChangeArrowheads="1"/>
          </p:cNvSpPr>
          <p:nvPr/>
        </p:nvSpPr>
        <p:spPr bwMode="auto">
          <a:xfrm>
            <a:off x="1988343" y="1561730"/>
            <a:ext cx="8439150" cy="3124200"/>
          </a:xfrm>
          <a:prstGeom prst="cloudCallout">
            <a:avLst>
              <a:gd name="adj1" fmla="val -43750"/>
              <a:gd name="adj2" fmla="val 58023"/>
            </a:avLst>
          </a:prstGeom>
          <a:solidFill>
            <a:srgbClr val="1B6169"/>
          </a:solidFill>
          <a:ln w="9525">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endParaRPr lang="en-US" altLang="en-US" sz="2400" b="1" dirty="0"/>
          </a:p>
        </p:txBody>
      </p:sp>
      <p:sp>
        <p:nvSpPr>
          <p:cNvPr id="5" name="TextBox 4">
            <a:extLst>
              <a:ext uri="{FF2B5EF4-FFF2-40B4-BE49-F238E27FC236}">
                <a16:creationId xmlns:a16="http://schemas.microsoft.com/office/drawing/2014/main" id="{0EE62DBA-88D7-4D0E-8194-AAD3B417A095}"/>
              </a:ext>
            </a:extLst>
          </p:cNvPr>
          <p:cNvSpPr txBox="1"/>
          <p:nvPr/>
        </p:nvSpPr>
        <p:spPr>
          <a:xfrm>
            <a:off x="2724112" y="2646776"/>
            <a:ext cx="7315200" cy="954107"/>
          </a:xfrm>
          <a:prstGeom prst="rect">
            <a:avLst/>
          </a:prstGeom>
          <a:noFill/>
        </p:spPr>
        <p:txBody>
          <a:bodyPr wrap="square">
            <a:spAutoFit/>
          </a:bodyPr>
          <a:lstStyle/>
          <a:p>
            <a:pPr algn="just"/>
            <a:r>
              <a:rPr lang="en-GB" altLang="vi-VN" sz="2800" b="1" dirty="0" err="1">
                <a:solidFill>
                  <a:schemeClr val="bg1"/>
                </a:solidFill>
              </a:rPr>
              <a:t>Đọc</a:t>
            </a:r>
            <a:r>
              <a:rPr lang="en-GB" altLang="vi-VN" sz="2800" b="1" dirty="0">
                <a:solidFill>
                  <a:schemeClr val="bg1"/>
                </a:solidFill>
              </a:rPr>
              <a:t> </a:t>
            </a:r>
            <a:r>
              <a:rPr lang="vi-VN" altLang="vi-VN" sz="2800" b="1" dirty="0">
                <a:solidFill>
                  <a:schemeClr val="bg1"/>
                </a:solidFill>
              </a:rPr>
              <a:t>phần 4 bài “Thầy cúng đi bệnh viện” và nội dung chính của bài</a:t>
            </a:r>
            <a:endParaRPr lang="en-US" altLang="en-US" sz="2800" b="1" dirty="0">
              <a:solidFill>
                <a:schemeClr val="bg1"/>
              </a:solidFill>
            </a:endParaRPr>
          </a:p>
        </p:txBody>
      </p:sp>
    </p:spTree>
    <p:extLst>
      <p:ext uri="{BB962C8B-B14F-4D97-AF65-F5344CB8AC3E}">
        <p14:creationId xmlns:p14="http://schemas.microsoft.com/office/powerpoint/2010/main" val="3225060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627997-D849-427C-8A17-5AD7E0731FC6}"/>
              </a:ext>
            </a:extLst>
          </p:cNvPr>
          <p:cNvSpPr/>
          <p:nvPr/>
        </p:nvSpPr>
        <p:spPr>
          <a:xfrm>
            <a:off x="3239812" y="2254926"/>
            <a:ext cx="6351568" cy="1527849"/>
          </a:xfrm>
          <a:prstGeom prst="rect">
            <a:avLst/>
          </a:prstGeom>
          <a:noFill/>
        </p:spPr>
        <p:txBody>
          <a:bodyPr wrap="none" lIns="91440" tIns="45720" rIns="91440" bIns="45720" numCol="1">
            <a:prstTxWarp prst="textChevron">
              <a:avLst/>
            </a:prstTxWarp>
            <a:spAutoFit/>
          </a:bodyPr>
          <a:lstStyle/>
          <a:p>
            <a:pPr algn="ctr"/>
            <a:r>
              <a:rPr lang="vi-VN" sz="6600" b="1" dirty="0">
                <a:ln w="22225">
                  <a:solidFill>
                    <a:schemeClr val="accent2"/>
                  </a:solidFill>
                  <a:prstDash val="solid"/>
                </a:ln>
                <a:solidFill>
                  <a:srgbClr val="C00000"/>
                </a:solidFill>
              </a:rPr>
              <a:t>KHÁM PHÁ</a:t>
            </a:r>
            <a:endParaRPr lang="en-US" sz="6600" b="1" dirty="0">
              <a:ln w="22225">
                <a:solidFill>
                  <a:schemeClr val="accent2"/>
                </a:solidFill>
                <a:prstDash val="solid"/>
              </a:ln>
              <a:solidFill>
                <a:srgbClr val="C00000"/>
              </a:solidFill>
            </a:endParaRPr>
          </a:p>
        </p:txBody>
      </p:sp>
    </p:spTree>
    <p:extLst>
      <p:ext uri="{BB962C8B-B14F-4D97-AF65-F5344CB8AC3E}">
        <p14:creationId xmlns:p14="http://schemas.microsoft.com/office/powerpoint/2010/main" val="548811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F11A8C-E874-4B42-9120-8A7D48CABFC2}"/>
              </a:ext>
            </a:extLst>
          </p:cNvPr>
          <p:cNvSpPr txBox="1"/>
          <p:nvPr/>
        </p:nvSpPr>
        <p:spPr>
          <a:xfrm>
            <a:off x="4376544" y="6149254"/>
            <a:ext cx="4018910" cy="492443"/>
          </a:xfrm>
          <a:prstGeom prst="rect">
            <a:avLst/>
          </a:prstGeom>
          <a:noFill/>
        </p:spPr>
        <p:txBody>
          <a:bodyPr wrap="square" rtlCol="0">
            <a:spAutoFit/>
          </a:bodyPr>
          <a:lstStyle/>
          <a:p>
            <a:r>
              <a:rPr lang="vi-VN" sz="2600" b="1" i="1" dirty="0">
                <a:solidFill>
                  <a:srgbClr val="002060"/>
                </a:solidFill>
                <a:cs typeface="Times New Roman" panose="02020603050405020304" pitchFamily="18" charset="0"/>
              </a:rPr>
              <a:t>Bức tranh vẽ cảnh gì?</a:t>
            </a:r>
            <a:endParaRPr lang="en-US" sz="2600" b="1" i="1" dirty="0">
              <a:solidFill>
                <a:srgbClr val="002060"/>
              </a:solidFill>
              <a:cs typeface="Times New Roman" panose="02020603050405020304" pitchFamily="18" charset="0"/>
            </a:endParaRPr>
          </a:p>
        </p:txBody>
      </p:sp>
      <p:pic>
        <p:nvPicPr>
          <p:cNvPr id="4" name="Picture 4" descr="Untitled-1">
            <a:extLst>
              <a:ext uri="{FF2B5EF4-FFF2-40B4-BE49-F238E27FC236}">
                <a16:creationId xmlns:a16="http://schemas.microsoft.com/office/drawing/2014/main" id="{457B1FF0-F7D4-4BF6-93D1-47689368E8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993" y="105770"/>
            <a:ext cx="10780988" cy="59077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33785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Box 21">
            <a:extLst>
              <a:ext uri="{FF2B5EF4-FFF2-40B4-BE49-F238E27FC236}">
                <a16:creationId xmlns:a16="http://schemas.microsoft.com/office/drawing/2014/main" id="{A920BC87-8D4D-4F6D-94FD-DAE6E655D0BD}"/>
              </a:ext>
            </a:extLst>
          </p:cNvPr>
          <p:cNvSpPr txBox="1">
            <a:spLocks noChangeArrowheads="1"/>
          </p:cNvSpPr>
          <p:nvPr/>
        </p:nvSpPr>
        <p:spPr bwMode="auto">
          <a:xfrm>
            <a:off x="5998388" y="2683508"/>
            <a:ext cx="5747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800" b="1" i="1" dirty="0">
                <a:solidFill>
                  <a:srgbClr val="1B6169"/>
                </a:solidFill>
                <a:latin typeface="+mn-lt"/>
              </a:rPr>
              <a:t>Theo </a:t>
            </a:r>
            <a:r>
              <a:rPr lang="vi-VN" altLang="en-US" sz="2800" b="1" i="1" dirty="0">
                <a:solidFill>
                  <a:srgbClr val="1B6169"/>
                </a:solidFill>
                <a:latin typeface="+mn-lt"/>
              </a:rPr>
              <a:t>Trường Giang – Ngọc Minh</a:t>
            </a:r>
          </a:p>
        </p:txBody>
      </p:sp>
      <p:sp>
        <p:nvSpPr>
          <p:cNvPr id="7" name="TextBox 6">
            <a:extLst>
              <a:ext uri="{FF2B5EF4-FFF2-40B4-BE49-F238E27FC236}">
                <a16:creationId xmlns:a16="http://schemas.microsoft.com/office/drawing/2014/main" id="{2594F81B-9C25-45BA-9913-E6877499A703}"/>
              </a:ext>
            </a:extLst>
          </p:cNvPr>
          <p:cNvSpPr txBox="1"/>
          <p:nvPr/>
        </p:nvSpPr>
        <p:spPr>
          <a:xfrm>
            <a:off x="346455" y="851375"/>
            <a:ext cx="10875146" cy="707886"/>
          </a:xfrm>
          <a:prstGeom prst="rect">
            <a:avLst/>
          </a:prstGeom>
          <a:noFill/>
        </p:spPr>
        <p:txBody>
          <a:bodyPr wrap="square" rtlCol="0">
            <a:spAutoFit/>
          </a:bodyPr>
          <a:lstStyle/>
          <a:p>
            <a:pPr algn="ctr"/>
            <a:r>
              <a:rPr lang="vi-VN" sz="4000" b="1" dirty="0">
                <a:solidFill>
                  <a:srgbClr val="C00000"/>
                </a:solidFill>
              </a:rPr>
              <a:t>TẬP ĐỌC</a:t>
            </a:r>
            <a:endParaRPr lang="en-US" sz="4000" b="1" dirty="0">
              <a:solidFill>
                <a:srgbClr val="C00000"/>
              </a:solidFill>
            </a:endParaRPr>
          </a:p>
        </p:txBody>
      </p:sp>
      <p:sp>
        <p:nvSpPr>
          <p:cNvPr id="8" name="TextBox 7">
            <a:extLst>
              <a:ext uri="{FF2B5EF4-FFF2-40B4-BE49-F238E27FC236}">
                <a16:creationId xmlns:a16="http://schemas.microsoft.com/office/drawing/2014/main" id="{B23FB39A-9E4B-4ED5-AC0B-623BAFF74B9D}"/>
              </a:ext>
            </a:extLst>
          </p:cNvPr>
          <p:cNvSpPr txBox="1"/>
          <p:nvPr/>
        </p:nvSpPr>
        <p:spPr>
          <a:xfrm>
            <a:off x="560815" y="1714013"/>
            <a:ext cx="10875146" cy="707886"/>
          </a:xfrm>
          <a:prstGeom prst="rect">
            <a:avLst/>
          </a:prstGeom>
          <a:noFill/>
        </p:spPr>
        <p:txBody>
          <a:bodyPr wrap="square" rtlCol="0">
            <a:spAutoFit/>
          </a:bodyPr>
          <a:lstStyle/>
          <a:p>
            <a:pPr algn="ctr"/>
            <a:r>
              <a:rPr lang="vi-VN" sz="4000" b="1" dirty="0">
                <a:solidFill>
                  <a:srgbClr val="1B6169"/>
                </a:solidFill>
              </a:rPr>
              <a:t>NGU CÔNG XÃ TRỊNH TƯỜNG</a:t>
            </a:r>
            <a:endParaRPr lang="en-US" sz="4000" b="1" dirty="0">
              <a:solidFill>
                <a:srgbClr val="1B6169"/>
              </a:solidFill>
              <a:latin typeface="Gill Sans MT Condensed" panose="020B0506020104020203" pitchFamily="34" charset="0"/>
            </a:endParaRPr>
          </a:p>
        </p:txBody>
      </p:sp>
      <p:grpSp>
        <p:nvGrpSpPr>
          <p:cNvPr id="2" name="Group 1">
            <a:extLst>
              <a:ext uri="{FF2B5EF4-FFF2-40B4-BE49-F238E27FC236}">
                <a16:creationId xmlns:a16="http://schemas.microsoft.com/office/drawing/2014/main" id="{1B3C15C6-A2ED-4FC6-A2EF-38C66D0945AC}"/>
              </a:ext>
            </a:extLst>
          </p:cNvPr>
          <p:cNvGrpSpPr/>
          <p:nvPr/>
        </p:nvGrpSpPr>
        <p:grpSpPr>
          <a:xfrm>
            <a:off x="3888786" y="4404396"/>
            <a:ext cx="4629579" cy="1861072"/>
            <a:chOff x="3103735" y="2989390"/>
            <a:chExt cx="5956738" cy="2394584"/>
          </a:xfrm>
        </p:grpSpPr>
        <p:pic>
          <p:nvPicPr>
            <p:cNvPr id="9" name="Picture 2" descr="E:\Video\135757ac20ba436.jpg">
              <a:extLst>
                <a:ext uri="{FF2B5EF4-FFF2-40B4-BE49-F238E27FC236}">
                  <a16:creationId xmlns:a16="http://schemas.microsoft.com/office/drawing/2014/main" id="{25D70573-B288-4645-A29F-B2749365F3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0" b="23290"/>
            <a:stretch/>
          </p:blipFill>
          <p:spPr bwMode="auto">
            <a:xfrm>
              <a:off x="3103735" y="2989390"/>
              <a:ext cx="5956738" cy="23945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8F07624-2778-4E34-B92B-616C6D8CEDB6}"/>
                </a:ext>
              </a:extLst>
            </p:cNvPr>
            <p:cNvSpPr txBox="1"/>
            <p:nvPr/>
          </p:nvSpPr>
          <p:spPr>
            <a:xfrm>
              <a:off x="6247183" y="4186682"/>
              <a:ext cx="2372001" cy="594010"/>
            </a:xfrm>
            <a:prstGeom prst="rect">
              <a:avLst/>
            </a:prstGeom>
            <a:noFill/>
          </p:spPr>
          <p:txBody>
            <a:bodyPr wrap="square" rtlCol="0">
              <a:spAutoFit/>
            </a:bodyPr>
            <a:lstStyle/>
            <a:p>
              <a:r>
                <a:rPr lang="vi-VN" sz="2400" b="1" dirty="0">
                  <a:solidFill>
                    <a:srgbClr val="1B6169"/>
                  </a:solidFill>
                </a:rPr>
                <a:t>T</a:t>
              </a:r>
              <a:r>
                <a:rPr lang="en-US" sz="2400" b="1" dirty="0">
                  <a:solidFill>
                    <a:srgbClr val="1B6169"/>
                  </a:solidFill>
                </a:rPr>
                <a:t>rang </a:t>
              </a:r>
              <a:r>
                <a:rPr lang="vi-VN" sz="2400" b="1" dirty="0">
                  <a:solidFill>
                    <a:srgbClr val="1B6169"/>
                  </a:solidFill>
                </a:rPr>
                <a:t>153</a:t>
              </a:r>
              <a:endParaRPr lang="en-US" sz="2400" b="1" dirty="0">
                <a:solidFill>
                  <a:srgbClr val="1B6169"/>
                </a:solidFill>
              </a:endParaRPr>
            </a:p>
          </p:txBody>
        </p:sp>
      </p:grpSp>
    </p:spTree>
    <p:extLst>
      <p:ext uri="{BB962C8B-B14F-4D97-AF65-F5344CB8AC3E}">
        <p14:creationId xmlns:p14="http://schemas.microsoft.com/office/powerpoint/2010/main" val="298388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500"/>
                                        <p:tgtEl>
                                          <p:spTgt spid="8"/>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pic>
        <p:nvPicPr>
          <p:cNvPr id="36" name="Picture 35">
            <a:extLst>
              <a:ext uri="{FF2B5EF4-FFF2-40B4-BE49-F238E27FC236}">
                <a16:creationId xmlns:a16="http://schemas.microsoft.com/office/drawing/2014/main" id="{B3AD282D-4165-498C-8F0C-F38DA6C06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91" y="1651623"/>
            <a:ext cx="3940349" cy="394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lowchart: Connector 36">
            <a:extLst>
              <a:ext uri="{FF2B5EF4-FFF2-40B4-BE49-F238E27FC236}">
                <a16:creationId xmlns:a16="http://schemas.microsoft.com/office/drawing/2014/main" id="{404E6746-DAAD-4774-998E-5A2F54D6C70E}"/>
              </a:ext>
            </a:extLst>
          </p:cNvPr>
          <p:cNvSpPr/>
          <p:nvPr/>
        </p:nvSpPr>
        <p:spPr>
          <a:xfrm>
            <a:off x="508476" y="2418013"/>
            <a:ext cx="2386014" cy="2406783"/>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592"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 cầu cần đạt</a:t>
            </a:r>
            <a:endParaRPr lang="vi-VN" sz="3592"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8" name="Flowchart: Connector 37">
            <a:extLst>
              <a:ext uri="{FF2B5EF4-FFF2-40B4-BE49-F238E27FC236}">
                <a16:creationId xmlns:a16="http://schemas.microsoft.com/office/drawing/2014/main" id="{CD3200C8-05E7-43D5-A2BB-B3FA7B264A74}"/>
              </a:ext>
            </a:extLst>
          </p:cNvPr>
          <p:cNvSpPr/>
          <p:nvPr/>
        </p:nvSpPr>
        <p:spPr>
          <a:xfrm>
            <a:off x="2291780" y="2135025"/>
            <a:ext cx="248436" cy="246400"/>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sp>
        <p:nvSpPr>
          <p:cNvPr id="39" name="Freeform: Shape 38">
            <a:extLst>
              <a:ext uri="{FF2B5EF4-FFF2-40B4-BE49-F238E27FC236}">
                <a16:creationId xmlns:a16="http://schemas.microsoft.com/office/drawing/2014/main" id="{F24018D4-2F93-454F-AE2F-21888D456C1A}"/>
              </a:ext>
            </a:extLst>
          </p:cNvPr>
          <p:cNvSpPr/>
          <p:nvPr/>
        </p:nvSpPr>
        <p:spPr>
          <a:xfrm>
            <a:off x="2478212" y="1065692"/>
            <a:ext cx="2253730" cy="1147331"/>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6156" dirty="0">
              <a:solidFill>
                <a:prstClr val="black"/>
              </a:solidFill>
              <a:latin typeface="Times New Roman" panose="02020603050405020304" pitchFamily="18" charset="0"/>
              <a:cs typeface="Times New Roman" panose="02020603050405020304" pitchFamily="18" charset="0"/>
            </a:endParaRPr>
          </a:p>
        </p:txBody>
      </p:sp>
      <p:grpSp>
        <p:nvGrpSpPr>
          <p:cNvPr id="40" name="Group 39">
            <a:extLst>
              <a:ext uri="{FF2B5EF4-FFF2-40B4-BE49-F238E27FC236}">
                <a16:creationId xmlns:a16="http://schemas.microsoft.com/office/drawing/2014/main" id="{0A3DF5BF-3EA1-4A36-8721-24800282759A}"/>
              </a:ext>
            </a:extLst>
          </p:cNvPr>
          <p:cNvGrpSpPr>
            <a:grpSpLocks/>
          </p:cNvGrpSpPr>
          <p:nvPr/>
        </p:nvGrpSpPr>
        <p:grpSpPr bwMode="auto">
          <a:xfrm>
            <a:off x="4731942" y="483001"/>
            <a:ext cx="7158994" cy="1192093"/>
            <a:chOff x="5862048" y="676275"/>
            <a:chExt cx="6539502" cy="1695450"/>
          </a:xfrm>
        </p:grpSpPr>
        <p:sp>
          <p:nvSpPr>
            <p:cNvPr id="41" name="Rectangle: Rounded Corners 40">
              <a:extLst>
                <a:ext uri="{FF2B5EF4-FFF2-40B4-BE49-F238E27FC236}">
                  <a16:creationId xmlns:a16="http://schemas.microsoft.com/office/drawing/2014/main" id="{85E51C64-0A94-4F8C-BA76-FC6248E8FAA2}"/>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sp>
          <p:nvSpPr>
            <p:cNvPr id="42" name="Flowchart: Connector 41">
              <a:extLst>
                <a:ext uri="{FF2B5EF4-FFF2-40B4-BE49-F238E27FC236}">
                  <a16:creationId xmlns:a16="http://schemas.microsoft.com/office/drawing/2014/main" id="{EB976A54-6C27-4477-A165-3F98F31779B0}"/>
                </a:ext>
              </a:extLst>
            </p:cNvPr>
            <p:cNvSpPr/>
            <p:nvPr/>
          </p:nvSpPr>
          <p:spPr>
            <a:xfrm>
              <a:off x="6094220" y="1065028"/>
              <a:ext cx="598628" cy="95661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rPr>
                <a:t>1</a:t>
              </a:r>
              <a:endParaRPr lang="vi-VN" sz="3999" dirty="0">
                <a:solidFill>
                  <a:prstClr val="white"/>
                </a:solidFill>
              </a:endParaRPr>
            </a:p>
          </p:txBody>
        </p:sp>
      </p:grpSp>
      <p:sp>
        <p:nvSpPr>
          <p:cNvPr id="43" name="Flowchart: Connector 42">
            <a:extLst>
              <a:ext uri="{FF2B5EF4-FFF2-40B4-BE49-F238E27FC236}">
                <a16:creationId xmlns:a16="http://schemas.microsoft.com/office/drawing/2014/main" id="{C23435FB-7FB6-45FA-BAB0-192018E0954F}"/>
              </a:ext>
            </a:extLst>
          </p:cNvPr>
          <p:cNvSpPr/>
          <p:nvPr/>
        </p:nvSpPr>
        <p:spPr>
          <a:xfrm>
            <a:off x="3140040" y="3215646"/>
            <a:ext cx="248436" cy="24843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cxnSp>
        <p:nvCxnSpPr>
          <p:cNvPr id="44" name="Straight Connector 43">
            <a:extLst>
              <a:ext uri="{FF2B5EF4-FFF2-40B4-BE49-F238E27FC236}">
                <a16:creationId xmlns:a16="http://schemas.microsoft.com/office/drawing/2014/main" id="{D7AADB42-2E4A-4307-96A5-CC07B93AB6C1}"/>
              </a:ext>
            </a:extLst>
          </p:cNvPr>
          <p:cNvCxnSpPr>
            <a:cxnSpLocks/>
            <a:stCxn id="43" idx="6"/>
            <a:endCxn id="46" idx="1"/>
          </p:cNvCxnSpPr>
          <p:nvPr/>
        </p:nvCxnSpPr>
        <p:spPr>
          <a:xfrm>
            <a:off x="3388476" y="3339864"/>
            <a:ext cx="1776547" cy="114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57CC795F-8B2A-45BA-8237-20C7E3AC9AA1}"/>
              </a:ext>
            </a:extLst>
          </p:cNvPr>
          <p:cNvGrpSpPr>
            <a:grpSpLocks/>
          </p:cNvGrpSpPr>
          <p:nvPr/>
        </p:nvGrpSpPr>
        <p:grpSpPr bwMode="auto">
          <a:xfrm>
            <a:off x="5165023" y="2692047"/>
            <a:ext cx="6725913" cy="1524554"/>
            <a:chOff x="5862048" y="676275"/>
            <a:chExt cx="6539502" cy="1695450"/>
          </a:xfrm>
        </p:grpSpPr>
        <p:sp>
          <p:nvSpPr>
            <p:cNvPr id="46" name="Rectangle: Rounded Corners 45">
              <a:extLst>
                <a:ext uri="{FF2B5EF4-FFF2-40B4-BE49-F238E27FC236}">
                  <a16:creationId xmlns:a16="http://schemas.microsoft.com/office/drawing/2014/main" id="{D54148BE-1E6A-4166-8000-692393DC74B0}"/>
                </a:ext>
              </a:extLst>
            </p:cNvPr>
            <p:cNvSpPr/>
            <p:nvPr/>
          </p:nvSpPr>
          <p:spPr>
            <a:xfrm>
              <a:off x="5862048" y="676275"/>
              <a:ext cx="6539502" cy="169545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endParaRPr>
            </a:p>
          </p:txBody>
        </p:sp>
        <p:sp>
          <p:nvSpPr>
            <p:cNvPr id="47" name="Flowchart: Connector 46">
              <a:extLst>
                <a:ext uri="{FF2B5EF4-FFF2-40B4-BE49-F238E27FC236}">
                  <a16:creationId xmlns:a16="http://schemas.microsoft.com/office/drawing/2014/main" id="{8E5C281A-5CCD-4D98-B4A2-CDD70D08DC0B}"/>
                </a:ext>
              </a:extLst>
            </p:cNvPr>
            <p:cNvSpPr/>
            <p:nvPr/>
          </p:nvSpPr>
          <p:spPr>
            <a:xfrm>
              <a:off x="6050999" y="1088145"/>
              <a:ext cx="626019" cy="746459"/>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rPr>
                <a:t>2</a:t>
              </a:r>
              <a:endParaRPr lang="vi-VN" sz="3999" dirty="0">
                <a:solidFill>
                  <a:prstClr val="white"/>
                </a:solidFill>
              </a:endParaRPr>
            </a:p>
          </p:txBody>
        </p:sp>
      </p:grpSp>
      <p:sp>
        <p:nvSpPr>
          <p:cNvPr id="48" name="Freeform: Shape 47">
            <a:extLst>
              <a:ext uri="{FF2B5EF4-FFF2-40B4-BE49-F238E27FC236}">
                <a16:creationId xmlns:a16="http://schemas.microsoft.com/office/drawing/2014/main" id="{E71FC5D0-5398-4CF8-BFA0-8703C182C742}"/>
              </a:ext>
            </a:extLst>
          </p:cNvPr>
          <p:cNvSpPr/>
          <p:nvPr/>
        </p:nvSpPr>
        <p:spPr>
          <a:xfrm>
            <a:off x="2748946" y="4704062"/>
            <a:ext cx="2539668" cy="952501"/>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grpSp>
        <p:nvGrpSpPr>
          <p:cNvPr id="49" name="Group 48">
            <a:extLst>
              <a:ext uri="{FF2B5EF4-FFF2-40B4-BE49-F238E27FC236}">
                <a16:creationId xmlns:a16="http://schemas.microsoft.com/office/drawing/2014/main" id="{5CB03C1A-E60B-430D-A0BB-8B7B4299ECFF}"/>
              </a:ext>
            </a:extLst>
          </p:cNvPr>
          <p:cNvGrpSpPr/>
          <p:nvPr/>
        </p:nvGrpSpPr>
        <p:grpSpPr>
          <a:xfrm>
            <a:off x="5288614" y="5062495"/>
            <a:ext cx="6725911" cy="1148246"/>
            <a:chOff x="5352199" y="5302267"/>
            <a:chExt cx="6538737" cy="1148246"/>
          </a:xfrm>
        </p:grpSpPr>
        <p:sp>
          <p:nvSpPr>
            <p:cNvPr id="50" name="Rectangle: Rounded Corners 49">
              <a:extLst>
                <a:ext uri="{FF2B5EF4-FFF2-40B4-BE49-F238E27FC236}">
                  <a16:creationId xmlns:a16="http://schemas.microsoft.com/office/drawing/2014/main" id="{BC1CA242-33A8-4AFD-B3F2-069ED3B0D1C2}"/>
                </a:ext>
              </a:extLst>
            </p:cNvPr>
            <p:cNvSpPr/>
            <p:nvPr/>
          </p:nvSpPr>
          <p:spPr bwMode="auto">
            <a:xfrm>
              <a:off x="5352199" y="5302267"/>
              <a:ext cx="6538737" cy="1148246"/>
            </a:xfrm>
            <a:prstGeom prst="roundRect">
              <a:avLst>
                <a:gd name="adj" fmla="val 50000"/>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endParaRPr>
            </a:p>
          </p:txBody>
        </p:sp>
        <p:sp>
          <p:nvSpPr>
            <p:cNvPr id="51" name="Flowchart: Connector 50">
              <a:extLst>
                <a:ext uri="{FF2B5EF4-FFF2-40B4-BE49-F238E27FC236}">
                  <a16:creationId xmlns:a16="http://schemas.microsoft.com/office/drawing/2014/main" id="{3A8C8BD2-D77C-4FFD-8E67-A473634A98CA}"/>
                </a:ext>
              </a:extLst>
            </p:cNvPr>
            <p:cNvSpPr/>
            <p:nvPr/>
          </p:nvSpPr>
          <p:spPr bwMode="auto">
            <a:xfrm>
              <a:off x="5639325" y="5550388"/>
              <a:ext cx="694928" cy="649248"/>
            </a:xfrm>
            <a:prstGeom prst="flowChart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vi-VN" sz="3999" dirty="0">
                  <a:solidFill>
                    <a:prstClr val="white"/>
                  </a:solidFill>
                </a:rPr>
                <a:t>3</a:t>
              </a:r>
            </a:p>
          </p:txBody>
        </p:sp>
      </p:grpSp>
      <p:sp>
        <p:nvSpPr>
          <p:cNvPr id="52" name="Flowchart: Connector 51">
            <a:extLst>
              <a:ext uri="{FF2B5EF4-FFF2-40B4-BE49-F238E27FC236}">
                <a16:creationId xmlns:a16="http://schemas.microsoft.com/office/drawing/2014/main" id="{81AD0CE0-6203-4777-AAB7-CDE06241ED77}"/>
              </a:ext>
            </a:extLst>
          </p:cNvPr>
          <p:cNvSpPr/>
          <p:nvPr/>
        </p:nvSpPr>
        <p:spPr>
          <a:xfrm>
            <a:off x="2651919" y="4622704"/>
            <a:ext cx="246399" cy="248436"/>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endParaRPr>
          </a:p>
        </p:txBody>
      </p:sp>
      <p:sp>
        <p:nvSpPr>
          <p:cNvPr id="53" name="TextBox 52">
            <a:extLst>
              <a:ext uri="{FF2B5EF4-FFF2-40B4-BE49-F238E27FC236}">
                <a16:creationId xmlns:a16="http://schemas.microsoft.com/office/drawing/2014/main" id="{07B3B04E-0705-480B-985C-A8AC2113E339}"/>
              </a:ext>
            </a:extLst>
          </p:cNvPr>
          <p:cNvSpPr txBox="1"/>
          <p:nvPr/>
        </p:nvSpPr>
        <p:spPr>
          <a:xfrm>
            <a:off x="5889241" y="553742"/>
            <a:ext cx="5642958" cy="1015663"/>
          </a:xfrm>
          <a:prstGeom prst="rect">
            <a:avLst/>
          </a:prstGeom>
          <a:noFill/>
        </p:spPr>
        <p:txBody>
          <a:bodyPr wrap="square" rtlCol="0">
            <a:spAutoFit/>
          </a:bodyPr>
          <a:lstStyle/>
          <a:p>
            <a:pPr algn="just"/>
            <a:r>
              <a:rPr lang="en-US" altLang="ko-KR" sz="2000" b="1" dirty="0" err="1">
                <a:solidFill>
                  <a:srgbClr val="7030A0"/>
                </a:solidFill>
                <a:latin typeface="Arial" panose="020B0604020202020204" pitchFamily="34" charset="0"/>
                <a:cs typeface="Arial" pitchFamily="34" charset="0"/>
              </a:rPr>
              <a:t>Đọc</a:t>
            </a:r>
            <a:r>
              <a:rPr lang="en-US" altLang="ko-KR" sz="2000" b="1" dirty="0">
                <a:solidFill>
                  <a:srgbClr val="7030A0"/>
                </a:solidFill>
                <a:latin typeface="Arial" panose="020B0604020202020204" pitchFamily="34" charset="0"/>
                <a:cs typeface="Arial" pitchFamily="34" charset="0"/>
              </a:rPr>
              <a:t> </a:t>
            </a:r>
            <a:r>
              <a:rPr lang="vi-VN" altLang="ko-KR" sz="2000" b="1" dirty="0">
                <a:solidFill>
                  <a:srgbClr val="7030A0"/>
                </a:solidFill>
                <a:latin typeface="Arial" panose="020B0604020202020204" pitchFamily="34" charset="0"/>
                <a:cs typeface="Arial" pitchFamily="34" charset="0"/>
              </a:rPr>
              <a:t>trôi chảy, lưu loát toàn bài. </a:t>
            </a:r>
            <a:r>
              <a:rPr lang="en-US" altLang="ko-KR" sz="2000" b="1" dirty="0" err="1">
                <a:solidFill>
                  <a:srgbClr val="7030A0"/>
                </a:solidFill>
                <a:latin typeface="Arial" panose="020B0604020202020204" pitchFamily="34" charset="0"/>
                <a:cs typeface="Arial" pitchFamily="34" charset="0"/>
              </a:rPr>
              <a:t>Đọc</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đúng</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các</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tiếng</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từ</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khó</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dễ</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lẫn</a:t>
            </a:r>
            <a:r>
              <a:rPr lang="en-US" altLang="ko-KR" sz="2000" b="1" dirty="0">
                <a:solidFill>
                  <a:srgbClr val="7030A0"/>
                </a:solidFill>
                <a:latin typeface="Arial" panose="020B0604020202020204" pitchFamily="34" charset="0"/>
                <a:cs typeface="Arial" pitchFamily="34" charset="0"/>
              </a:rPr>
              <a:t> do </a:t>
            </a:r>
            <a:r>
              <a:rPr lang="en-US" altLang="ko-KR" sz="2000" b="1" dirty="0" err="1">
                <a:solidFill>
                  <a:srgbClr val="7030A0"/>
                </a:solidFill>
                <a:latin typeface="Arial" panose="020B0604020202020204" pitchFamily="34" charset="0"/>
                <a:cs typeface="Arial" pitchFamily="34" charset="0"/>
              </a:rPr>
              <a:t>ảnh</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hưởng</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của</a:t>
            </a:r>
            <a:r>
              <a:rPr lang="en-US" altLang="ko-KR" sz="2000" b="1" dirty="0">
                <a:solidFill>
                  <a:srgbClr val="7030A0"/>
                </a:solidFill>
                <a:latin typeface="Arial" panose="020B0604020202020204" pitchFamily="34" charset="0"/>
                <a:cs typeface="Arial" pitchFamily="34" charset="0"/>
              </a:rPr>
              <a:t> </a:t>
            </a:r>
            <a:r>
              <a:rPr lang="en-US" altLang="ko-KR" sz="2000" b="1" dirty="0" err="1">
                <a:solidFill>
                  <a:srgbClr val="7030A0"/>
                </a:solidFill>
                <a:latin typeface="Arial" panose="020B0604020202020204" pitchFamily="34" charset="0"/>
                <a:cs typeface="Arial" pitchFamily="34" charset="0"/>
              </a:rPr>
              <a:t>phương</a:t>
            </a:r>
            <a:r>
              <a:rPr lang="en-US" altLang="ko-KR" sz="2000" b="1" dirty="0">
                <a:solidFill>
                  <a:srgbClr val="7030A0"/>
                </a:solidFill>
                <a:latin typeface="Arial" panose="020B0604020202020204" pitchFamily="34" charset="0"/>
                <a:cs typeface="Arial" pitchFamily="34" charset="0"/>
              </a:rPr>
              <a:t> </a:t>
            </a:r>
            <a:r>
              <a:rPr lang="vi-VN" altLang="ko-KR" sz="2000" b="1" dirty="0">
                <a:solidFill>
                  <a:srgbClr val="7030A0"/>
                </a:solidFill>
                <a:latin typeface="Arial" panose="020B0604020202020204" pitchFamily="34" charset="0"/>
                <a:cs typeface="Arial" pitchFamily="34" charset="0"/>
              </a:rPr>
              <a:t>ngữ.</a:t>
            </a:r>
            <a:endParaRPr lang="en-US" altLang="ko-KR" sz="2000" b="1" dirty="0">
              <a:solidFill>
                <a:srgbClr val="7030A0"/>
              </a:solidFill>
              <a:latin typeface="Arial" panose="020B0604020202020204" pitchFamily="34" charset="0"/>
              <a:cs typeface="Arial" pitchFamily="34" charset="0"/>
            </a:endParaRPr>
          </a:p>
        </p:txBody>
      </p:sp>
      <p:sp>
        <p:nvSpPr>
          <p:cNvPr id="54" name="TextBox 53">
            <a:extLst>
              <a:ext uri="{FF2B5EF4-FFF2-40B4-BE49-F238E27FC236}">
                <a16:creationId xmlns:a16="http://schemas.microsoft.com/office/drawing/2014/main" id="{4FA8C294-DC5B-4F96-A311-F00EBA05D1E0}"/>
              </a:ext>
            </a:extLst>
          </p:cNvPr>
          <p:cNvSpPr txBox="1"/>
          <p:nvPr/>
        </p:nvSpPr>
        <p:spPr>
          <a:xfrm>
            <a:off x="6398467" y="5276073"/>
            <a:ext cx="4975861" cy="738664"/>
          </a:xfrm>
          <a:prstGeom prst="rect">
            <a:avLst/>
          </a:prstGeom>
          <a:noFill/>
        </p:spPr>
        <p:txBody>
          <a:bodyPr wrap="square" rtlCol="0">
            <a:spAutoFit/>
          </a:bodyPr>
          <a:lstStyle/>
          <a:p>
            <a:pPr algn="just"/>
            <a:r>
              <a:rPr lang="vi-VN" altLang="ko-KR" sz="2100" b="1" dirty="0">
                <a:solidFill>
                  <a:srgbClr val="7030A0"/>
                </a:solidFill>
                <a:cs typeface="Arial" pitchFamily="34" charset="0"/>
              </a:rPr>
              <a:t>Hiểu nghĩa các từ khó và ý nghĩa của bài văn.</a:t>
            </a:r>
            <a:endParaRPr lang="en-US" altLang="ko-KR" sz="2100" b="1" dirty="0">
              <a:solidFill>
                <a:srgbClr val="7030A0"/>
              </a:solidFill>
              <a:cs typeface="Arial" pitchFamily="34" charset="0"/>
            </a:endParaRPr>
          </a:p>
        </p:txBody>
      </p:sp>
      <p:sp>
        <p:nvSpPr>
          <p:cNvPr id="55" name="TextBox 54">
            <a:extLst>
              <a:ext uri="{FF2B5EF4-FFF2-40B4-BE49-F238E27FC236}">
                <a16:creationId xmlns:a16="http://schemas.microsoft.com/office/drawing/2014/main" id="{A615BAFE-DD69-4DED-8654-A23306E34B9E}"/>
              </a:ext>
            </a:extLst>
          </p:cNvPr>
          <p:cNvSpPr txBox="1"/>
          <p:nvPr/>
        </p:nvSpPr>
        <p:spPr>
          <a:xfrm>
            <a:off x="5941369" y="2764921"/>
            <a:ext cx="5764631" cy="1384995"/>
          </a:xfrm>
          <a:prstGeom prst="rect">
            <a:avLst/>
          </a:prstGeom>
          <a:noFill/>
        </p:spPr>
        <p:txBody>
          <a:bodyPr wrap="square" rtlCol="0">
            <a:spAutoFit/>
          </a:bodyPr>
          <a:lstStyle/>
          <a:p>
            <a:pPr algn="just"/>
            <a:r>
              <a:rPr lang="vi-VN" altLang="ko-KR" sz="2100" b="1" dirty="0">
                <a:solidFill>
                  <a:srgbClr val="7030A0"/>
                </a:solidFill>
                <a:latin typeface="Arial" panose="020B0604020202020204" pitchFamily="34" charset="0"/>
                <a:cs typeface="Arial" pitchFamily="34" charset="0"/>
              </a:rPr>
              <a:t>Đọc diễn cảm bài văn với giọng kể hào hứng, thể hiện sự khâm phục trí sáng tạo, tinh thần quyết tâm chống đói nghèo, lạc hậu của ông Phàn Phù Lìn.</a:t>
            </a:r>
            <a:endParaRPr lang="en-US" altLang="ko-KR" sz="2100" b="1" dirty="0">
              <a:solidFill>
                <a:srgbClr val="7030A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709253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22" presetClass="entr" presetSubtype="8"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par>
                                <p:cTn id="19" presetID="22" presetClass="entr" presetSubtype="4"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down)">
                                      <p:cBhvr>
                                        <p:cTn id="24" dur="500"/>
                                        <p:tgtEl>
                                          <p:spTgt spid="38"/>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checkerboard(across)">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cTn>
                              </p:par>
                              <p:par>
                                <p:cTn id="33" presetID="22" presetClass="entr" presetSubtype="4"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down)">
                                      <p:cBhvr>
                                        <p:cTn id="35" dur="500"/>
                                        <p:tgtEl>
                                          <p:spTgt spid="44"/>
                                        </p:tgtEl>
                                      </p:cBhvr>
                                    </p:animEffect>
                                  </p:childTnLst>
                                </p:cTn>
                              </p:par>
                              <p:par>
                                <p:cTn id="36" presetID="2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down)">
                                      <p:cBhvr>
                                        <p:cTn id="38" dur="500"/>
                                        <p:tgtEl>
                                          <p:spTgt spid="45"/>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checkerboard(across)">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500"/>
                                        <p:tgtEl>
                                          <p:spTgt spid="52"/>
                                        </p:tgtEl>
                                      </p:cBhvr>
                                    </p:animEffect>
                                  </p:childTnLst>
                                </p:cTn>
                              </p:par>
                              <p:par>
                                <p:cTn id="50" presetID="22" presetClass="entr" presetSubtype="4"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down)">
                                      <p:cBhvr>
                                        <p:cTn id="52" dur="500"/>
                                        <p:tgtEl>
                                          <p:spTgt spid="49"/>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checkerboard(across)">
                                      <p:cBhvr>
                                        <p:cTn id="5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3" grpId="0" animBg="1"/>
      <p:bldP spid="48" grpId="0" animBg="1"/>
      <p:bldP spid="52" grpId="0" animBg="1"/>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FC539A-E1B2-4E56-B2DB-D4B8D260888B}"/>
              </a:ext>
            </a:extLst>
          </p:cNvPr>
          <p:cNvGrpSpPr/>
          <p:nvPr/>
        </p:nvGrpSpPr>
        <p:grpSpPr>
          <a:xfrm>
            <a:off x="0" y="0"/>
            <a:ext cx="2024109" cy="2024109"/>
            <a:chOff x="0" y="0"/>
            <a:chExt cx="2024109" cy="2024109"/>
          </a:xfrm>
        </p:grpSpPr>
        <p:cxnSp>
          <p:nvCxnSpPr>
            <p:cNvPr id="3" name="Straight Connector 2">
              <a:extLst>
                <a:ext uri="{FF2B5EF4-FFF2-40B4-BE49-F238E27FC236}">
                  <a16:creationId xmlns:a16="http://schemas.microsoft.com/office/drawing/2014/main" id="{D97662EF-9070-4B3E-981D-939A6BA66187}"/>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3A5AC16A-B614-4E94-BCEB-CC67982942A8}"/>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F8176043-E086-4D3A-BF5E-460A275052F7}"/>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720F6323-CCB6-4795-9A54-8AC28ADD20BD}"/>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17" name="Group 16">
            <a:extLst>
              <a:ext uri="{FF2B5EF4-FFF2-40B4-BE49-F238E27FC236}">
                <a16:creationId xmlns:a16="http://schemas.microsoft.com/office/drawing/2014/main" id="{B97E323F-2863-4F51-BD9E-9139C6585791}"/>
              </a:ext>
            </a:extLst>
          </p:cNvPr>
          <p:cNvGrpSpPr/>
          <p:nvPr/>
        </p:nvGrpSpPr>
        <p:grpSpPr>
          <a:xfrm rot="10800000">
            <a:off x="10167891" y="4833891"/>
            <a:ext cx="2024109" cy="2024109"/>
            <a:chOff x="0" y="0"/>
            <a:chExt cx="2024109" cy="2024109"/>
          </a:xfrm>
        </p:grpSpPr>
        <p:cxnSp>
          <p:nvCxnSpPr>
            <p:cNvPr id="18" name="Straight Connector 17">
              <a:extLst>
                <a:ext uri="{FF2B5EF4-FFF2-40B4-BE49-F238E27FC236}">
                  <a16:creationId xmlns:a16="http://schemas.microsoft.com/office/drawing/2014/main" id="{7C5419CA-AE3E-4BC9-8979-A933133A0C5E}"/>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8AA4B27-03E9-4463-944D-5A8660BDFF2D}"/>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53DF0DD0-FB1C-4DEB-86BA-B6B60BB15B5E}"/>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23D642A0-4B40-453B-8990-97DFDA0BCE05}"/>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2" name="Group 21">
            <a:extLst>
              <a:ext uri="{FF2B5EF4-FFF2-40B4-BE49-F238E27FC236}">
                <a16:creationId xmlns:a16="http://schemas.microsoft.com/office/drawing/2014/main" id="{B3F1FD18-1106-405C-99F1-88F6D3E48018}"/>
              </a:ext>
            </a:extLst>
          </p:cNvPr>
          <p:cNvGrpSpPr/>
          <p:nvPr/>
        </p:nvGrpSpPr>
        <p:grpSpPr>
          <a:xfrm rot="16200000">
            <a:off x="53267" y="4833891"/>
            <a:ext cx="2024109" cy="2024109"/>
            <a:chOff x="0" y="0"/>
            <a:chExt cx="2024109" cy="2024109"/>
          </a:xfrm>
        </p:grpSpPr>
        <p:cxnSp>
          <p:nvCxnSpPr>
            <p:cNvPr id="23" name="Straight Connector 22">
              <a:extLst>
                <a:ext uri="{FF2B5EF4-FFF2-40B4-BE49-F238E27FC236}">
                  <a16:creationId xmlns:a16="http://schemas.microsoft.com/office/drawing/2014/main" id="{2072A11A-3AB4-4B99-9A21-C76D0897B021}"/>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FE034577-EB2E-4E04-8BB9-F19C02931432}"/>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195F2502-BAA0-4FDC-9695-BDE280CCB333}"/>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F69332E4-698D-4A2F-AB0E-41DD9CE74F8A}"/>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grpSp>
        <p:nvGrpSpPr>
          <p:cNvPr id="27" name="Group 26">
            <a:extLst>
              <a:ext uri="{FF2B5EF4-FFF2-40B4-BE49-F238E27FC236}">
                <a16:creationId xmlns:a16="http://schemas.microsoft.com/office/drawing/2014/main" id="{ACB2AA3E-6FCE-42CD-ACC7-12A94EBBDBB6}"/>
              </a:ext>
            </a:extLst>
          </p:cNvPr>
          <p:cNvGrpSpPr/>
          <p:nvPr/>
        </p:nvGrpSpPr>
        <p:grpSpPr>
          <a:xfrm rot="5400000">
            <a:off x="10114624" y="0"/>
            <a:ext cx="2024109" cy="2024109"/>
            <a:chOff x="0" y="0"/>
            <a:chExt cx="2024109" cy="2024109"/>
          </a:xfrm>
        </p:grpSpPr>
        <p:cxnSp>
          <p:nvCxnSpPr>
            <p:cNvPr id="28" name="Straight Connector 27">
              <a:extLst>
                <a:ext uri="{FF2B5EF4-FFF2-40B4-BE49-F238E27FC236}">
                  <a16:creationId xmlns:a16="http://schemas.microsoft.com/office/drawing/2014/main" id="{A7DC7EDA-DC34-4703-993D-24FBC6E5DDB6}"/>
                </a:ext>
              </a:extLst>
            </p:cNvPr>
            <p:cNvCxnSpPr/>
            <p:nvPr/>
          </p:nvCxnSpPr>
          <p:spPr>
            <a:xfrm>
              <a:off x="0" y="0"/>
              <a:ext cx="202410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ED57D96-96E3-46ED-8D2D-F088F96D0D76}"/>
                </a:ext>
              </a:extLst>
            </p:cNvPr>
            <p:cNvCxnSpPr>
              <a:cxnSpLocks/>
            </p:cNvCxnSpPr>
            <p:nvPr/>
          </p:nvCxnSpPr>
          <p:spPr>
            <a:xfrm flipH="1">
              <a:off x="26633" y="0"/>
              <a:ext cx="26634" cy="2024109"/>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04AC3108-AEC9-461F-9F0B-248F38EFF094}"/>
                </a:ext>
              </a:extLst>
            </p:cNvPr>
            <p:cNvCxnSpPr>
              <a:cxnSpLocks/>
            </p:cNvCxnSpPr>
            <p:nvPr/>
          </p:nvCxnSpPr>
          <p:spPr>
            <a:xfrm>
              <a:off x="168675" y="159798"/>
              <a:ext cx="1340529" cy="0"/>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9BD88FA7-BBF4-4D17-9A64-A4045E81614B}"/>
                </a:ext>
              </a:extLst>
            </p:cNvPr>
            <p:cNvCxnSpPr>
              <a:cxnSpLocks/>
            </p:cNvCxnSpPr>
            <p:nvPr/>
          </p:nvCxnSpPr>
          <p:spPr>
            <a:xfrm flipH="1">
              <a:off x="174983" y="159798"/>
              <a:ext cx="20326" cy="1544715"/>
            </a:xfrm>
            <a:prstGeom prst="line">
              <a:avLst/>
            </a:prstGeom>
            <a:ln w="57150">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grpSp>
      <p:sp>
        <p:nvSpPr>
          <p:cNvPr id="38" name="TextBox 37">
            <a:extLst>
              <a:ext uri="{FF2B5EF4-FFF2-40B4-BE49-F238E27FC236}">
                <a16:creationId xmlns:a16="http://schemas.microsoft.com/office/drawing/2014/main" id="{3B74F06E-4040-41DC-9552-C3436360F95A}"/>
              </a:ext>
            </a:extLst>
          </p:cNvPr>
          <p:cNvSpPr txBox="1"/>
          <p:nvPr/>
        </p:nvSpPr>
        <p:spPr>
          <a:xfrm>
            <a:off x="838939" y="15073"/>
            <a:ext cx="10875146" cy="461665"/>
          </a:xfrm>
          <a:prstGeom prst="rect">
            <a:avLst/>
          </a:prstGeom>
          <a:noFill/>
        </p:spPr>
        <p:txBody>
          <a:bodyPr wrap="square" rtlCol="0">
            <a:spAutoFit/>
          </a:bodyPr>
          <a:lstStyle/>
          <a:p>
            <a:pPr algn="ctr"/>
            <a:r>
              <a:rPr lang="vi-VN" sz="2400" b="1" dirty="0">
                <a:solidFill>
                  <a:srgbClr val="C00000"/>
                </a:solidFill>
              </a:rPr>
              <a:t>NGU CÔNG XÃ TRỊNH TƯỜNG</a:t>
            </a:r>
            <a:endParaRPr lang="en-US" sz="2400" b="1" dirty="0">
              <a:solidFill>
                <a:srgbClr val="C00000"/>
              </a:solidFill>
              <a:latin typeface="Gill Sans MT Condensed" panose="020B0506020104020203" pitchFamily="34" charset="0"/>
            </a:endParaRPr>
          </a:p>
        </p:txBody>
      </p:sp>
      <p:sp>
        <p:nvSpPr>
          <p:cNvPr id="32" name="TextBox 31">
            <a:extLst>
              <a:ext uri="{FF2B5EF4-FFF2-40B4-BE49-F238E27FC236}">
                <a16:creationId xmlns:a16="http://schemas.microsoft.com/office/drawing/2014/main" id="{6FFF0444-E7C4-45ED-87FC-74C12217FC14}"/>
              </a:ext>
            </a:extLst>
          </p:cNvPr>
          <p:cNvSpPr txBox="1"/>
          <p:nvPr/>
        </p:nvSpPr>
        <p:spPr>
          <a:xfrm>
            <a:off x="221181" y="428929"/>
            <a:ext cx="11742974" cy="6727996"/>
          </a:xfrm>
          <a:prstGeom prst="rect">
            <a:avLst/>
          </a:prstGeom>
          <a:noFill/>
        </p:spPr>
        <p:txBody>
          <a:bodyPr wrap="square">
            <a:spAutoFit/>
          </a:bodyPr>
          <a:lstStyle/>
          <a:p>
            <a:pPr algn="just">
              <a:lnSpc>
                <a:spcPct val="120000"/>
              </a:lnSpc>
            </a:pPr>
            <a:r>
              <a:rPr lang="vi-VN" sz="2200" b="0" i="0" dirty="0">
                <a:solidFill>
                  <a:srgbClr val="000000"/>
                </a:solidFill>
                <a:effectLst/>
                <a:latin typeface="Arial" panose="020B0604020202020204" pitchFamily="34" charset="0"/>
              </a:rPr>
              <a:t>	</a:t>
            </a:r>
            <a:r>
              <a:rPr lang="vi-VN" sz="1900" b="1" i="0" dirty="0">
                <a:solidFill>
                  <a:srgbClr val="1B6169"/>
                </a:solidFill>
                <a:effectLst/>
              </a:rPr>
              <a:t>Khách đến xã Trịnh Tường, huyện Bát Xát, tỉnh Lào Cai  sẽ không khỏi ngỡ ngàng thấy một dòng mương ngoằn ngoèo vắt ngang những đồi cao. Dân bản gọi dòng mương ấy là con nước ông Lìn. Để thay đổi tập quán làm lúa nương, ông Phàn Phù Lìn, người Dao ở thôn Phìn Ngan đã lần mò cả tháng trong rừng tìm nguồn nước. Nhưng tìm được nguồn nước rồi, mọi người vẫn không tin có thể dẫn nước về. Ông cùng vợ con đào suốt một năm trời được gần bốn cây số mương xuyên đồi dẫn nước từ rừng già về thôn, trồng một héc ta lúa nước để bà con tin. Rồi ông vận động mọi người cùng mở rộng con mương, vỡ thêm đất hoang trồng lúa.</a:t>
            </a:r>
          </a:p>
          <a:p>
            <a:pPr algn="just">
              <a:lnSpc>
                <a:spcPct val="120000"/>
              </a:lnSpc>
            </a:pPr>
            <a:r>
              <a:rPr lang="vi-VN" sz="1900" b="1" i="0" dirty="0">
                <a:solidFill>
                  <a:srgbClr val="1B6169"/>
                </a:solidFill>
                <a:effectLst/>
              </a:rPr>
              <a:t>     Con nước nhỏ đã làm thay đổi tập quán canh tác và cuộc sống của trên 50 hộ trong thôn. Những nương lúa quanh năm khát nước được thay dần bằng ruộng bậc thang. Những giống lúa lai cao sản được ông Lìn đưa về vận động bà con trồng cấy, nhờ vậy mà cả thôn không còn hộ đói. Từ khi nước được dẫn về thôn, nhà ai cũng cấy lúa nước chứ không phá rừng làm nương như trước nữa.</a:t>
            </a:r>
          </a:p>
          <a:p>
            <a:pPr algn="just">
              <a:lnSpc>
                <a:spcPct val="120000"/>
              </a:lnSpc>
            </a:pPr>
            <a:r>
              <a:rPr lang="vi-VN" sz="1900" b="1" i="0" dirty="0">
                <a:solidFill>
                  <a:srgbClr val="1B6169"/>
                </a:solidFill>
                <a:effectLst/>
              </a:rPr>
              <a:t>      Muốn có nước cấy lúa thì phải giữ rừng. Ông Lìn lặn lội đến các xã bạn học cách trồng cây thảo quả về hướng dẫn cho bà con cùng làm. Nhiều hộ trong thôn mỗi năm thu được mấy chục triệu đồng từ loại cây này. Riêng gia đình ông Lìn mỗi năm thu hai trăm triệu. Phìn Ngan từ thôn nghèo nhất đã vươn lên thành thôn có mức sống khá nhất của xã Trịnh Tường.</a:t>
            </a:r>
          </a:p>
          <a:p>
            <a:pPr algn="just">
              <a:lnSpc>
                <a:spcPct val="120000"/>
              </a:lnSpc>
            </a:pPr>
            <a:r>
              <a:rPr lang="vi-VN" sz="1900" b="1" i="0" dirty="0">
                <a:solidFill>
                  <a:srgbClr val="1B6169"/>
                </a:solidFill>
                <a:effectLst/>
              </a:rPr>
              <a:t>      Chuyện của Ngu Công xã Trịnh Tường nhanh chóng bay về Thủ đô. Ông Phàn Phù Lin vinh dự được Chủ tịch nước gửi thư khen ngợi.</a:t>
            </a:r>
          </a:p>
          <a:p>
            <a:pPr algn="r"/>
            <a:r>
              <a:rPr lang="vi-VN" sz="2000" b="0" i="1" dirty="0">
                <a:solidFill>
                  <a:srgbClr val="1B6169"/>
                </a:solidFill>
                <a:effectLst/>
                <a:latin typeface="OpenSans"/>
              </a:rPr>
              <a:t> Theo </a:t>
            </a:r>
            <a:r>
              <a:rPr lang="vi-VN" sz="2000" b="0" i="0" dirty="0">
                <a:solidFill>
                  <a:srgbClr val="1B6169"/>
                </a:solidFill>
                <a:effectLst/>
                <a:latin typeface="OpenSans"/>
              </a:rPr>
              <a:t>TRƯỜNG GIANG - NGỌC MINH</a:t>
            </a:r>
          </a:p>
          <a:p>
            <a:r>
              <a:rPr lang="vi-VN" sz="2000" b="1" i="0" dirty="0">
                <a:solidFill>
                  <a:srgbClr val="434168"/>
                </a:solidFill>
                <a:effectLst/>
                <a:latin typeface="Arial" panose="020B0604020202020204" pitchFamily="34" charset="0"/>
              </a:rPr>
              <a:t>	</a:t>
            </a:r>
          </a:p>
        </p:txBody>
      </p:sp>
    </p:spTree>
    <p:extLst>
      <p:ext uri="{BB962C8B-B14F-4D97-AF65-F5344CB8AC3E}">
        <p14:creationId xmlns:p14="http://schemas.microsoft.com/office/powerpoint/2010/main" val="904226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212769353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2363</TotalTime>
  <Words>2899</Words>
  <Application>Microsoft Office PowerPoint</Application>
  <PresentationFormat>Widescreen</PresentationFormat>
  <Paragraphs>160</Paragraphs>
  <Slides>36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#9Slide01 Tieu de ngan</vt:lpstr>
      <vt:lpstr>Arial</vt:lpstr>
      <vt:lpstr>Calibri</vt:lpstr>
      <vt:lpstr>Calibri Light</vt:lpstr>
      <vt:lpstr>Fredoka One</vt:lpstr>
      <vt:lpstr>Gill Sans MT Condensed</vt:lpstr>
      <vt:lpstr>Open Sans</vt:lpstr>
      <vt:lpstr>OpenSans</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Thế Công</dc:creator>
  <cp:lastModifiedBy>Quoc Hung</cp:lastModifiedBy>
  <cp:revision>164</cp:revision>
  <dcterms:created xsi:type="dcterms:W3CDTF">2021-12-09T10:35:11Z</dcterms:created>
  <dcterms:modified xsi:type="dcterms:W3CDTF">2021-12-27T02:15:52Z</dcterms:modified>
</cp:coreProperties>
</file>