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6" r:id="rId2"/>
    <p:sldId id="307" r:id="rId3"/>
    <p:sldId id="346" r:id="rId4"/>
    <p:sldId id="347" r:id="rId5"/>
    <p:sldId id="348" r:id="rId6"/>
    <p:sldId id="349" r:id="rId7"/>
    <p:sldId id="351" r:id="rId8"/>
    <p:sldId id="328" r:id="rId9"/>
    <p:sldId id="331" r:id="rId10"/>
    <p:sldId id="306" r:id="rId11"/>
    <p:sldId id="304" r:id="rId12"/>
    <p:sldId id="342" r:id="rId13"/>
    <p:sldId id="325" r:id="rId14"/>
    <p:sldId id="288" r:id="rId15"/>
    <p:sldId id="326" r:id="rId16"/>
    <p:sldId id="329" r:id="rId17"/>
    <p:sldId id="298" r:id="rId18"/>
    <p:sldId id="300" r:id="rId19"/>
    <p:sldId id="262" r:id="rId20"/>
    <p:sldId id="344" r:id="rId21"/>
    <p:sldId id="305" r:id="rId22"/>
    <p:sldId id="303" r:id="rId23"/>
    <p:sldId id="292" r:id="rId24"/>
    <p:sldId id="352" r:id="rId25"/>
    <p:sldId id="353" r:id="rId26"/>
    <p:sldId id="354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46"/>
            <p14:sldId id="347"/>
            <p14:sldId id="348"/>
            <p14:sldId id="349"/>
            <p14:sldId id="351"/>
            <p14:sldId id="328"/>
            <p14:sldId id="331"/>
            <p14:sldId id="306"/>
            <p14:sldId id="304"/>
            <p14:sldId id="342"/>
            <p14:sldId id="325"/>
            <p14:sldId id="288"/>
            <p14:sldId id="326"/>
            <p14:sldId id="329"/>
            <p14:sldId id="298"/>
          </p14:sldIdLst>
        </p14:section>
        <p14:section name="Untitled Section" id="{D889BFC8-6E64-4AA8-9BBA-4BCEC1E417DF}">
          <p14:sldIdLst>
            <p14:sldId id="300"/>
            <p14:sldId id="262"/>
            <p14:sldId id="344"/>
            <p14:sldId id="305"/>
            <p14:sldId id="303"/>
            <p14:sldId id="292"/>
            <p14:sldId id="352"/>
            <p14:sldId id="353"/>
            <p14:sldId id="354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5C3"/>
    <a:srgbClr val="157FFD"/>
    <a:srgbClr val="99D4E2"/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microsoft.com/office/2007/relationships/hdphoto" Target="../media/hdphoto3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1.gif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.png"/><Relationship Id="rId10" Type="http://schemas.openxmlformats.org/officeDocument/2006/relationships/image" Target="../media/image12.gif"/><Relationship Id="rId4" Type="http://schemas.openxmlformats.org/officeDocument/2006/relationships/audio" Target="../media/media2.mp3"/><Relationship Id="rId9" Type="http://schemas.openxmlformats.org/officeDocument/2006/relationships/image" Target="../media/image11.gif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29.png"/><Relationship Id="rId18" Type="http://schemas.openxmlformats.org/officeDocument/2006/relationships/image" Target="../media/image33.jpe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28.gif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13.gif"/><Relationship Id="rId19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12.gif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/>
          <p:cNvGrpSpPr/>
          <p:nvPr/>
        </p:nvGrpSpPr>
        <p:grpSpPr>
          <a:xfrm>
            <a:off x="-485873" y="-516419"/>
            <a:ext cx="12978315" cy="7391399"/>
            <a:chOff x="280219" y="102086"/>
            <a:chExt cx="11631561" cy="6184490"/>
          </a:xfrm>
        </p:grpSpPr>
        <p:pic>
          <p:nvPicPr>
            <p:cNvPr id="9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34299" y="-95557"/>
            <a:ext cx="1537761" cy="1672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25" y="301366"/>
            <a:ext cx="11327350" cy="2676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08" y="2048193"/>
            <a:ext cx="6977995" cy="3628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2663" y="5349839"/>
            <a:ext cx="1755736" cy="14439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485612" y="-419692"/>
            <a:ext cx="2963111" cy="1833102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466562" y="4102695"/>
            <a:ext cx="990807" cy="1728843"/>
          </a:xfrm>
          <a:prstGeom prst="rect">
            <a:avLst/>
          </a:prstGeom>
        </p:spPr>
      </p:pic>
      <p:pic>
        <p:nvPicPr>
          <p:cNvPr id="1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11266046" y="71197"/>
            <a:ext cx="613859" cy="1019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49" y="4740669"/>
            <a:ext cx="2170836" cy="20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9525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905000" y="1128316"/>
            <a:ext cx="3990293" cy="3365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6715229" y="1128316"/>
            <a:ext cx="3625276" cy="3058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5801" y="4516028"/>
            <a:ext cx="907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0103" y="4516029"/>
            <a:ext cx="907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8315" y="4499713"/>
            <a:ext cx="907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2617" y="4483397"/>
            <a:ext cx="907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394" y="4467081"/>
            <a:ext cx="907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2925772" y="847006"/>
            <a:ext cx="2594189" cy="35725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6515522" y="1032454"/>
            <a:ext cx="2747711" cy="3257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45532" r="65909" b="30204"/>
          <a:stretch/>
        </p:blipFill>
        <p:spPr>
          <a:xfrm>
            <a:off x="-381000" y="-28184"/>
            <a:ext cx="3422073" cy="124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1" y="4849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2903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1115" y="4833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5417" y="4816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3194" y="4800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8601" y="5611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2903" y="5611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21115" y="5595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5417" y="5578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3194" y="5562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4159927" y="3121967"/>
            <a:ext cx="7629208" cy="1431429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0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đó</a:t>
            </a:r>
            <a:endParaRPr lang="en-US" sz="3200" b="1" dirty="0">
              <a:solidFill>
                <a:srgbClr val="FF0000"/>
              </a:solidFill>
              <a:latin typeface="Arial-SGK-TV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861" y="32761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163" y="327610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0375" y="325978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4677" y="32434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454" y="322715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609" y="14873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2911" y="148731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1123" y="147099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5425" y="145468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13202" y="143836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2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3801575" y="1454682"/>
            <a:ext cx="346364" cy="133536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400" b="1" dirty="0">
              <a:latin typeface="Arial-SGK-TV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4198027" y="1339569"/>
            <a:ext cx="7747043" cy="1431429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0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rgbClr val="FF0000"/>
              </a:solidFill>
              <a:latin typeface="Arial-SGK-TV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Arial-SGK-TV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3801575" y="3169998"/>
            <a:ext cx="346364" cy="133536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400" b="1" dirty="0">
              <a:latin typeface="Arial-SGK-TV"/>
            </a:endParaRPr>
          </a:p>
        </p:txBody>
      </p:sp>
    </p:spTree>
    <p:extLst>
      <p:ext uri="{BB962C8B-B14F-4D97-AF65-F5344CB8AC3E}">
        <p14:creationId xmlns:p14="http://schemas.microsoft.com/office/powerpoint/2010/main" val="35388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38800" y="1371600"/>
            <a:ext cx="2133600" cy="2895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atin typeface="Arial-SGK-TV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56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1" y="4849548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2903" y="4849549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5715" y="4833233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0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0017" y="4816917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794" y="4800601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1" y="5680545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0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6817" y="5713769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0017" y="5647914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7794" y="5631598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0328" y="5722204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8328" y="4884004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6591534" y="4728045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400">
              <a:latin typeface="Arial-SGK-TV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4066" y="5187196"/>
            <a:ext cx="480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-SGK-TV"/>
                <a:cs typeface="Times New Roman" pitchFamily="18" charset="0"/>
              </a:rPr>
              <a:t>3 </a:t>
            </a:r>
            <a:r>
              <a:rPr lang="en-US" sz="5400" b="1" dirty="0">
                <a:solidFill>
                  <a:srgbClr val="FF0000"/>
                </a:solidFill>
                <a:latin typeface="Arial-SGK-TV"/>
                <a:cs typeface="Times New Roman" pitchFamily="18" charset="0"/>
              </a:rPr>
              <a:t>+ 0 </a:t>
            </a:r>
            <a:r>
              <a:rPr lang="en-US" sz="5400" b="1" dirty="0" smtClean="0">
                <a:solidFill>
                  <a:srgbClr val="FF0000"/>
                </a:solidFill>
                <a:latin typeface="Arial-SGK-TV"/>
                <a:cs typeface="Times New Roman" pitchFamily="18" charset="0"/>
              </a:rPr>
              <a:t>…. </a:t>
            </a:r>
            <a:r>
              <a:rPr lang="en-US" sz="5400" b="1" dirty="0">
                <a:solidFill>
                  <a:srgbClr val="FF0000"/>
                </a:solidFill>
                <a:latin typeface="Arial-SGK-TV"/>
                <a:cs typeface="Times New Roman" pitchFamily="18" charset="0"/>
              </a:rPr>
              <a:t>0 + </a:t>
            </a:r>
            <a:r>
              <a:rPr lang="en-US" sz="5400" b="1" dirty="0" smtClean="0">
                <a:solidFill>
                  <a:srgbClr val="FF0000"/>
                </a:solidFill>
                <a:latin typeface="Arial-SGK-TV"/>
                <a:cs typeface="Times New Roman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Arial-SGK-TV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19" y="1378634"/>
            <a:ext cx="2449481" cy="29681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46278" y="5187196"/>
            <a:ext cx="99059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-SGK-TV"/>
                <a:cs typeface="Times New Roman" pitchFamily="18" charset="0"/>
              </a:rPr>
              <a:t>=</a:t>
            </a:r>
            <a:endParaRPr lang="en-US" sz="5400" b="1" dirty="0">
              <a:solidFill>
                <a:srgbClr val="FF0000"/>
              </a:solidFill>
              <a:latin typeface="Arial-SGK-TV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0" y="0"/>
            <a:ext cx="4572000" cy="12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3200400" y="1786"/>
            <a:ext cx="4572000" cy="12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457200" y="2428599"/>
            <a:ext cx="11734799" cy="25242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375"/>
              </a:spcBef>
              <a:defRPr/>
            </a:pPr>
            <a:endParaRPr lang="en-US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182875"/>
            <a:ext cx="10515598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TRONG PHÉP CỘNG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7620000" y="0"/>
            <a:ext cx="4572000" cy="12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-190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51037"/>
            <a:ext cx="7967133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11277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3047944" y="2464974"/>
            <a:ext cx="762576" cy="24825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8670" y="-7202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-8670" y="1384958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1472" y="2563260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720" y="340146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1470" y="4239660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8551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+ 3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7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+ 5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85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+ 4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89953" y="2431711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8201" y="3269911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67829" y="4071889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4331" y="2531250"/>
            <a:ext cx="54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4144" y="3379374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144" y="4239660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223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43411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1223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97261" y="2431711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62625" y="3269911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33128" y="4071889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629400" y="2371524"/>
            <a:ext cx="724188" cy="24494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228646" y="2290354"/>
            <a:ext cx="820354" cy="26571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209988" y="2464974"/>
            <a:ext cx="2590800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4791698" y="3172860"/>
            <a:ext cx="2590800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8467829" y="3139045"/>
            <a:ext cx="2590800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4" grpId="0" animBg="1"/>
      <p:bldP spid="24" grpId="1" animBg="1"/>
      <p:bldP spid="25" grpId="0" animBg="1"/>
      <p:bldP spid="25" grpId="1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1524000" y="0"/>
            <a:ext cx="2029360" cy="9906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06939"/>
              </p:ext>
            </p:extLst>
          </p:nvPr>
        </p:nvGraphicFramePr>
        <p:xfrm>
          <a:off x="3048000" y="1397000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827909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13289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99909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88464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54927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7689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34590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97989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52545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87213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42299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23687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 = 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23687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 = 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36387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 =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992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83992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96692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7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3553360" y="35593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2588748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4511065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7248391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6353341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7317953" y="49309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4515256" y="3429000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4517972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8228304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8232495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8235211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094781" y="1066800"/>
            <a:ext cx="762576" cy="24825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27909" y="2684289"/>
            <a:ext cx="5371914" cy="72262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7" grpId="1" animBg="1"/>
      <p:bldP spid="38" grpId="0" animBg="1"/>
      <p:bldP spid="3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152400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1820655" y="1143001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152400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53438" y="762001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2240880" y="3967070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52600" y="3276601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605601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770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486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678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604287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638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354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546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5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6081710" y="39624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65027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743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4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0935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6042872" y="53340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64638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4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8354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0546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3928419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3886200" y="533400"/>
            <a:ext cx="3702721" cy="2357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4"/>
          <a:stretch/>
        </p:blipFill>
        <p:spPr>
          <a:xfrm>
            <a:off x="6705601" y="571500"/>
            <a:ext cx="883320" cy="118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6200" y="3249347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7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9816" y="3282571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3016" y="3216716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793" y="3267670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8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3327" y="3291006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1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4387678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9816" y="4420902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0821" y="4459076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8598" y="4442760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8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3327" y="4429337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4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2249" y="4425890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45760" y="4434325"/>
            <a:ext cx="9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SGK-TV"/>
                <a:cs typeface="Times New Roman" pitchFamily="18" charset="0"/>
              </a:rPr>
              <a:t>1</a:t>
            </a:r>
            <a:endParaRPr lang="en-US" sz="5400" b="1" dirty="0">
              <a:solidFill>
                <a:srgbClr val="0070C0"/>
              </a:solidFill>
              <a:latin typeface="Arial-SGK-TV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46" b="81308" l="154" r="99538">
                        <a14:foregroundMark x1="538" y1="79154" x2="97154" y2="79385"/>
                        <a14:foregroundMark x1="23231" y1="80769" x2="73077" y2="80462"/>
                      </a14:backgroundRemoval>
                    </a14:imgEffect>
                  </a14:imgLayer>
                </a14:imgProps>
              </a:ext>
            </a:extLst>
          </a:blip>
          <a:srcRect t="72004" b="18669"/>
          <a:stretch/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46" b="81308" l="154" r="99538">
                        <a14:foregroundMark x1="538" y1="79154" x2="97154" y2="79385"/>
                        <a14:foregroundMark x1="23231" y1="80769" x2="73077" y2="80462"/>
                      </a14:backgroundRemoval>
                    </a14:imgEffect>
                  </a14:imgLayer>
                </a14:imgProps>
              </a:ext>
            </a:extLst>
          </a:blip>
          <a:srcRect t="72004" b="18669"/>
          <a:stretch/>
        </p:blipFill>
        <p:spPr>
          <a:xfrm>
            <a:off x="0" y="1779993"/>
            <a:ext cx="12192000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0" y="-272009"/>
            <a:ext cx="54864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143000" y="2836225"/>
            <a:ext cx="9773833" cy="17364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854" b="85156" l="73060" r="90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8382000" y="4830390"/>
            <a:ext cx="2071225" cy="19896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125" b="57813" l="11786" r="30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1866900" y="1078484"/>
            <a:ext cx="2133600" cy="18788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339" b="58073" l="41874" r="59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5127156" y="1086056"/>
            <a:ext cx="2133600" cy="1878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729" b="56120" l="72474" r="90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8763000" y="1070900"/>
            <a:ext cx="2133600" cy="18788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24" b="84896" l="11567" r="28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1183357" y="4944511"/>
            <a:ext cx="2071225" cy="1989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16" b="89571" l="6176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94" y="4851580"/>
            <a:ext cx="2118888" cy="2031640"/>
          </a:xfrm>
          <a:prstGeom prst="rect">
            <a:avLst/>
          </a:prstGeom>
        </p:spPr>
      </p:pic>
      <p:cxnSp>
        <p:nvCxnSpPr>
          <p:cNvPr id="22" name="Curved Connector 21"/>
          <p:cNvCxnSpPr/>
          <p:nvPr/>
        </p:nvCxnSpPr>
        <p:spPr>
          <a:xfrm rot="16200000" flipH="1">
            <a:off x="3607022" y="4521568"/>
            <a:ext cx="1422580" cy="1386377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46" b="81308" l="154" r="99538">
                        <a14:foregroundMark x1="538" y1="79154" x2="97154" y2="79385"/>
                        <a14:foregroundMark x1="23231" y1="80769" x2="73077" y2="80462"/>
                      </a14:backgroundRemoval>
                    </a14:imgEffect>
                  </a14:imgLayer>
                </a14:imgProps>
              </a:ext>
            </a:extLst>
          </a:blip>
          <a:srcRect t="72004" b="18669"/>
          <a:stretch/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46" b="81308" l="154" r="99538">
                        <a14:foregroundMark x1="538" y1="79154" x2="97154" y2="79385"/>
                        <a14:foregroundMark x1="23231" y1="80769" x2="73077" y2="80462"/>
                      </a14:backgroundRemoval>
                    </a14:imgEffect>
                  </a14:imgLayer>
                </a14:imgProps>
              </a:ext>
            </a:extLst>
          </a:blip>
          <a:srcRect t="72004" b="18669"/>
          <a:stretch/>
        </p:blipFill>
        <p:spPr>
          <a:xfrm>
            <a:off x="0" y="1779993"/>
            <a:ext cx="121920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854" b="85156" l="73060" r="90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8763000" y="4830390"/>
            <a:ext cx="2071225" cy="1989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57813" l="11786" r="30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2247900" y="1078484"/>
            <a:ext cx="2133600" cy="1878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436418" y="-3810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39" b="58073" l="41874" r="59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5508156" y="1086056"/>
            <a:ext cx="2133600" cy="1878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29" b="56120" l="72474" r="90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9144000" y="1070900"/>
            <a:ext cx="2133600" cy="1878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2013834" y="3106717"/>
            <a:ext cx="9122244" cy="1620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724" b="84896" l="11567" r="28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1564357" y="4944511"/>
            <a:ext cx="2071225" cy="1989682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3138805" y="4727407"/>
            <a:ext cx="2369351" cy="1316465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91600" y="4821741"/>
            <a:ext cx="0" cy="55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19400" y="2667000"/>
            <a:ext cx="4953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7030667" y="2699352"/>
            <a:ext cx="1683328" cy="914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7602682" y="2445834"/>
            <a:ext cx="2232530" cy="984911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5400000" flipH="1" flipV="1">
            <a:off x="9831124" y="4711003"/>
            <a:ext cx="599243" cy="591066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16" b="89571" l="6176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45" y="5028052"/>
            <a:ext cx="2118888" cy="2031640"/>
          </a:xfrm>
          <a:prstGeom prst="rect">
            <a:avLst/>
          </a:prstGeom>
        </p:spPr>
      </p:pic>
      <p:cxnSp>
        <p:nvCxnSpPr>
          <p:cNvPr id="35" name="Curved Connector 34"/>
          <p:cNvCxnSpPr/>
          <p:nvPr/>
        </p:nvCxnSpPr>
        <p:spPr>
          <a:xfrm rot="16200000" flipH="1">
            <a:off x="4273773" y="4698040"/>
            <a:ext cx="1422580" cy="1386377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1953760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762000"/>
            <a:ext cx="11353800" cy="5257800"/>
            <a:chOff x="228600" y="190500"/>
            <a:chExt cx="8686800" cy="6477000"/>
          </a:xfrm>
        </p:grpSpPr>
        <p:sp>
          <p:nvSpPr>
            <p:cNvPr id="3074" name="Rectangle: Rounded Corners 1"/>
            <p:cNvSpPr>
              <a:spLocks noChangeArrowheads="1"/>
            </p:cNvSpPr>
            <p:nvPr/>
          </p:nvSpPr>
          <p:spPr bwMode="auto">
            <a:xfrm>
              <a:off x="228600" y="190500"/>
              <a:ext cx="8686800" cy="6477000"/>
            </a:xfrm>
            <a:prstGeom prst="roundRect">
              <a:avLst>
                <a:gd name="adj" fmla="val 16667"/>
              </a:avLst>
            </a:prstGeom>
            <a:solidFill>
              <a:srgbClr val="CCFF66"/>
            </a:solidFill>
            <a:ln w="9525" algn="ctr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  <p:sp>
          <p:nvSpPr>
            <p:cNvPr id="3075" name="Oval 2"/>
            <p:cNvSpPr>
              <a:spLocks noChangeArrowheads="1"/>
            </p:cNvSpPr>
            <p:nvPr/>
          </p:nvSpPr>
          <p:spPr bwMode="auto">
            <a:xfrm>
              <a:off x="457200" y="428128"/>
              <a:ext cx="8229600" cy="6048872"/>
            </a:xfrm>
            <a:prstGeom prst="roundRect">
              <a:avLst/>
            </a:prstGeom>
            <a:solidFill>
              <a:schemeClr val="bg1"/>
            </a:solidFill>
            <a:ln w="9525" algn="ctr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F9B575-F41F-4DC7-B4BB-9D2AA8CE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116011"/>
            <a:ext cx="10439400" cy="528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Đặc điểm của số 0 trong phép cộng: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000" b="1">
                <a:latin typeface="HP001 4 hàng" panose="020B0603050302020204" pitchFamily="34" charset="0"/>
              </a:rPr>
              <a:t>S</a:t>
            </a:r>
            <a:r>
              <a:rPr lang="en-US" sz="5000" b="1" smtClean="0">
                <a:latin typeface="HP001 4 hàng" panose="020B0603050302020204" pitchFamily="34" charset="0"/>
              </a:rPr>
              <a:t>ố nào cộng với 0 cũng </a:t>
            </a:r>
            <a:r>
              <a:rPr lang="en-US" sz="5000" b="1">
                <a:latin typeface="HP001 4 hàng" panose="020B0603050302020204" pitchFamily="34" charset="0"/>
              </a:rPr>
              <a:t>bằng chính số đó; 0 cộng với số nào cũng bằng chính số đó. </a:t>
            </a:r>
            <a:endParaRPr lang="en-US" altLang="vi-VN" sz="5000" b="1" kern="0" dirty="0">
              <a:solidFill>
                <a:srgbClr val="0000FF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6447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234" y="131549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6482" y="969749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8232" y="1807949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5313" y="27057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+ 3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3561" y="865257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+ 5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5311" y="1703457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+ 4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6715" y="0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4963" y="8382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04591" y="1640178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1093" y="99539"/>
            <a:ext cx="54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0906" y="947663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0906" y="1807949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7985" y="4971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80173" y="865257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7985" y="1681371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34023" y="0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99387" y="838200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69890" y="164017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8231" y="3341757"/>
            <a:ext cx="25590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+ 7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6409" y="3327400"/>
            <a:ext cx="2559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+ 8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+ 7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+ 6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+ 5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+ 4 =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8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38777" y="3394214"/>
            <a:ext cx="25590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+ 9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+ 8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+ 7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+ 6 =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</a:p>
          <a:p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+ 5 =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9</a:t>
            </a:r>
          </a:p>
          <a:p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55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30127" y="4289100"/>
            <a:ext cx="2811901" cy="2442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7756" y="4436278"/>
            <a:ext cx="2564121" cy="2399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4178298" y="-558990"/>
            <a:ext cx="3926159" cy="23818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8107" y="631938"/>
            <a:ext cx="2845471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24" b="1">
                <a:solidFill>
                  <a:srgbClr val="1BBF23"/>
                </a:solidFill>
                <a:latin typeface="Times New Roman" panose="02020603050405020304" pitchFamily="18" charset="0"/>
                <a:ea typeface="Bandit" pitchFamily="18" charset="0"/>
                <a:cs typeface="Times New Roman" panose="02020603050405020304" pitchFamily="18" charset="0"/>
              </a:rPr>
              <a:t>DẶN DÒ</a:t>
            </a:r>
            <a:endParaRPr lang="en-US" sz="3724" b="1" dirty="0">
              <a:solidFill>
                <a:srgbClr val="1BBF23"/>
              </a:solidFill>
              <a:latin typeface="Times New Roman" panose="02020603050405020304" pitchFamily="18" charset="0"/>
              <a:ea typeface="Bandit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2">
            <a:extLst>
              <a:ext uri="{FF2B5EF4-FFF2-40B4-BE49-F238E27FC236}">
                <a16:creationId xmlns:a16="http://schemas.microsoft.com/office/drawing/2014/main" id="{D9BFC997-D519-418C-A2CF-35A318853CAD}"/>
              </a:ext>
            </a:extLst>
          </p:cNvPr>
          <p:cNvSpPr txBox="1"/>
          <p:nvPr/>
        </p:nvSpPr>
        <p:spPr bwMode="auto">
          <a:xfrm>
            <a:off x="1721635" y="1760619"/>
            <a:ext cx="8737600" cy="81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altLang="zh-CN" sz="933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zh-CN" sz="3733" b="1" err="1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Thứ</a:t>
            </a:r>
            <a:r>
              <a:rPr lang="en-US" altLang="zh-CN" sz="3733" b="1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zh-CN" sz="3733" b="1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tư, </a:t>
            </a:r>
            <a:r>
              <a:rPr lang="en-US" altLang="zh-CN" sz="3733" b="1" err="1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ngày</a:t>
            </a:r>
            <a:r>
              <a:rPr lang="en-US" altLang="zh-CN" sz="3733" b="1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zh-CN" sz="3733" b="1" smtClean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17 </a:t>
            </a:r>
            <a:r>
              <a:rPr lang="en-US" altLang="zh-CN" sz="3733" b="1" dirty="0" err="1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tháng</a:t>
            </a:r>
            <a:r>
              <a:rPr lang="en-US" altLang="zh-CN" sz="3733" b="1" dirty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11 </a:t>
            </a:r>
            <a:r>
              <a:rPr lang="en-US" altLang="zh-CN" sz="3733" b="1" dirty="0" err="1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năm</a:t>
            </a:r>
            <a:r>
              <a:rPr lang="en-US" altLang="zh-CN" sz="3733" b="1" dirty="0">
                <a:solidFill>
                  <a:srgbClr val="0070C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2021</a:t>
            </a:r>
            <a:endParaRPr lang="zh-CN" altLang="en-US" sz="3733" b="1" dirty="0">
              <a:solidFill>
                <a:srgbClr val="0070C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9540" y="2765428"/>
            <a:ext cx="7642603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667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Học thuộc lòng các phép cộng trong phạm vi 10</a:t>
            </a:r>
          </a:p>
          <a:p>
            <a:r>
              <a:rPr lang="en-US" sz="2667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 </a:t>
            </a:r>
            <a:r>
              <a:rPr lang="en-US" sz="2667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 ( tiết 5)</a:t>
            </a:r>
            <a:endParaRPr lang="en-US" sz="2667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979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171" y="979133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1614">
            <a:off x="8836341" y="275672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860" y="486355"/>
            <a:ext cx="1384148" cy="134763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178" y="928128"/>
            <a:ext cx="954444" cy="1144361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970" y="4013406"/>
            <a:ext cx="5391997" cy="167538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5478764"/>
            <a:ext cx="9144000" cy="1379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66935" y="2566669"/>
            <a:ext cx="744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</a:t>
            </a:r>
            <a:r>
              <a:rPr lang="vi-VN" altLang="zh-CN" sz="5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lại!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+ 1 = 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4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9702270" y="19050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6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6933670" y="19050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  <p:pic>
        <p:nvPicPr>
          <p:cNvPr id="4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28300887-6701-408A-AB32-99F6F23CA7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1206500"/>
            <a:ext cx="406400" cy="406400"/>
          </a:xfrm>
          <a:prstGeom prst="rect">
            <a:avLst/>
          </a:prstGeom>
        </p:spPr>
      </p:pic>
      <p:pic>
        <p:nvPicPr>
          <p:cNvPr id="39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8D66FDF2-DC61-4640-BB3A-AAAD22D0DB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4300" y="1612900"/>
            <a:ext cx="406400" cy="406400"/>
          </a:xfrm>
          <a:prstGeom prst="rect">
            <a:avLst/>
          </a:prstGeom>
        </p:spPr>
      </p:pic>
      <p:pic>
        <p:nvPicPr>
          <p:cNvPr id="47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AE3C424-18AC-40A2-A0BD-A02F78A3EF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35100" y="203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bông hoa thêm 4 bông hoa thì được mấy bông hoa?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6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9702270" y="19050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7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6933670" y="19050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8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501772" y="1031319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3516" y="1605829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  <p:pic>
        <p:nvPicPr>
          <p:cNvPr id="28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42D40EB4-DA22-440C-83D0-5BD22AAEC6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1206500"/>
            <a:ext cx="406400" cy="406400"/>
          </a:xfrm>
          <a:prstGeom prst="rect">
            <a:avLst/>
          </a:prstGeom>
        </p:spPr>
      </p:pic>
      <p:pic>
        <p:nvPicPr>
          <p:cNvPr id="29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BB031AD-8DE0-4987-A792-41D2192E4C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4300" y="1612900"/>
            <a:ext cx="406400" cy="406400"/>
          </a:xfrm>
          <a:prstGeom prst="rect">
            <a:avLst/>
          </a:prstGeom>
        </p:spPr>
      </p:pic>
      <p:pic>
        <p:nvPicPr>
          <p:cNvPr id="30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78DBD7F1-2FBB-47B7-9B9C-535068A9A5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35100" y="203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8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9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1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81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1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1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77" grpId="0" animBg="1"/>
          <p:bldP spid="77" grpId="1" animBg="1"/>
          <p:bldP spid="77" grpId="2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8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9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1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81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1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1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77" grpId="0" animBg="1"/>
          <p:bldP spid="77" grpId="1" animBg="1"/>
          <p:bldP spid="77" grpId="2" animBg="1"/>
          <p:bldP spid="2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&gt; &lt; =?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&lt;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9702270" y="19050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6933670" y="19050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=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9284790" y="644458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  <p:pic>
        <p:nvPicPr>
          <p:cNvPr id="33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92A13FF3-38DB-47FE-BAE0-10CBC646DB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097000" y="1206500"/>
            <a:ext cx="406400" cy="406400"/>
          </a:xfrm>
          <a:prstGeom prst="rect">
            <a:avLst/>
          </a:prstGeom>
        </p:spPr>
      </p:pic>
      <p:pic>
        <p:nvPicPr>
          <p:cNvPr id="36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8CD88E1F-1696-4960-A54D-CD2AA60039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084300" y="1612900"/>
            <a:ext cx="406400" cy="406400"/>
          </a:xfrm>
          <a:prstGeom prst="rect">
            <a:avLst/>
          </a:prstGeom>
        </p:spPr>
      </p:pic>
      <p:pic>
        <p:nvPicPr>
          <p:cNvPr id="37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43D3A26C-325F-4CB4-8268-759B0CBB84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135100" y="203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2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8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0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0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1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3" dur="8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76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8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0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0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1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3" dur="8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76" grpId="2" animBg="1"/>
          <p:bldP spid="77" grpId="0" animBg="1"/>
          <p:bldP spid="77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C26C11-B897-457C-B255-B11DE5893177}"/>
              </a:ext>
            </a:extLst>
          </p:cNvPr>
          <p:cNvGrpSpPr/>
          <p:nvPr/>
        </p:nvGrpSpPr>
        <p:grpSpPr>
          <a:xfrm>
            <a:off x="6350000" y="-88900"/>
            <a:ext cx="6028267" cy="7137400"/>
            <a:chOff x="0" y="241300"/>
            <a:chExt cx="6028267" cy="6616700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E9550F42-6A34-47F3-92F0-8B955E4C6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BE49137C-4723-40E8-A6E2-B947E9377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500"/>
          <a:stretch/>
        </p:blipFill>
        <p:spPr>
          <a:xfrm>
            <a:off x="-11825" y="-38246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375400" y="5181600"/>
            <a:ext cx="6807200" cy="2070100"/>
          </a:xfrm>
          <a:prstGeom prst="rect">
            <a:avLst/>
          </a:prstGeom>
          <a:solidFill>
            <a:srgbClr val="B98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147126" y="191622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Hình ảnh 35">
            <a:extLst>
              <a:ext uri="{FF2B5EF4-FFF2-40B4-BE49-F238E27FC236}">
                <a16:creationId xmlns:a16="http://schemas.microsoft.com/office/drawing/2014/main" id="{E5C54B6B-3665-45B9-B249-6F81DFED6F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9" r="20556" b="3333"/>
          <a:stretch>
            <a:fillRect/>
          </a:stretch>
        </p:blipFill>
        <p:spPr>
          <a:xfrm>
            <a:off x="7077683" y="3521353"/>
            <a:ext cx="4634419" cy="2463048"/>
          </a:xfrm>
          <a:custGeom>
            <a:avLst/>
            <a:gdLst>
              <a:gd name="connsiteX0" fmla="*/ 5270500 w 5448300"/>
              <a:gd name="connsiteY0" fmla="*/ 0 h 2590800"/>
              <a:gd name="connsiteX1" fmla="*/ 5448300 w 5448300"/>
              <a:gd name="connsiteY1" fmla="*/ 2590800 h 2590800"/>
              <a:gd name="connsiteX2" fmla="*/ 127000 w 5448300"/>
              <a:gd name="connsiteY2" fmla="*/ 2578100 h 2590800"/>
              <a:gd name="connsiteX3" fmla="*/ 0 w 5448300"/>
              <a:gd name="connsiteY3" fmla="*/ 1202268 h 2590800"/>
              <a:gd name="connsiteX4" fmla="*/ 0 w 5448300"/>
              <a:gd name="connsiteY4" fmla="*/ 97566 h 2590800"/>
              <a:gd name="connsiteX5" fmla="*/ 1930400 w 5448300"/>
              <a:gd name="connsiteY5" fmla="*/ 63500 h 2590800"/>
              <a:gd name="connsiteX6" fmla="*/ 2565400 w 5448300"/>
              <a:gd name="connsiteY6" fmla="*/ 381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8300" h="2590800">
                <a:moveTo>
                  <a:pt x="5270500" y="0"/>
                </a:moveTo>
                <a:lnTo>
                  <a:pt x="5448300" y="2590800"/>
                </a:lnTo>
                <a:lnTo>
                  <a:pt x="127000" y="2578100"/>
                </a:lnTo>
                <a:lnTo>
                  <a:pt x="0" y="1202268"/>
                </a:lnTo>
                <a:lnTo>
                  <a:pt x="0" y="97566"/>
                </a:lnTo>
                <a:lnTo>
                  <a:pt x="1930400" y="63500"/>
                </a:lnTo>
                <a:lnTo>
                  <a:pt x="2565400" y="38100"/>
                </a:lnTo>
                <a:close/>
              </a:path>
            </a:pathLst>
          </a:cu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4792385-DB4D-4115-B51A-07AE38BA48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0" t="17870" r="27500" b="34353"/>
          <a:stretch/>
        </p:blipFill>
        <p:spPr>
          <a:xfrm>
            <a:off x="8331200" y="4051300"/>
            <a:ext cx="2374900" cy="32766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Hình ảnh 9" descr="Ảnh có chứa phòng trưng bày, cảnh, phòng, đã sơn&#10;&#10;Mô tả được tạo tự động">
            <a:extLst>
              <a:ext uri="{FF2B5EF4-FFF2-40B4-BE49-F238E27FC236}">
                <a16:creationId xmlns:a16="http://schemas.microsoft.com/office/drawing/2014/main" id="{C6CF2081-751F-4208-9A34-205B00A127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34" y="1284256"/>
            <a:ext cx="1819641" cy="1819641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872134" y="1962077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D. Cả b và c đều đúng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2 + 1 = 3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9836026" y="472943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1 + 3 = 4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6895463" y="1943173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3 + 1 = 4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BB10B1C-284A-469C-ACF8-B34A9BB72990}"/>
              </a:ext>
            </a:extLst>
          </p:cNvPr>
          <p:cNvGrpSpPr/>
          <p:nvPr/>
        </p:nvGrpSpPr>
        <p:grpSpPr>
          <a:xfrm>
            <a:off x="7132569" y="3086100"/>
            <a:ext cx="2235586" cy="2855100"/>
            <a:chOff x="7132569" y="3086100"/>
            <a:chExt cx="2235586" cy="2855100"/>
          </a:xfrm>
        </p:grpSpPr>
        <p:pic>
          <p:nvPicPr>
            <p:cNvPr id="3" name="Hình ảnh 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3EE8E2FB-5F56-4FEF-9264-8FE57B1C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350" y="3086100"/>
              <a:ext cx="852805" cy="10033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09F9422E-3A91-4905-93E3-5E084880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569" y="4804022"/>
              <a:ext cx="868431" cy="1137178"/>
            </a:xfrm>
            <a:prstGeom prst="rect">
              <a:avLst/>
            </a:prstGeom>
          </p:spPr>
        </p:pic>
        <p:pic>
          <p:nvPicPr>
            <p:cNvPr id="8" name="Hình ảnh 7" descr="Ảnh có chứa tách, bộ đồ ăn, đồ sứ&#10;&#10;Mô tả được tạo tự động">
              <a:extLst>
                <a:ext uri="{FF2B5EF4-FFF2-40B4-BE49-F238E27FC236}">
                  <a16:creationId xmlns:a16="http://schemas.microsoft.com/office/drawing/2014/main" id="{FDBB6453-6933-4C4E-AE10-5B51319AC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562" y="4432300"/>
              <a:ext cx="961784" cy="1417599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66CF7A5E-315B-446D-A51F-851E55CA3466}"/>
                </a:ext>
              </a:extLst>
            </p:cNvPr>
            <p:cNvSpPr txBox="1"/>
            <p:nvPr/>
          </p:nvSpPr>
          <p:spPr>
            <a:xfrm rot="195975">
              <a:off x="8629650" y="3581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634C4182-8A3F-4D70-B8D2-B4B1D545F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  <p:pic>
        <p:nvPicPr>
          <p:cNvPr id="33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6EB75906-3357-48B8-958D-9ABD8D465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097000" y="1206500"/>
            <a:ext cx="406400" cy="406400"/>
          </a:xfrm>
          <a:prstGeom prst="rect">
            <a:avLst/>
          </a:prstGeom>
        </p:spPr>
      </p:pic>
      <p:pic>
        <p:nvPicPr>
          <p:cNvPr id="34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341604A7-63A7-43A2-A329-932E49339F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084300" y="1612900"/>
            <a:ext cx="406400" cy="406400"/>
          </a:xfrm>
          <a:prstGeom prst="rect">
            <a:avLst/>
          </a:prstGeom>
        </p:spPr>
      </p:pic>
      <p:pic>
        <p:nvPicPr>
          <p:cNvPr id="37" name="Am-thanh-tra-loi-sa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BEFA4755-C7B2-4D9A-85E0-8C59FB5A4D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35100" y="2032000"/>
            <a:ext cx="406400" cy="4064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92263" y="928042"/>
            <a:ext cx="5236497" cy="22626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91905" y="457855"/>
            <a:ext cx="5638071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Quan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-643581" y="1649934"/>
            <a:ext cx="1235844" cy="1245666"/>
            <a:chOff x="4191000" y="1510001"/>
            <a:chExt cx="1080655" cy="93662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0" t="27618" r="51818" b="16576"/>
            <a:stretch/>
          </p:blipFill>
          <p:spPr>
            <a:xfrm>
              <a:off x="4191000" y="1510001"/>
              <a:ext cx="1080655" cy="932873"/>
            </a:xfrm>
            <a:prstGeom prst="rect">
              <a:avLst/>
            </a:prstGeom>
            <a:ln>
              <a:noFill/>
            </a:ln>
          </p:spPr>
        </p:pic>
        <p:sp>
          <p:nvSpPr>
            <p:cNvPr id="48" name="Rectangle 47"/>
            <p:cNvSpPr/>
            <p:nvPr/>
          </p:nvSpPr>
          <p:spPr>
            <a:xfrm>
              <a:off x="4191000" y="2189018"/>
              <a:ext cx="457200" cy="257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28042"/>
            <a:ext cx="2410775" cy="2301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21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2227 0.24838 L 0.3138 0.03079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797" y="-108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8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3.7037E-7 L 0.13698 -0.16296 " pathEditMode="relative" rAng="0" ptsTypes="AA">
                                          <p:cBhvr>
                                            <p:cTn id="1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849" y="-81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5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2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1" fill="hold">
                          <p:stCondLst>
                            <p:cond delay="0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2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8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3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9" dur="8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4" grpId="0" animBg="1"/>
          <p:bldP spid="11" grpId="0" animBg="1"/>
          <p:bldP spid="11" grpId="1" animBg="1"/>
          <p:bldP spid="12" grpId="0" animBg="1"/>
          <p:bldP spid="12" grpId="1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2227 0.24838 L 0.3138 0.03079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797" y="-108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8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3.7037E-7 L 0.13698 -0.16296 " pathEditMode="relative" rAng="0" ptsTypes="AA">
                                          <p:cBhvr>
                                            <p:cTn id="1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849" y="-81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5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2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1" fill="hold">
                          <p:stCondLst>
                            <p:cond delay="0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2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8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3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9" dur="8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4" grpId="0" animBg="1"/>
          <p:bldP spid="11" grpId="0" animBg="1"/>
          <p:bldP spid="11" grpId="1" animBg="1"/>
          <p:bldP spid="12" grpId="0" animBg="1"/>
          <p:bldP spid="12" grpId="1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38" grpId="0" animBg="1"/>
          <p:bldP spid="3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thang 17">
            <a:extLst>
              <a:ext uri="{FF2B5EF4-FFF2-40B4-BE49-F238E27FC236}">
                <a16:creationId xmlns:a16="http://schemas.microsoft.com/office/drawing/2014/main" id="{22B8D135-AEE6-41B0-8C8E-3602159B0B3A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trapezoid">
            <a:avLst>
              <a:gd name="adj" fmla="val 6574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308F0E5-94E3-4D0A-9D7D-90D47B4CB3A5}"/>
              </a:ext>
            </a:extLst>
          </p:cNvPr>
          <p:cNvSpPr/>
          <p:nvPr/>
        </p:nvSpPr>
        <p:spPr>
          <a:xfrm>
            <a:off x="647700" y="482600"/>
            <a:ext cx="10998200" cy="49784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FED4AB9-8CF1-40CD-9EA1-9242ED941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399103" y="2928026"/>
            <a:ext cx="2665379" cy="39299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53B64508-737F-4496-BDB0-D765076C7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360916" y="3004413"/>
            <a:ext cx="2611820" cy="36712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Hình ảnh 14" descr="Ảnh có chứa vật thể ngoài trời, diều thể thao&#10;&#10;Mô tả được tạo tự động">
            <a:extLst>
              <a:ext uri="{FF2B5EF4-FFF2-40B4-BE49-F238E27FC236}">
                <a16:creationId xmlns:a16="http://schemas.microsoft.com/office/drawing/2014/main" id="{39FF601D-E2DC-4C41-ADF4-7E1A6C174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-1158232"/>
            <a:ext cx="11849100" cy="3710932"/>
          </a:xfrm>
          <a:prstGeom prst="rect">
            <a:avLst/>
          </a:prstGeom>
        </p:spPr>
      </p:pic>
      <p:pic>
        <p:nvPicPr>
          <p:cNvPr id="17" name="Hình ảnh 16" descr="Ảnh có chứa cây, hoa, rõ ràng&#10;&#10;Mô tả được tạo tự động">
            <a:extLst>
              <a:ext uri="{FF2B5EF4-FFF2-40B4-BE49-F238E27FC236}">
                <a16:creationId xmlns:a16="http://schemas.microsoft.com/office/drawing/2014/main" id="{C2DAB253-9766-4D25-A093-29487D3476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422" y="4267197"/>
            <a:ext cx="2206756" cy="24384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31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846406" y="5105400"/>
            <a:ext cx="6400800" cy="1752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-SGK-TV"/>
              </a:rPr>
              <a:t>TIẾT 4</a:t>
            </a:r>
            <a:endParaRPr lang="vi-VN" sz="4400" b="1" dirty="0">
              <a:solidFill>
                <a:schemeClr val="accent6">
                  <a:lumMod val="75000"/>
                </a:schemeClr>
              </a:solidFill>
              <a:latin typeface="Arial-SGK-TV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" y="1470393"/>
            <a:ext cx="12192000" cy="348260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144137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400" b="1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/>
                </a:rPr>
                <a:t>PHÉP CỘNG TRONG PHẠM VI 10</a:t>
              </a:r>
              <a:endPara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"/>
    </mc:Choice>
    <mc:Fallback xmlns="">
      <p:transition spd="slow" advTm="1000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190500"/>
            <a:ext cx="11353800" cy="6477000"/>
            <a:chOff x="228600" y="190500"/>
            <a:chExt cx="8686800" cy="6477000"/>
          </a:xfrm>
        </p:grpSpPr>
        <p:sp>
          <p:nvSpPr>
            <p:cNvPr id="3074" name="Rectangle: Rounded Corners 1"/>
            <p:cNvSpPr>
              <a:spLocks noChangeArrowheads="1"/>
            </p:cNvSpPr>
            <p:nvPr/>
          </p:nvSpPr>
          <p:spPr bwMode="auto">
            <a:xfrm>
              <a:off x="228600" y="190500"/>
              <a:ext cx="8686800" cy="6477000"/>
            </a:xfrm>
            <a:prstGeom prst="roundRect">
              <a:avLst>
                <a:gd name="adj" fmla="val 16667"/>
              </a:avLst>
            </a:prstGeom>
            <a:solidFill>
              <a:srgbClr val="CCFF66"/>
            </a:solidFill>
            <a:ln w="9525" algn="ctr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  <p:sp>
          <p:nvSpPr>
            <p:cNvPr id="3075" name="Oval 2"/>
            <p:cNvSpPr>
              <a:spLocks noChangeArrowheads="1"/>
            </p:cNvSpPr>
            <p:nvPr/>
          </p:nvSpPr>
          <p:spPr bwMode="auto">
            <a:xfrm>
              <a:off x="457200" y="428128"/>
              <a:ext cx="8229600" cy="6048872"/>
            </a:xfrm>
            <a:prstGeom prst="roundRect">
              <a:avLst/>
            </a:prstGeom>
            <a:solidFill>
              <a:schemeClr val="bg1"/>
            </a:solidFill>
            <a:ln w="9525" algn="ctr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F9B575-F41F-4DC7-B4BB-9D2AA8CE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135855"/>
            <a:ext cx="10134599" cy="528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en-US" altLang="vi-VN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Viết được phép cộng phù hợp với tranh ảnh, hình vẽ hoặc tình huống thực tế có vấn đề cần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giải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quyết bằng phép cộng.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- Nêu được bài toán phù hợp với tranh vẽ, mô hình đã có; trả lời được câu hỏi của bài toán.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endParaRPr lang="en-US" altLang="vi-VN" sz="2800" b="1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88097-8E96-43A2-B9A0-E3A62780FAF7}"/>
              </a:ext>
            </a:extLst>
          </p:cNvPr>
          <p:cNvSpPr/>
          <p:nvPr/>
        </p:nvSpPr>
        <p:spPr>
          <a:xfrm>
            <a:off x="3875488" y="429266"/>
            <a:ext cx="444102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0616983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1699</TotalTime>
  <Words>628</Words>
  <Application>Microsoft Office PowerPoint</Application>
  <PresentationFormat>Widescreen</PresentationFormat>
  <Paragraphs>195</Paragraphs>
  <Slides>27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HP001 4H</vt:lpstr>
      <vt:lpstr>宋体</vt:lpstr>
      <vt:lpstr>.VnAvant</vt:lpstr>
      <vt:lpstr>Arial</vt:lpstr>
      <vt:lpstr>Arial-Rounded</vt:lpstr>
      <vt:lpstr>Arial-SGK-TV</vt:lpstr>
      <vt:lpstr>Bandit</vt:lpstr>
      <vt:lpstr>Calibri</vt:lpstr>
      <vt:lpstr>HP001 4 hàng</vt:lpstr>
      <vt:lpstr>黑体</vt:lpstr>
      <vt:lpstr>Sitka Small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164</cp:revision>
  <cp:lastPrinted>2020-11-10T04:40:23Z</cp:lastPrinted>
  <dcterms:created xsi:type="dcterms:W3CDTF">2020-08-24T16:53:57Z</dcterms:created>
  <dcterms:modified xsi:type="dcterms:W3CDTF">2021-12-05T18:29:47Z</dcterms:modified>
</cp:coreProperties>
</file>