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28"/>
  </p:notesMasterIdLst>
  <p:sldIdLst>
    <p:sldId id="358" r:id="rId3"/>
    <p:sldId id="305" r:id="rId4"/>
    <p:sldId id="283" r:id="rId5"/>
    <p:sldId id="284" r:id="rId6"/>
    <p:sldId id="285" r:id="rId7"/>
    <p:sldId id="286" r:id="rId8"/>
    <p:sldId id="374" r:id="rId9"/>
    <p:sldId id="313" r:id="rId10"/>
    <p:sldId id="332" r:id="rId11"/>
    <p:sldId id="314" r:id="rId12"/>
    <p:sldId id="359" r:id="rId13"/>
    <p:sldId id="316" r:id="rId14"/>
    <p:sldId id="317" r:id="rId15"/>
    <p:sldId id="318" r:id="rId16"/>
    <p:sldId id="319" r:id="rId17"/>
    <p:sldId id="328" r:id="rId18"/>
    <p:sldId id="320" r:id="rId19"/>
    <p:sldId id="373" r:id="rId20"/>
    <p:sldId id="354" r:id="rId21"/>
    <p:sldId id="352" r:id="rId22"/>
    <p:sldId id="366" r:id="rId23"/>
    <p:sldId id="334" r:id="rId24"/>
    <p:sldId id="371" r:id="rId25"/>
    <p:sldId id="351" r:id="rId26"/>
    <p:sldId id="372" r:id="rId27"/>
  </p:sldIdLst>
  <p:sldSz cx="9144000" cy="6858000" type="screen4x3"/>
  <p:notesSz cx="6858000" cy="9144000"/>
  <p:embeddedFontLst>
    <p:embeddedFont>
      <p:font typeface=".VnAvant" panose="020B7200000000000000" pitchFamily="34" charset="0"/>
      <p:regular r:id="rId29"/>
      <p:bold r:id="rId30"/>
      <p:italic r:id="rId31"/>
      <p:boldItalic r:id="rId32"/>
    </p:embeddedFont>
    <p:embeddedFont>
      <p:font typeface="Arial-SGK-TV" panose="020B0604020202020204" charset="0"/>
      <p:regular r:id="rId33"/>
      <p:bold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Questrial" pitchFamily="2" charset="0"/>
      <p:regular r:id="rId40"/>
    </p:embeddedFont>
    <p:embeddedFont>
      <p:font typeface="Tahoma" panose="020B0604030504040204" pitchFamily="34" charset="0"/>
      <p:regular r:id="rId41"/>
      <p:bold r:id="rId42"/>
    </p:embeddedFont>
  </p:embeddedFontLst>
  <p:custDataLst>
    <p:tags r:id="rId43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C04E"/>
    <a:srgbClr val="64C34E"/>
    <a:srgbClr val="64C84E"/>
    <a:srgbClr val="64C24E"/>
    <a:srgbClr val="64BE4E"/>
    <a:srgbClr val="00BE00"/>
    <a:srgbClr val="00C300"/>
    <a:srgbClr val="64C4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739"/>
  </p:normalViewPr>
  <p:slideViewPr>
    <p:cSldViewPr showGuides="1">
      <p:cViewPr varScale="1">
        <p:scale>
          <a:sx n="111" d="100"/>
          <a:sy n="111" d="100"/>
        </p:scale>
        <p:origin x="165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C277236-E20D-4CDE-B2C5-8E541189308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560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04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7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1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59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36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  <a:defRPr sz="4001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999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19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1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15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241" algn="l"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1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241" algn="l"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1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18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4pPr>
            <a:lvl5pPr marL="2286000" lvl="4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5pPr>
            <a:lvl6pPr marL="2743200" lvl="5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6pPr>
            <a:lvl7pPr marL="3200400" lvl="6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7pPr>
            <a:lvl8pPr marL="3657600" lvl="7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8pPr>
            <a:lvl9pPr marL="4114800" lvl="8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999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1"/>
            </a:lvl4pPr>
            <a:lvl5pPr marL="2286000" lvl="4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1"/>
            </a:lvl5pPr>
            <a:lvl6pPr marL="2743200" lvl="5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6pPr>
            <a:lvl7pPr marL="3200400" lvl="6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7pPr>
            <a:lvl8pPr marL="3657600" lvl="7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8pPr>
            <a:lvl9pPr marL="4114800" lvl="8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7" y="1535114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4pPr>
            <a:lvl5pPr marL="2286000" lvl="4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5pPr>
            <a:lvl6pPr marL="2743200" lvl="5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6pPr>
            <a:lvl7pPr marL="3200400" lvl="6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7pPr>
            <a:lvl8pPr marL="3657600" lvl="7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8pPr>
            <a:lvl9pPr marL="4114800" lvl="8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999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1"/>
            </a:lvl4pPr>
            <a:lvl5pPr marL="2286000" lvl="4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1"/>
            </a:lvl5pPr>
            <a:lvl6pPr marL="2743200" lvl="5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6pPr>
            <a:lvl7pPr marL="3200400" lvl="6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7pPr>
            <a:lvl8pPr marL="3657600" lvl="7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8pPr>
            <a:lvl9pPr marL="4114800" lvl="8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8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6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93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1999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959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199"/>
            </a:lvl1pPr>
            <a:lvl2pPr marL="914400" lvl="1" indent="-406241" algn="l"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1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999"/>
            </a:lvl4pPr>
            <a:lvl5pPr marL="2286000" lvl="4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999"/>
            </a:lvl5pPr>
            <a:lvl6pPr marL="2743200" lvl="5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6pPr>
            <a:lvl7pPr marL="3200400" lvl="6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7pPr>
            <a:lvl8pPr marL="3657600" lvl="7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8pPr>
            <a:lvl9pPr marL="4114800" lvl="8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99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1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32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1999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1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1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99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1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23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45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79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65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3.png"/><Relationship Id="rId18" Type="http://schemas.openxmlformats.org/officeDocument/2006/relationships/image" Target="../media/image27.emf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22.emf"/><Relationship Id="rId17" Type="http://schemas.openxmlformats.org/officeDocument/2006/relationships/image" Target="../media/image26.emf"/><Relationship Id="rId2" Type="http://schemas.openxmlformats.org/officeDocument/2006/relationships/tags" Target="../tags/tag3.xml"/><Relationship Id="rId16" Type="http://schemas.openxmlformats.org/officeDocument/2006/relationships/image" Target="../media/image25.emf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21.emf"/><Relationship Id="rId5" Type="http://schemas.openxmlformats.org/officeDocument/2006/relationships/tags" Target="../tags/tag6.xml"/><Relationship Id="rId15" Type="http://schemas.openxmlformats.org/officeDocument/2006/relationships/image" Target="../media/image24.emf"/><Relationship Id="rId10" Type="http://schemas.openxmlformats.org/officeDocument/2006/relationships/image" Target="../media/image20.png"/><Relationship Id="rId19" Type="http://schemas.openxmlformats.org/officeDocument/2006/relationships/image" Target="../media/image28.emf"/><Relationship Id="rId4" Type="http://schemas.openxmlformats.org/officeDocument/2006/relationships/tags" Target="../tags/tag5.xml"/><Relationship Id="rId9" Type="http://schemas.openxmlformats.org/officeDocument/2006/relationships/notesSlide" Target="../notesSlides/notesSlide5.xml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image" Target="../media/image11.GIF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7.GIF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7.GIF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76200"/>
            <a:ext cx="9144000" cy="6858000"/>
          </a:xfrm>
          <a:prstGeom prst="rect">
            <a:avLst/>
          </a:prstGeom>
        </p:spPr>
      </p:pic>
      <p:pic>
        <p:nvPicPr>
          <p:cNvPr id="6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91" y="6143625"/>
            <a:ext cx="2948009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1" y="6138104"/>
            <a:ext cx="2979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6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9600" y="381000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228600" y="3810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447800"/>
            <a:ext cx="607859" cy="9233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25908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4600" y="25908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35052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400" b="1" noProof="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à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35052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5400" b="1" noProof="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ỏ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2590800"/>
            <a:ext cx="1219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2590800"/>
            <a:ext cx="1143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3400" y="4953000"/>
            <a:ext cx="3810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ga   gỗ    gụ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0" y="1447800"/>
            <a:ext cx="808038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327" y="5046618"/>
            <a:ext cx="529312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84200" y="5046618"/>
            <a:ext cx="529312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76579" y="5046618"/>
            <a:ext cx="529312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71703" y="4953000"/>
            <a:ext cx="4149544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</a:t>
            </a:r>
            <a:r>
              <a:rPr lang="en-US" sz="4400" b="1" noProof="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giò   giỗ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95811" y="5029200"/>
            <a:ext cx="692150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94604" y="5029200"/>
            <a:ext cx="693738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67287" y="5029200"/>
            <a:ext cx="692150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20" grpId="0"/>
      <p:bldP spid="21" grpId="0"/>
      <p:bldP spid="22" grpId="0" animBg="1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6723032" y="1039578"/>
            <a:ext cx="2165382" cy="3061117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 rot="20166082">
            <a:off x="1662601" y="1038589"/>
            <a:ext cx="1247851" cy="19068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190657" y="1992003"/>
            <a:ext cx="2648900" cy="3508585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031023" y="1591867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3"/>
          </a:solidFill>
          <a:ln w="63500">
            <a:solidFill>
              <a:schemeClr val="bg1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5400"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lum contrast="20000"/>
          </a:blip>
          <a:stretch>
            <a:fillRect/>
          </a:stretch>
        </p:blipFill>
        <p:spPr>
          <a:xfrm>
            <a:off x="2219325" y="3789252"/>
            <a:ext cx="4867690" cy="1291139"/>
          </a:xfrm>
          <a:prstGeom prst="rect">
            <a:avLst/>
          </a:prstGeom>
        </p:spPr>
      </p:pic>
      <p:pic>
        <p:nvPicPr>
          <p:cNvPr id="7" name="PA_12">
            <a:extLst>
              <a:ext uri="{FF2B5EF4-FFF2-40B4-BE49-F238E27FC236}">
                <a16:creationId xmlns:a16="http://schemas.microsoft.com/office/drawing/2014/main" id="{B00429E0-6570-4E66-AD77-2E3B86AF80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lum contrast="20000"/>
          </a:blip>
          <a:stretch>
            <a:fillRect/>
          </a:stretch>
        </p:blipFill>
        <p:spPr>
          <a:xfrm>
            <a:off x="3520715" y="1591382"/>
            <a:ext cx="800313" cy="631312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lum contrast="20000"/>
          </a:blip>
          <a:stretch>
            <a:fillRect/>
          </a:stretch>
        </p:blipFill>
        <p:spPr>
          <a:xfrm>
            <a:off x="7581894" y="3005680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lum contrast="20000"/>
          </a:blip>
          <a:stretch>
            <a:fillRect/>
          </a:stretch>
        </p:blipFill>
        <p:spPr>
          <a:xfrm>
            <a:off x="6230540" y="4640751"/>
            <a:ext cx="2406572" cy="793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A_ 28">
            <a:extLst>
              <a:ext uri="{FF2B5EF4-FFF2-40B4-BE49-F238E27FC236}">
                <a16:creationId xmlns:a16="http://schemas.microsoft.com/office/drawing/2014/main" id="{D2721091-6A7C-4916-8EA0-8C6BDD69C2D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lum contrast="20000"/>
          </a:blip>
          <a:stretch>
            <a:fillRect/>
          </a:stretch>
        </p:blipFill>
        <p:spPr>
          <a:xfrm>
            <a:off x="5742955" y="2756538"/>
            <a:ext cx="784688" cy="742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219325" y="-147447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200"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910791" y="3406654"/>
            <a:ext cx="476396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spc="225" dirty="0">
                <a:solidFill>
                  <a:srgbClr val="00C4C3"/>
                </a:solidFill>
                <a:latin typeface="Arial-SGK-TV" pitchFamily="2" charset="0"/>
                <a:cs typeface="Arial-SGK-TV" pitchFamily="2" charset="0"/>
                <a:sym typeface="+mn-lt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401751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/>
          <p:nvPr/>
        </p:nvSpPr>
        <p:spPr>
          <a:xfrm>
            <a:off x="3505200" y="4800600"/>
            <a:ext cx="2215671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à</a:t>
            </a:r>
            <a:r>
              <a:rPr sz="6000" b="1">
                <a:latin typeface="Arial-SGK-TV" pitchFamily="2" charset="0"/>
                <a:cs typeface="Arial-SGK-TV" pitchFamily="2" charset="0"/>
              </a:rPr>
              <a:t> g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ô</a:t>
            </a:r>
            <a:endParaRPr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219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609" y="1405065"/>
            <a:ext cx="4114800" cy="306878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864913-C4D1-4B50-834F-447A65DB1352}"/>
              </a:ext>
            </a:extLst>
          </p:cNvPr>
          <p:cNvSpPr txBox="1"/>
          <p:nvPr/>
        </p:nvSpPr>
        <p:spPr>
          <a:xfrm>
            <a:off x="3505200" y="4775216"/>
            <a:ext cx="654346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BC4B4E-7D0D-4B3F-ABAA-F176E6F44274}"/>
              </a:ext>
            </a:extLst>
          </p:cNvPr>
          <p:cNvSpPr txBox="1"/>
          <p:nvPr/>
        </p:nvSpPr>
        <p:spPr>
          <a:xfrm>
            <a:off x="4599972" y="4793327"/>
            <a:ext cx="62562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t="56607" r="72169" b="34024"/>
          <a:stretch/>
        </p:blipFill>
        <p:spPr>
          <a:xfrm>
            <a:off x="1066800" y="1447800"/>
            <a:ext cx="2819400" cy="3054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/>
          <p:nvPr/>
        </p:nvSpPr>
        <p:spPr>
          <a:xfrm>
            <a:off x="3657600" y="5181600"/>
            <a:ext cx="2276585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Arial-SGK-TV" pitchFamily="2" charset="0"/>
                <a:cs typeface="Arial-SGK-TV" pitchFamily="2" charset="0"/>
              </a:rPr>
              <a:t>đồ</a:t>
            </a:r>
            <a:r>
              <a:rPr sz="6000" b="1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gỗ</a:t>
            </a:r>
            <a:endParaRPr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093F70-F7AA-4A7E-9284-12DD5AE6798E}"/>
              </a:ext>
            </a:extLst>
          </p:cNvPr>
          <p:cNvSpPr txBox="1"/>
          <p:nvPr/>
        </p:nvSpPr>
        <p:spPr>
          <a:xfrm>
            <a:off x="4802819" y="5181599"/>
            <a:ext cx="654346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7924800" cy="46481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/>
          <p:cNvSpPr txBox="1"/>
          <p:nvPr/>
        </p:nvSpPr>
        <p:spPr>
          <a:xfrm>
            <a:off x="3429000" y="5257800"/>
            <a:ext cx="2433680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>
                <a:latin typeface="Arial-SGK-TV" pitchFamily="2" charset="0"/>
                <a:cs typeface="Arial-SGK-TV" pitchFamily="2" charset="0"/>
              </a:rPr>
              <a:t>gi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á</a:t>
            </a:r>
            <a:r>
              <a:rPr sz="6000" b="1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đỗ</a:t>
            </a:r>
            <a:endParaRPr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 rotWithShape="1">
          <a:blip r:embed="rId2"/>
          <a:srcRect l="3061" t="7143" r="5103"/>
          <a:stretch/>
        </p:blipFill>
        <p:spPr>
          <a:xfrm>
            <a:off x="1066800" y="533400"/>
            <a:ext cx="7253655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85A83C-BFDA-4207-A563-29D0C0A884C1}"/>
              </a:ext>
            </a:extLst>
          </p:cNvPr>
          <p:cNvSpPr txBox="1"/>
          <p:nvPr/>
        </p:nvSpPr>
        <p:spPr>
          <a:xfrm>
            <a:off x="3456709" y="5257800"/>
            <a:ext cx="867545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/>
          <p:nvPr/>
        </p:nvSpPr>
        <p:spPr>
          <a:xfrm>
            <a:off x="3429000" y="4876800"/>
            <a:ext cx="2387192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Arial-SGK-TV" pitchFamily="2" charset="0"/>
                <a:cs typeface="Arial-SGK-TV" pitchFamily="2" charset="0"/>
              </a:rPr>
              <a:t>cụ</a:t>
            </a:r>
            <a:r>
              <a:rPr sz="6000" b="1">
                <a:latin typeface="Arial-SGK-TV" pitchFamily="2" charset="0"/>
                <a:cs typeface="Arial-SGK-TV" pitchFamily="2" charset="0"/>
              </a:rPr>
              <a:t> gi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à</a:t>
            </a:r>
            <a:endParaRPr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915D0-5F52-4FE4-A512-BE9FC71CC3ED}"/>
              </a:ext>
            </a:extLst>
          </p:cNvPr>
          <p:cNvSpPr txBox="1"/>
          <p:nvPr/>
        </p:nvSpPr>
        <p:spPr>
          <a:xfrm>
            <a:off x="4542655" y="4876799"/>
            <a:ext cx="867545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pic>
        <p:nvPicPr>
          <p:cNvPr id="1026" name="Picture 2" descr="Tìm người giúp việc gấp tại Hà Nội - CÔNG TY GIÚP VIỆC THIỆN TÂ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83326"/>
            <a:ext cx="7177516" cy="4419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304800" y="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3048000"/>
            <a:ext cx="8915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gµ g«   ®å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®ç  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cô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</a:p>
        </p:txBody>
      </p:sp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5"/>
          <p:cNvSpPr txBox="1"/>
          <p:nvPr/>
        </p:nvSpPr>
        <p:spPr>
          <a:xfrm>
            <a:off x="2474913" y="292100"/>
            <a:ext cx="6000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9906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0" y="9906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15240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1524000"/>
            <a:ext cx="23622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9906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0" y="9906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9600" y="4157436"/>
            <a:ext cx="8153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gµ g«   ®å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®ç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</a:p>
        </p:txBody>
      </p:sp>
      <p:sp>
        <p:nvSpPr>
          <p:cNvPr id="14348" name="TextBox 15"/>
          <p:cNvSpPr txBox="1"/>
          <p:nvPr/>
        </p:nvSpPr>
        <p:spPr>
          <a:xfrm>
            <a:off x="6934200" y="304800"/>
            <a:ext cx="64611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600" y="2862036"/>
            <a:ext cx="8001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giç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33600"/>
            <a:ext cx="7146122" cy="208576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53609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75414"/>
      </p:ext>
    </p:extLst>
  </p:cSld>
  <p:clrMapOvr>
    <a:masterClrMapping/>
  </p:clrMapOvr>
  <p:transition spd="slow" advTm="97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1490472"/>
            <a:ext cx="1245311" cy="363474"/>
          </a:xfrm>
          <a:prstGeom prst="rect">
            <a:avLst/>
          </a:prstGeom>
        </p:spPr>
      </p:pic>
      <p:pic>
        <p:nvPicPr>
          <p:cNvPr id="7" name="Chữ 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52580"/>
          <a:stretch/>
        </p:blipFill>
        <p:spPr>
          <a:xfrm>
            <a:off x="2819400" y="152400"/>
            <a:ext cx="3581400" cy="6257527"/>
          </a:xfrm>
          <a:prstGeom prst="rect">
            <a:avLst/>
          </a:prstGeom>
        </p:spPr>
      </p:pic>
      <p:cxnSp>
        <p:nvCxnSpPr>
          <p:cNvPr id="8" name="Straight Connector 14"/>
          <p:cNvCxnSpPr/>
          <p:nvPr/>
        </p:nvCxnSpPr>
        <p:spPr>
          <a:xfrm flipH="1">
            <a:off x="3124200" y="3733800"/>
            <a:ext cx="3048000" cy="0"/>
          </a:xfrm>
          <a:prstGeom prst="straightConnector1">
            <a:avLst/>
          </a:prstGeom>
          <a:noFill/>
          <a:ln w="57150">
            <a:solidFill>
              <a:srgbClr val="0070C0"/>
            </a:solidFill>
            <a:prstDash val="solid"/>
          </a:ln>
        </p:spPr>
      </p:cxnSp>
    </p:spTree>
    <p:extLst>
      <p:ext uri="{BB962C8B-B14F-4D97-AF65-F5344CB8AC3E}">
        <p14:creationId xmlns:p14="http://schemas.microsoft.com/office/powerpoint/2010/main" val="388237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Google Shape;84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81000" y="2138277"/>
            <a:ext cx="89916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Google Shape;85;p13"/>
          <p:cNvSpPr txBox="1"/>
          <p:nvPr/>
        </p:nvSpPr>
        <p:spPr>
          <a:xfrm>
            <a:off x="2362200" y="1238030"/>
            <a:ext cx="6382621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050" b="1" i="1" kern="0" dirty="0">
                <a:solidFill>
                  <a:srgbClr val="FF0000"/>
                </a:solidFill>
                <a:latin typeface="Arial-SGK-TV" pitchFamily="2" charset="0"/>
                <a:ea typeface="Tahoma" panose="020B0604030504040204"/>
                <a:cs typeface="Arial-SGK-TV" pitchFamily="2" charset="0"/>
                <a:sym typeface="Tahoma" panose="020B0604030504040204"/>
              </a:rPr>
              <a:t>GIÚP CÁ VOI VỀ NHÀ</a:t>
            </a:r>
            <a:endParaRPr sz="1050" i="1" kern="0" dirty="0">
              <a:solidFill>
                <a:srgbClr val="FF0000"/>
              </a:solidFill>
              <a:latin typeface="Arial-SGK-TV" pitchFamily="2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6" name="TextBox 5"/>
          <p:cNvSpPr txBox="1"/>
          <p:nvPr/>
        </p:nvSpPr>
        <p:spPr>
          <a:xfrm rot="20607810">
            <a:off x="233931" y="-247223"/>
            <a:ext cx="80010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vi-VN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ở</a:t>
            </a:r>
            <a:r>
              <a:rPr lang="vi-VN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altLang="en-US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độ</a:t>
            </a:r>
            <a:r>
              <a:rPr lang="vi-VN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altLang="en-US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.mp4chu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152400"/>
            <a:ext cx="4191000" cy="636523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4F863B-B216-49A3-9598-2AEB1EC29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989" b="58971"/>
          <a:stretch/>
        </p:blipFill>
        <p:spPr>
          <a:xfrm>
            <a:off x="609600" y="1143000"/>
            <a:ext cx="7826644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Oval 3"/>
          <p:cNvSpPr/>
          <p:nvPr/>
        </p:nvSpPr>
        <p:spPr>
          <a:xfrm>
            <a:off x="2362200" y="26670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57109" y="2625636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3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edia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2" end="32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219200"/>
            <a:ext cx="7772400" cy="43719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-371" r="12500" b="1"/>
          <a:stretch/>
        </p:blipFill>
        <p:spPr>
          <a:xfrm>
            <a:off x="0" y="0"/>
            <a:ext cx="9220200" cy="685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412273" y="37338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10200" y="3742509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62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7884407371690023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914400"/>
            <a:ext cx="7845557" cy="4876800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-371" r="12500" b="1"/>
          <a:stretch/>
        </p:blipFill>
        <p:spPr>
          <a:xfrm>
            <a:off x="0" y="0"/>
            <a:ext cx="9144000" cy="6883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110290-0531-4E24-A34A-F51704306D98}"/>
              </a:ext>
            </a:extLst>
          </p:cNvPr>
          <p:cNvSpPr txBox="1"/>
          <p:nvPr/>
        </p:nvSpPr>
        <p:spPr>
          <a:xfrm>
            <a:off x="4953000" y="3441700"/>
            <a:ext cx="1395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ô li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812495" y="3429000"/>
            <a:ext cx="990600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2166255" y="28956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94418" y="28956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72145" y="3276599"/>
            <a:ext cx="122932" cy="97971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4"/>
          <p:cNvPicPr preferRelativeResize="0"/>
          <p:nvPr/>
        </p:nvPicPr>
        <p:blipFill rotWithShape="1">
          <a:blip r:embed="rId3"/>
          <a:srcRect l="11232"/>
          <a:stretch>
            <a:fillRect/>
          </a:stretch>
        </p:blipFill>
        <p:spPr>
          <a:xfrm>
            <a:off x="176211" y="3698828"/>
            <a:ext cx="3869525" cy="269346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76210" y="685800"/>
            <a:ext cx="3932973" cy="268026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5"/>
          <a:srcRect l="18583" t="57967" r="35431"/>
          <a:stretch>
            <a:fillRect/>
          </a:stretch>
        </p:blipFill>
        <p:spPr>
          <a:xfrm>
            <a:off x="4299213" y="1054864"/>
            <a:ext cx="4561758" cy="280163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5" name="Google Shape;95;p14"/>
          <p:cNvSpPr txBox="1"/>
          <p:nvPr/>
        </p:nvSpPr>
        <p:spPr>
          <a:xfrm>
            <a:off x="132243" y="630867"/>
            <a:ext cx="3957460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600" i="1" kern="0" dirty="0">
                <a:solidFill>
                  <a:srgbClr val="FFFFFF"/>
                </a:solidFill>
                <a:highlight>
                  <a:srgbClr val="000000"/>
                </a:highlight>
                <a:latin typeface="Arial-SGK-TV" pitchFamily="2" charset="0"/>
                <a:ea typeface="Tahoma" panose="020B0604030504040204" pitchFamily="34" charset="0"/>
                <a:cs typeface="Arial-SGK-TV" pitchFamily="2" charset="0"/>
                <a:sym typeface="Tahoma" panose="020B0604030504040204"/>
              </a:rPr>
              <a:t>ĐÊM QUA, MỘT CƠN BÃO LỚN ĐÃ XẢY RA NƠI VÙNG BIỂN CỦA CHÚ CÁ VOI </a:t>
            </a:r>
            <a:endParaRPr sz="1200" i="1" kern="0" dirty="0">
              <a:solidFill>
                <a:srgbClr val="00000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4277442" y="1080990"/>
            <a:ext cx="4104558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600" i="1" kern="0" dirty="0">
                <a:solidFill>
                  <a:srgbClr val="FFFFFF"/>
                </a:solidFill>
                <a:highlight>
                  <a:srgbClr val="000000"/>
                </a:highlight>
                <a:latin typeface="Arial-SGK-TV" pitchFamily="2" charset="0"/>
                <a:ea typeface="Tahoma" panose="020B0604030504040204" pitchFamily="34" charset="0"/>
                <a:cs typeface="Arial-SGK-TV" pitchFamily="2" charset="0"/>
                <a:sym typeface="Tahoma" panose="020B0604030504040204"/>
              </a:rPr>
              <a:t>CƠN BÃO ĐÃ CUỐN CHÚ CÁ VOI ĐI XA VÀ SÁNG DẬY CHÚ BỊ MẮC CẠN TRÊN BÃI BIỂN</a:t>
            </a:r>
            <a:endParaRPr sz="1200" i="1" kern="0" dirty="0">
              <a:solidFill>
                <a:srgbClr val="00000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52453" y="3727503"/>
            <a:ext cx="4151746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i="1" kern="0" dirty="0">
                <a:solidFill>
                  <a:srgbClr val="FFFFFF"/>
                </a:solidFill>
                <a:highlight>
                  <a:srgbClr val="000000"/>
                </a:highlight>
                <a:latin typeface="Arial-SGK-TV" pitchFamily="2" charset="0"/>
                <a:ea typeface="Tahoma" panose="020B0604030504040204"/>
                <a:cs typeface="Arial-SGK-TV" pitchFamily="2" charset="0"/>
                <a:sym typeface="Tahoma" panose="020B0604030504040204"/>
              </a:rPr>
              <a:t>ĐÁM MÂY </a:t>
            </a:r>
            <a:r>
              <a:rPr lang="en-US" sz="1500" i="1" kern="0" dirty="0" err="1">
                <a:solidFill>
                  <a:srgbClr val="FFFFFF"/>
                </a:solidFill>
                <a:highlight>
                  <a:srgbClr val="000000"/>
                </a:highlight>
                <a:latin typeface="Arial-SGK-TV" pitchFamily="2" charset="0"/>
                <a:ea typeface="Tahoma" panose="020B0604030504040204"/>
                <a:cs typeface="Arial-SGK-TV" pitchFamily="2" charset="0"/>
                <a:sym typeface="Tahoma" panose="020B0604030504040204"/>
              </a:rPr>
              <a:t>và</a:t>
            </a:r>
            <a:r>
              <a:rPr lang="en-US" sz="1500" i="1" kern="0" dirty="0">
                <a:solidFill>
                  <a:srgbClr val="FFFFFF"/>
                </a:solidFill>
                <a:highlight>
                  <a:srgbClr val="000000"/>
                </a:highlight>
                <a:latin typeface="Arial-SGK-TV" pitchFamily="2" charset="0"/>
                <a:ea typeface="Tahoma" panose="020B0604030504040204"/>
                <a:cs typeface="Arial-SGK-TV" pitchFamily="2" charset="0"/>
                <a:sym typeface="Tahoma" panose="020B0604030504040204"/>
              </a:rPr>
              <a:t> ĐÁM MƯA HỨA SẼ GIÚP CHÚ NẾU CÓ NGƯỜI ĐỌC ĐƯỢC CÁC YÊU CẦU CỦA MÂY, MƯA</a:t>
            </a:r>
            <a:endParaRPr sz="1500" i="1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98" name="Google Shape;98;p14"/>
          <p:cNvSpPr/>
          <p:nvPr/>
        </p:nvSpPr>
        <p:spPr>
          <a:xfrm rot="-685488">
            <a:off x="4579855" y="4554325"/>
            <a:ext cx="3055717" cy="156608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b="1" kern="0" dirty="0">
                <a:solidFill>
                  <a:srgbClr val="7030A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  <a:sym typeface="Tahoma" panose="020B0604030504040204"/>
              </a:rPr>
              <a:t>CÁC CON ĐỌC THẬT ĐÚNG ĐỂ GIÚP CHÚ CÁ VOI VỀ NHÀ NHÉ !</a:t>
            </a:r>
            <a:endParaRPr sz="1399" b="1" kern="0" dirty="0">
              <a:solidFill>
                <a:srgbClr val="7030A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7810528" y="4619040"/>
            <a:ext cx="718325" cy="718325"/>
          </a:xfrm>
          <a:prstGeom prst="heart">
            <a:avLst/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742193" y="-430061"/>
            <a:ext cx="365522" cy="36552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/>
          <p:nvPr/>
        </p:nvSpPr>
        <p:spPr>
          <a:xfrm>
            <a:off x="4112197" y="3398744"/>
            <a:ext cx="1695753" cy="30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Subtitle : turn on CC</a:t>
            </a:r>
            <a:endParaRPr sz="1399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16"/>
          <p:cNvGrpSpPr/>
          <p:nvPr/>
        </p:nvGrpSpPr>
        <p:grpSpPr>
          <a:xfrm>
            <a:off x="0" y="888005"/>
            <a:ext cx="5235394" cy="1865538"/>
            <a:chOff x="0" y="41007"/>
            <a:chExt cx="6980525" cy="2487384"/>
          </a:xfrm>
        </p:grpSpPr>
        <p:pic>
          <p:nvPicPr>
            <p:cNvPr id="114" name="Google Shape;114;p16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16"/>
            <p:cNvSpPr txBox="1"/>
            <p:nvPr/>
          </p:nvSpPr>
          <p:spPr>
            <a:xfrm>
              <a:off x="219921" y="104162"/>
              <a:ext cx="6184654" cy="1928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9900" dirty="0" err="1">
                  <a:solidFill>
                    <a:srgbClr val="0033CC"/>
                  </a:solidFill>
                  <a:latin typeface="Arial-SGK-TV" pitchFamily="2" charset="0"/>
                  <a:cs typeface="Arial-SGK-TV" pitchFamily="2" charset="0"/>
                </a:rPr>
                <a:t>cá</a:t>
              </a:r>
              <a:r>
                <a:rPr lang="en-US" sz="9900" dirty="0">
                  <a:solidFill>
                    <a:srgbClr val="0033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9900" dirty="0" err="1">
                  <a:solidFill>
                    <a:srgbClr val="0033CC"/>
                  </a:solidFill>
                  <a:latin typeface="Arial-SGK-TV" pitchFamily="2" charset="0"/>
                  <a:cs typeface="Arial-SGK-TV" pitchFamily="2" charset="0"/>
                </a:rPr>
                <a:t>mè</a:t>
              </a:r>
              <a:endParaRPr sz="9900" b="1" kern="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116" name="Google Shape;116;p16" descr="A picture containing leaf, fern&#10;&#10;Description automatically generated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6412058" y="2603561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 descr="A picture containing leaf, fern&#10;&#10;Description automatically generated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173835" y="2429287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 descr="A picture containing animal, invertebrate, arthropod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rot="728411">
            <a:off x="8523875" y="4354493"/>
            <a:ext cx="399054" cy="18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203840" y="3764990"/>
            <a:ext cx="562650" cy="390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2852039" y="4244081"/>
            <a:ext cx="2392464" cy="164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 descr="A picture containing outdoor&#10;&#10;Description automatically generated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359971" y="2044475"/>
            <a:ext cx="2525906" cy="3580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Google Shape;122;p16"/>
          <p:cNvGrpSpPr/>
          <p:nvPr/>
        </p:nvGrpSpPr>
        <p:grpSpPr>
          <a:xfrm>
            <a:off x="4674030" y="407916"/>
            <a:ext cx="4587170" cy="2599101"/>
            <a:chOff x="6486727" y="-755199"/>
            <a:chExt cx="6120048" cy="3695323"/>
          </a:xfrm>
        </p:grpSpPr>
        <p:pic>
          <p:nvPicPr>
            <p:cNvPr id="123" name="Google Shape;123;p16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 rot="225210">
              <a:off x="6486727" y="-755199"/>
              <a:ext cx="6120048" cy="36953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" name="Google Shape;124;p16"/>
            <p:cNvSpPr txBox="1"/>
            <p:nvPr/>
          </p:nvSpPr>
          <p:spPr>
            <a:xfrm>
              <a:off x="7210500" y="-279860"/>
              <a:ext cx="4881008" cy="1706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9000" dirty="0" err="1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nơ</a:t>
              </a:r>
              <a:r>
                <a:rPr lang="en-US" sz="90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9000" dirty="0" err="1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đỏ</a:t>
              </a:r>
              <a:endParaRPr sz="9000" b="1" kern="0" dirty="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125" name="Google Shape;125;p16" descr="A close up of a logo&#10;&#10;Description automatically generated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5007273" y="4155643"/>
            <a:ext cx="7757210" cy="2114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/>
          <p:nvPr/>
        </p:nvSpPr>
        <p:spPr>
          <a:xfrm>
            <a:off x="164941" y="5475550"/>
            <a:ext cx="2092124" cy="41586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CƠN MƯA SỐ 1 …</a:t>
            </a:r>
            <a:endParaRPr sz="1399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7" descr="A close up of a logo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660033" y="4155643"/>
            <a:ext cx="7757210" cy="2114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" name="Google Shape;132;p17"/>
          <p:cNvGrpSpPr/>
          <p:nvPr/>
        </p:nvGrpSpPr>
        <p:grpSpPr>
          <a:xfrm>
            <a:off x="-1247859" y="79402"/>
            <a:ext cx="6614848" cy="3983305"/>
            <a:chOff x="-1676688" y="-444578"/>
            <a:chExt cx="8819797" cy="3245603"/>
          </a:xfrm>
        </p:grpSpPr>
        <p:pic>
          <p:nvPicPr>
            <p:cNvPr id="133" name="Google Shape;133;p17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-18866" y="-444578"/>
              <a:ext cx="6980525" cy="2487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17"/>
            <p:cNvSpPr txBox="1"/>
            <p:nvPr/>
          </p:nvSpPr>
          <p:spPr>
            <a:xfrm>
              <a:off x="-1676688" y="-331244"/>
              <a:ext cx="8819797" cy="3132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lá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 me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80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		ca </a:t>
              </a:r>
              <a:r>
                <a:rPr lang="en-US" sz="80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nô</a:t>
              </a:r>
              <a:endParaRPr lang="en-US" sz="8000" dirty="0">
                <a:solidFill>
                  <a:srgbClr val="FF0000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 </a:t>
              </a:r>
              <a:endParaRPr sz="80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135" name="Google Shape;135;p17" descr="A picture containing leaf, fern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flipH="1">
            <a:off x="6412058" y="2603561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 descr="A picture containing leaf, fern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32652" y="3410512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 descr="A picture containing animal, invertebrate, arthropod&#10;&#10;Description automatically generated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728411">
            <a:off x="8523875" y="4354493"/>
            <a:ext cx="399054" cy="18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203840" y="3764990"/>
            <a:ext cx="562650" cy="390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852039" y="4244081"/>
            <a:ext cx="2392464" cy="164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 descr="A picture containing outdoor&#10;&#10;Description automatically generated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6359971" y="2044475"/>
            <a:ext cx="2525906" cy="3580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17"/>
          <p:cNvGrpSpPr/>
          <p:nvPr/>
        </p:nvGrpSpPr>
        <p:grpSpPr>
          <a:xfrm>
            <a:off x="4753292" y="146948"/>
            <a:ext cx="4997660" cy="3276599"/>
            <a:chOff x="6982793" y="82840"/>
            <a:chExt cx="5008074" cy="3210791"/>
          </a:xfrm>
        </p:grpSpPr>
        <p:pic>
          <p:nvPicPr>
            <p:cNvPr id="142" name="Google Shape;142;p17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 rot="225210">
              <a:off x="6982793" y="82840"/>
              <a:ext cx="5008074" cy="3210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17"/>
            <p:cNvSpPr txBox="1"/>
            <p:nvPr/>
          </p:nvSpPr>
          <p:spPr>
            <a:xfrm>
              <a:off x="7597769" y="699013"/>
              <a:ext cx="3750824" cy="16776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90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lọ</a:t>
              </a:r>
              <a:r>
                <a:rPr lang="en-US" sz="90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90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mọ</a:t>
              </a:r>
              <a:endParaRPr sz="9000" b="1" kern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144" name="Google Shape;144;p17"/>
          <p:cNvSpPr/>
          <p:nvPr/>
        </p:nvSpPr>
        <p:spPr>
          <a:xfrm>
            <a:off x="164941" y="5475550"/>
            <a:ext cx="2092124" cy="41586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CƠN MƯA SỐ 2 …</a:t>
            </a:r>
            <a:endParaRPr sz="1399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8" descr="A close up of a logo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452648" y="4949279"/>
            <a:ext cx="7757210" cy="2114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18"/>
          <p:cNvGrpSpPr/>
          <p:nvPr/>
        </p:nvGrpSpPr>
        <p:grpSpPr>
          <a:xfrm>
            <a:off x="-352004" y="-4867"/>
            <a:ext cx="9179758" cy="1865538"/>
            <a:chOff x="-319737" y="41007"/>
            <a:chExt cx="7620000" cy="2487384"/>
          </a:xfrm>
        </p:grpSpPr>
        <p:pic>
          <p:nvPicPr>
            <p:cNvPr id="151" name="Google Shape;151;p18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18"/>
            <p:cNvSpPr txBox="1"/>
            <p:nvPr/>
          </p:nvSpPr>
          <p:spPr>
            <a:xfrm>
              <a:off x="-319737" y="594816"/>
              <a:ext cx="7620000" cy="1477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55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Bố mẹ cho Hà đi ca nô.</a:t>
              </a:r>
              <a:endParaRPr sz="5500" b="1" kern="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153" name="Google Shape;153;p18" descr="A picture containing leaf, fern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flipH="1">
            <a:off x="7715250" y="1145031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 descr="A picture containing leaf, fern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38273" y="2705462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 descr="A picture containing animal, invertebrate, arthropod&#10;&#10;Description automatically generated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728411">
            <a:off x="8523875" y="4354493"/>
            <a:ext cx="399054" cy="18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2618964" y="3365594"/>
            <a:ext cx="562650" cy="390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070801" y="4155643"/>
            <a:ext cx="2392464" cy="164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 descr="A picture containing outdoor&#10;&#10;Description automatically generated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4562705" y="2588311"/>
            <a:ext cx="3513931" cy="3580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18"/>
          <p:cNvGrpSpPr/>
          <p:nvPr/>
        </p:nvGrpSpPr>
        <p:grpSpPr>
          <a:xfrm>
            <a:off x="2891700" y="1735334"/>
            <a:ext cx="6241414" cy="2019471"/>
            <a:chOff x="7812711" y="-1140859"/>
            <a:chExt cx="5008074" cy="3210791"/>
          </a:xfrm>
        </p:grpSpPr>
        <p:pic>
          <p:nvPicPr>
            <p:cNvPr id="160" name="Google Shape;160;p18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 rot="225210">
              <a:off x="7812711" y="-1140859"/>
              <a:ext cx="5008074" cy="3210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8"/>
            <p:cNvSpPr txBox="1"/>
            <p:nvPr/>
          </p:nvSpPr>
          <p:spPr>
            <a:xfrm>
              <a:off x="8308348" y="-479896"/>
              <a:ext cx="4183686" cy="19084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55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mũ</a:t>
              </a:r>
              <a:r>
                <a:rPr lang="en-US" sz="55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55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nỉ</a:t>
              </a:r>
              <a:r>
                <a:rPr lang="en-US" sz="55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, </a:t>
              </a:r>
              <a:r>
                <a:rPr lang="en-US" sz="55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lề</a:t>
              </a:r>
              <a:r>
                <a:rPr lang="en-US" sz="55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55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mề</a:t>
              </a:r>
              <a:endParaRPr sz="5500" b="1" kern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162" name="Google Shape;162;p18"/>
          <p:cNvSpPr/>
          <p:nvPr/>
        </p:nvSpPr>
        <p:spPr>
          <a:xfrm>
            <a:off x="164941" y="5475550"/>
            <a:ext cx="2092124" cy="41586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CƠN MƯA SỐ 3 …</a:t>
            </a:r>
            <a:endParaRPr sz="1399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55774" cy="6590211"/>
          </a:xfrm>
          <a:prstGeom prst="rect">
            <a:avLst/>
          </a:prstGeom>
        </p:spPr>
      </p:pic>
      <p:pic>
        <p:nvPicPr>
          <p:cNvPr id="7" name="Google Shape;156;p1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010400" y="1295400"/>
            <a:ext cx="730360" cy="7267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8;p14"/>
          <p:cNvSpPr/>
          <p:nvPr/>
        </p:nvSpPr>
        <p:spPr>
          <a:xfrm rot="-685488">
            <a:off x="1246483" y="377461"/>
            <a:ext cx="2811706" cy="55673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b="1" kern="0" dirty="0">
                <a:solidFill>
                  <a:srgbClr val="7030A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  <a:sym typeface="Tahoma" panose="020B0604030504040204"/>
              </a:rPr>
              <a:t>CÁ VOI CẢM ƠN CÁC BẠN NHỎ NHÉ!</a:t>
            </a:r>
            <a:endParaRPr sz="1399" b="1" kern="0" dirty="0">
              <a:solidFill>
                <a:srgbClr val="7030A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344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5427663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giỏ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trứng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430"/>
            <a:ext cx="9144000" cy="5364481"/>
          </a:xfrm>
          <a:prstGeom prst="rect">
            <a:avLst/>
          </a:prstGeom>
          <a:solidFill>
            <a:srgbClr val="00BE00"/>
          </a:solidFill>
          <a:ln w="9525">
            <a:noFill/>
          </a:ln>
        </p:spPr>
      </p:pic>
      <p:sp>
        <p:nvSpPr>
          <p:cNvPr id="13" name="Rectangle 12"/>
          <p:cNvSpPr/>
          <p:nvPr/>
        </p:nvSpPr>
        <p:spPr>
          <a:xfrm>
            <a:off x="3276600" y="5029200"/>
            <a:ext cx="2971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48000" y="675691"/>
            <a:ext cx="3505200" cy="685800"/>
          </a:xfrm>
          <a:prstGeom prst="roundRect">
            <a:avLst/>
          </a:prstGeom>
          <a:solidFill>
            <a:srgbClr val="64C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1000" y="208382"/>
            <a:ext cx="3810000" cy="1066800"/>
          </a:xfrm>
          <a:prstGeom prst="roundRect">
            <a:avLst/>
          </a:prstGeom>
          <a:solidFill>
            <a:srgbClr val="64C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0036" y="5478440"/>
            <a:ext cx="11430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74673" y="5478440"/>
            <a:ext cx="801687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6"/>
          <p:cNvSpPr txBox="1"/>
          <p:nvPr/>
        </p:nvSpPr>
        <p:spPr>
          <a:xfrm>
            <a:off x="5334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vi-VN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17</a:t>
            </a:r>
            <a:endParaRPr lang="vi-VN" altLang="en-US" sz="54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pPr algn="ctr" eaLnBrk="1" hangingPunct="1"/>
            <a:r>
              <a:rPr lang="vi-VN" alt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>
                <a:latin typeface="Arial-SGK-TV" pitchFamily="2" charset="0"/>
                <a:cs typeface="Arial-SGK-TV" pitchFamily="2" charset="0"/>
              </a:rPr>
              <a:t>G   g      Gi   gi</a:t>
            </a:r>
          </a:p>
        </p:txBody>
      </p:sp>
      <p:sp>
        <p:nvSpPr>
          <p:cNvPr id="3" name="TextBox 6"/>
          <p:cNvSpPr txBox="1"/>
          <p:nvPr/>
        </p:nvSpPr>
        <p:spPr>
          <a:xfrm>
            <a:off x="1524000" y="2295346"/>
            <a:ext cx="19812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4" name="TextBox 6"/>
          <p:cNvSpPr txBox="1"/>
          <p:nvPr/>
        </p:nvSpPr>
        <p:spPr>
          <a:xfrm>
            <a:off x="2989218" y="2286636"/>
            <a:ext cx="2690949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5079273" y="2286639"/>
            <a:ext cx="21336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altLang="en-US" b="1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04210" y="2286381"/>
            <a:ext cx="8001000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altLang="en-US" b="1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2066</TotalTime>
  <Words>251</Words>
  <Application>Microsoft Office PowerPoint</Application>
  <PresentationFormat>Trình chiếu Trên màn hình (4:3)</PresentationFormat>
  <Paragraphs>71</Paragraphs>
  <Slides>25</Slides>
  <Notes>5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25</vt:i4>
      </vt:variant>
    </vt:vector>
  </HeadingPairs>
  <TitlesOfParts>
    <vt:vector size="34" baseType="lpstr">
      <vt:lpstr>Arial-SGK-TV</vt:lpstr>
      <vt:lpstr>.VnAvant</vt:lpstr>
      <vt:lpstr>Arial</vt:lpstr>
      <vt:lpstr>Tahoma</vt:lpstr>
      <vt:lpstr>Calibri</vt:lpstr>
      <vt:lpstr>Questrial</vt:lpstr>
      <vt:lpstr>Times New Roman</vt:lpstr>
      <vt:lpstr>Default Design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Tâm Vũ</cp:lastModifiedBy>
  <cp:revision>152</cp:revision>
  <dcterms:created xsi:type="dcterms:W3CDTF">2002-08-27T21:28:28Z</dcterms:created>
  <dcterms:modified xsi:type="dcterms:W3CDTF">2024-10-11T02:04:39Z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