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26" r:id="rId1"/>
  </p:sldMasterIdLst>
  <p:notesMasterIdLst>
    <p:notesMasterId r:id="rId18"/>
  </p:notesMasterIdLst>
  <p:sldIdLst>
    <p:sldId id="390" r:id="rId2"/>
    <p:sldId id="342" r:id="rId3"/>
    <p:sldId id="407" r:id="rId4"/>
    <p:sldId id="257" r:id="rId5"/>
    <p:sldId id="339" r:id="rId6"/>
    <p:sldId id="391" r:id="rId7"/>
    <p:sldId id="393" r:id="rId8"/>
    <p:sldId id="394" r:id="rId9"/>
    <p:sldId id="395" r:id="rId10"/>
    <p:sldId id="400" r:id="rId11"/>
    <p:sldId id="406" r:id="rId12"/>
    <p:sldId id="279" r:id="rId13"/>
    <p:sldId id="403" r:id="rId14"/>
    <p:sldId id="408" r:id="rId15"/>
    <p:sldId id="404" r:id="rId16"/>
    <p:sldId id="37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3300"/>
    <a:srgbClr val="5B5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C21E3-B1DA-479C-9592-569BE0D074C9}" type="datetimeFigureOut">
              <a:rPr lang="vi-VN" smtClean="0"/>
              <a:t>18/08/2020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B41F3-9103-4D5E-8970-2A4D9F74AAB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0651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98EBFA88-1FC4-45C9-8AD0-1FEC8FCAE8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B8624DC-A8CD-4424-8635-5ABCB5DF2BF2}" type="slidenum">
              <a:rPr lang="en-US" altLang="vi-VN" smtClean="0"/>
              <a:pPr/>
              <a:t>16</a:t>
            </a:fld>
            <a:endParaRPr lang="en-US" altLang="vi-VN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53C55C39-B4F8-4E07-AC54-1BD904E41D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E7D46D0E-050F-4470-80C3-5BB38EAF00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8525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827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2222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776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5585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6497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8898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57320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3255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61584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031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8/18/2020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94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1D90F77-5E6B-470C-85C6-AAF3BE020A04}"/>
              </a:ext>
            </a:extLst>
          </p:cNvPr>
          <p:cNvSpPr txBox="1"/>
          <p:nvPr/>
        </p:nvSpPr>
        <p:spPr>
          <a:xfrm>
            <a:off x="2107809" y="323557"/>
            <a:ext cx="79763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</a:rPr>
              <a:t>PHÒNG GIÁO DỤC &amp; ĐÀO TẠO LONG BIÊN </a:t>
            </a:r>
          </a:p>
          <a:p>
            <a:pPr algn="ctr"/>
            <a:r>
              <a:rPr lang="vi-VN" sz="2800" b="1" dirty="0">
                <a:solidFill>
                  <a:schemeClr val="bg1"/>
                </a:solidFill>
              </a:rPr>
              <a:t>TRƯỜNG TIỂU HỌC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C11F8414-431B-4993-9DBD-467D26AA11B8}"/>
              </a:ext>
            </a:extLst>
          </p:cNvPr>
          <p:cNvSpPr txBox="1"/>
          <p:nvPr/>
        </p:nvSpPr>
        <p:spPr>
          <a:xfrm>
            <a:off x="2260209" y="2529840"/>
            <a:ext cx="797638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</a:rPr>
              <a:t>TIẾNG VIỆT   LỚP 1</a:t>
            </a:r>
          </a:p>
          <a:p>
            <a:pPr algn="ctr"/>
            <a:r>
              <a:rPr lang="vi-VN" sz="54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BÀI 69: </a:t>
            </a:r>
            <a:r>
              <a:rPr lang="vi-VN" sz="60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ươi</a:t>
            </a:r>
            <a:r>
              <a:rPr lang="vi-VN" sz="6600" b="1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- </a:t>
            </a:r>
            <a:r>
              <a:rPr lang="vi-VN" sz="66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ươu</a:t>
            </a:r>
            <a:endParaRPr lang="vi-VN" sz="54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096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79400"/>
            <a:ext cx="12184062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036763"/>
            <a:ext cx="6416675" cy="2306637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36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438400"/>
            <a:ext cx="5867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bảng</a:t>
            </a:r>
            <a:r>
              <a:rPr lang="vi-VN" altLang="en-US" sz="7200" b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7200" b="1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D67F3DEC-1AC8-42E8-B031-6BCB067F6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85" y="1204718"/>
            <a:ext cx="11380777" cy="481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22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tu the ngoi">
            <a:extLst>
              <a:ext uri="{FF2B5EF4-FFF2-40B4-BE49-F238E27FC236}">
                <a16:creationId xmlns:a16="http://schemas.microsoft.com/office/drawing/2014/main" id="{DA4D8209-AD7D-4538-B299-6301E087C8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79445" y="500270"/>
            <a:ext cx="9925878" cy="6013174"/>
          </a:xfrm>
          <a:noFill/>
          <a:ln w="28575">
            <a:solidFill>
              <a:srgbClr val="FF0000"/>
            </a:solidFill>
          </a:ln>
        </p:spPr>
      </p:pic>
    </p:spTree>
  </p:cSld>
  <p:clrMapOvr>
    <a:masterClrMapping/>
  </p:clrMapOvr>
  <p:transition>
    <p:checke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1EB8AF1-13DC-4A32-AD18-C749770F14FF}"/>
              </a:ext>
            </a:extLst>
          </p:cNvPr>
          <p:cNvSpPr>
            <a:spLocks noGrp="1"/>
          </p:cNvSpPr>
          <p:nvPr/>
        </p:nvSpPr>
        <p:spPr>
          <a:xfrm>
            <a:off x="731520" y="3688080"/>
            <a:ext cx="11308080" cy="316992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pPr algn="just"/>
            <a:r>
              <a:rPr lang="vi-VN" b="1" dirty="0">
                <a:latin typeface="AvantGarde" panose="00000400000000000000" charset="0"/>
                <a:cs typeface="AvantGarde" panose="00000400000000000000" charset="0"/>
              </a:rPr>
              <a:t>      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Lạc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đà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vật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đặc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biệt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Nó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cái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bướu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to trên lưng.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Bướu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của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lạc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đà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là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nơi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dự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trữ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chất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béo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Nhờ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thế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nó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có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thể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sống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qua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nhiều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ngày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không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cần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ăn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uống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Lạc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đà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giúp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con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người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băng qua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vùng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sa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mạc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 khô </a:t>
            </a:r>
            <a:r>
              <a:rPr lang="vi-VN" b="1" dirty="0" err="1">
                <a:latin typeface="Arial-SGK-TV" pitchFamily="2" charset="0"/>
                <a:cs typeface="Arial-SGK-TV" pitchFamily="2" charset="0"/>
              </a:rPr>
              <a:t>cằn</a:t>
            </a:r>
            <a:r>
              <a:rPr lang="vi-VN" b="1" dirty="0">
                <a:latin typeface="Arial-SGK-TV" pitchFamily="2" charset="0"/>
                <a:cs typeface="Arial-SGK-TV" pitchFamily="2" charset="0"/>
              </a:rPr>
              <a:t>. </a:t>
            </a:r>
            <a:endParaRPr lang="en-US" b="1" dirty="0"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941B548F-9E9D-424F-AFD7-976BAB460E9C}"/>
              </a:ext>
            </a:extLst>
          </p:cNvPr>
          <p:cNvCxnSpPr>
            <a:cxnSpLocks/>
          </p:cNvCxnSpPr>
          <p:nvPr/>
        </p:nvCxnSpPr>
        <p:spPr>
          <a:xfrm>
            <a:off x="10135238" y="4404360"/>
            <a:ext cx="1066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EEF9364D-7C40-4579-AE76-8CA1D317CF8D}"/>
              </a:ext>
            </a:extLst>
          </p:cNvPr>
          <p:cNvCxnSpPr>
            <a:cxnSpLocks/>
          </p:cNvCxnSpPr>
          <p:nvPr/>
        </p:nvCxnSpPr>
        <p:spPr>
          <a:xfrm>
            <a:off x="3108960" y="4983480"/>
            <a:ext cx="12496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Hình ảnh 4">
            <a:extLst>
              <a:ext uri="{FF2B5EF4-FFF2-40B4-BE49-F238E27FC236}">
                <a16:creationId xmlns:a16="http://schemas.microsoft.com/office/drawing/2014/main" id="{4A83B42D-2175-4FE3-8A91-71347F3C7E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362" y="198124"/>
            <a:ext cx="9145276" cy="3489956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68745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ộn: Ngang 1">
            <a:extLst>
              <a:ext uri="{FF2B5EF4-FFF2-40B4-BE49-F238E27FC236}">
                <a16:creationId xmlns:a16="http://schemas.microsoft.com/office/drawing/2014/main" id="{A03B76CA-5D74-4964-A25D-9E8B1F160250}"/>
              </a:ext>
            </a:extLst>
          </p:cNvPr>
          <p:cNvSpPr/>
          <p:nvPr/>
        </p:nvSpPr>
        <p:spPr>
          <a:xfrm>
            <a:off x="490330" y="381000"/>
            <a:ext cx="11277600" cy="6096000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Lạc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đà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vật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đặc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biệt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. 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Nó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cái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bướu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to trên lưng. 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Bướu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lạc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đà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là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nơi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dự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trữ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chất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béo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. 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Nhờ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thế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,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nó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thể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sống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qua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nhiều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ngày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mà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không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cần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ăn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uống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. 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Lạc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đà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giúp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con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người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băng qua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vùng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sa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mạc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khô </a:t>
            </a:r>
            <a:r>
              <a:rPr lang="vi-VN" sz="4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cằn</a:t>
            </a:r>
            <a:r>
              <a:rPr lang="vi-VN" sz="40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.</a:t>
            </a:r>
            <a:endParaRPr lang="en-US" sz="4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Oval 6">
            <a:extLst>
              <a:ext uri="{FF2B5EF4-FFF2-40B4-BE49-F238E27FC236}">
                <a16:creationId xmlns:a16="http://schemas.microsoft.com/office/drawing/2014/main" id="{41E32CBC-A5F2-40E8-9D83-15E9248C7C8D}"/>
              </a:ext>
            </a:extLst>
          </p:cNvPr>
          <p:cNvSpPr/>
          <p:nvPr/>
        </p:nvSpPr>
        <p:spPr>
          <a:xfrm>
            <a:off x="861393" y="1568722"/>
            <a:ext cx="424069" cy="43235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  <p:sp>
        <p:nvSpPr>
          <p:cNvPr id="4" name="Oval 6">
            <a:extLst>
              <a:ext uri="{FF2B5EF4-FFF2-40B4-BE49-F238E27FC236}">
                <a16:creationId xmlns:a16="http://schemas.microsoft.com/office/drawing/2014/main" id="{04917D96-8C3B-4ECD-B09E-D022504F648F}"/>
              </a:ext>
            </a:extLst>
          </p:cNvPr>
          <p:cNvSpPr/>
          <p:nvPr/>
        </p:nvSpPr>
        <p:spPr>
          <a:xfrm>
            <a:off x="8348870" y="1631342"/>
            <a:ext cx="424069" cy="41445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E0D1A96D-3847-4DFF-BFE0-FDC373C1357C}"/>
              </a:ext>
            </a:extLst>
          </p:cNvPr>
          <p:cNvSpPr/>
          <p:nvPr/>
        </p:nvSpPr>
        <p:spPr>
          <a:xfrm>
            <a:off x="5935649" y="2194557"/>
            <a:ext cx="435334" cy="41445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6" name="Oval 6">
            <a:extLst>
              <a:ext uri="{FF2B5EF4-FFF2-40B4-BE49-F238E27FC236}">
                <a16:creationId xmlns:a16="http://schemas.microsoft.com/office/drawing/2014/main" id="{BCD1542C-473C-486A-9A96-AD5AD4898468}"/>
              </a:ext>
            </a:extLst>
          </p:cNvPr>
          <p:cNvSpPr/>
          <p:nvPr/>
        </p:nvSpPr>
        <p:spPr>
          <a:xfrm>
            <a:off x="6206324" y="2766390"/>
            <a:ext cx="435334" cy="414459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00257AE-2474-4771-A446-0A33087D838F}"/>
              </a:ext>
            </a:extLst>
          </p:cNvPr>
          <p:cNvSpPr/>
          <p:nvPr/>
        </p:nvSpPr>
        <p:spPr>
          <a:xfrm>
            <a:off x="2667662" y="4111318"/>
            <a:ext cx="435334" cy="44743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0055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AC6F44F-74AD-443D-B0EB-1A24FF2FB6AB}"/>
              </a:ext>
            </a:extLst>
          </p:cNvPr>
          <p:cNvSpPr>
            <a:spLocks noGrp="1"/>
          </p:cNvSpPr>
          <p:nvPr/>
        </p:nvSpPr>
        <p:spPr>
          <a:xfrm>
            <a:off x="3489960" y="25773"/>
            <a:ext cx="64008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Ích</a:t>
            </a:r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lợi</a:t>
            </a:r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của</a:t>
            </a:r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48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vật</a:t>
            </a:r>
            <a:r>
              <a:rPr lang="vi-VN" sz="48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nuôi </a:t>
            </a:r>
            <a:endParaRPr lang="en-US" sz="4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9C29405F-9A6C-4A92-B1A2-A3922B8ADE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680" y="996026"/>
            <a:ext cx="9128760" cy="586197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19384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EF6EDE1F-9DE4-4193-9161-CAA38AAAB3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/>
              <a:t> 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63127CC-1BE4-44BB-BC5B-784329AA44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pic>
        <p:nvPicPr>
          <p:cNvPr id="37892" name="Picture 1">
            <a:extLst>
              <a:ext uri="{FF2B5EF4-FFF2-40B4-BE49-F238E27FC236}">
                <a16:creationId xmlns:a16="http://schemas.microsoft.com/office/drawing/2014/main" id="{E78FA6C9-2542-4602-B78C-A6ACA2B62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WordArt 6">
            <a:extLst>
              <a:ext uri="{FF2B5EF4-FFF2-40B4-BE49-F238E27FC236}">
                <a16:creationId xmlns:a16="http://schemas.microsoft.com/office/drawing/2014/main" id="{C90E0876-D01D-4673-ABEF-F7A5065069D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2438400"/>
            <a:ext cx="9753600" cy="13716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65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 học giỏi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814"/>
            <a:ext cx="12192000" cy="683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4724400" y="2647950"/>
            <a:ext cx="5029200" cy="1390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rial-SGK-TV" pitchFamily="2" charset="0"/>
                <a:cs typeface="Arial-SGK-TV" pitchFamily="2" charset="0"/>
              </a:rPr>
              <a:t>ÔN BÀI CŨ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ộn: Ngang 9">
            <a:extLst>
              <a:ext uri="{FF2B5EF4-FFF2-40B4-BE49-F238E27FC236}">
                <a16:creationId xmlns:a16="http://schemas.microsoft.com/office/drawing/2014/main" id="{973FA832-CFEE-44F6-A788-64C246DBCFFE}"/>
              </a:ext>
            </a:extLst>
          </p:cNvPr>
          <p:cNvSpPr/>
          <p:nvPr/>
        </p:nvSpPr>
        <p:spPr>
          <a:xfrm>
            <a:off x="344225" y="-450574"/>
            <a:ext cx="11503549" cy="7391399"/>
          </a:xfrm>
          <a:prstGeom prst="horizontalScroll">
            <a:avLst/>
          </a:prstGeom>
          <a:solidFill>
            <a:srgbClr val="00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khuôn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muốn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muộn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nguồn</a:t>
            </a:r>
            <a:endParaRPr lang="vi-VN" sz="36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buồng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luống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thuổng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vuông</a:t>
            </a:r>
          </a:p>
          <a:p>
            <a:pPr algn="just"/>
            <a:endParaRPr lang="vi-VN" sz="36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  <a:p>
            <a:pPr algn="just"/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cuộn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chỉ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buồng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chuối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        </a:t>
            </a:r>
            <a:r>
              <a:rPr lang="vi-VN" sz="36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vi-VN" sz="3600" b="1" dirty="0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 chuông</a:t>
            </a:r>
          </a:p>
          <a:p>
            <a:pPr algn="just"/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sắp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mưa.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Chuồn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chuồn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bay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thấp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Bầu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đen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kịt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Gió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thổi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mạnh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cuốn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theo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đám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lá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khô.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Rồi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mưa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ào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ào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trút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xuống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. </a:t>
            </a:r>
          </a:p>
          <a:p>
            <a:pPr algn="just"/>
            <a:r>
              <a:rPr lang="vi-VN" sz="3200" b="1" dirty="0">
                <a:latin typeface="Arial-SGK-TV" pitchFamily="2" charset="0"/>
                <a:cs typeface="Arial-SGK-TV" pitchFamily="2" charset="0"/>
              </a:rPr>
              <a:t>      Mưa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tạnh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,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những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hạt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mưa long lanh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đọng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trên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các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cuống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lá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.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Bầu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trời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trong xanh, không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khí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mát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3200" b="1" dirty="0" err="1">
                <a:latin typeface="Arial-SGK-TV" pitchFamily="2" charset="0"/>
                <a:cs typeface="Arial-SGK-TV" pitchFamily="2" charset="0"/>
              </a:rPr>
              <a:t>mẻ</a:t>
            </a:r>
            <a:r>
              <a:rPr lang="vi-VN" sz="3200" b="1" dirty="0">
                <a:latin typeface="Arial-SGK-TV" pitchFamily="2" charset="0"/>
                <a:cs typeface="Arial-SGK-TV" pitchFamily="2" charset="0"/>
              </a:rPr>
              <a:t>.  </a:t>
            </a:r>
            <a:endParaRPr lang="en-US" sz="3200" b="1" dirty="0">
              <a:latin typeface="Arial-SGK-TV" pitchFamily="2" charset="0"/>
              <a:cs typeface="Arial-SGK-TV" pitchFamily="2" charset="0"/>
            </a:endParaRPr>
          </a:p>
          <a:p>
            <a:pPr algn="just"/>
            <a:endParaRPr lang="vi-VN" sz="32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14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/>
        </p:nvSpPr>
        <p:spPr>
          <a:xfrm>
            <a:off x="22532" y="5062265"/>
            <a:ext cx="12346502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Chim</a:t>
            </a:r>
            <a:r>
              <a:rPr 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khướu</a:t>
            </a:r>
            <a:r>
              <a:rPr 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biết</a:t>
            </a:r>
            <a:r>
              <a:rPr 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bắt</a:t>
            </a:r>
            <a:r>
              <a:rPr 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chước</a:t>
            </a:r>
            <a:r>
              <a:rPr 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người</a:t>
            </a:r>
            <a:r>
              <a:rPr 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.</a:t>
            </a:r>
            <a:endParaRPr lang="en-US" sz="4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4C5C980-061F-4318-B014-0396B5706DB6}"/>
              </a:ext>
            </a:extLst>
          </p:cNvPr>
          <p:cNvSpPr>
            <a:spLocks noGrp="1"/>
          </p:cNvSpPr>
          <p:nvPr/>
        </p:nvSpPr>
        <p:spPr>
          <a:xfrm>
            <a:off x="1007357" y="-254703"/>
            <a:ext cx="9749473" cy="13258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48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69</a:t>
            </a:r>
            <a:r>
              <a:rPr lang="en-US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ươi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 -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ươu</a:t>
            </a:r>
            <a:endParaRPr lang="en-US" b="1" dirty="0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E1879E5-96D6-452C-B748-47690CCB7930}"/>
              </a:ext>
            </a:extLst>
          </p:cNvPr>
          <p:cNvSpPr>
            <a:spLocks noGrp="1"/>
          </p:cNvSpPr>
          <p:nvPr/>
        </p:nvSpPr>
        <p:spPr>
          <a:xfrm>
            <a:off x="2411342" y="5589320"/>
            <a:ext cx="1921565" cy="7905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ướu</a:t>
            </a:r>
            <a:endParaRPr lang="en-US" sz="4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AA329CCB-F381-41A3-BADA-46B3DDF89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37" y="1081558"/>
            <a:ext cx="11211337" cy="4295953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BA176EA-482F-4A09-B87F-FEB9E10F5282}"/>
              </a:ext>
            </a:extLst>
          </p:cNvPr>
          <p:cNvSpPr>
            <a:spLocks noGrp="1"/>
          </p:cNvSpPr>
          <p:nvPr/>
        </p:nvSpPr>
        <p:spPr>
          <a:xfrm>
            <a:off x="10554558" y="5537039"/>
            <a:ext cx="1596498" cy="8428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ười</a:t>
            </a:r>
            <a:endParaRPr lang="en-US" sz="4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  <p:bldP spid="8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87EE7-CB78-4BA6-9DE7-7CE757992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8238" y="1539240"/>
            <a:ext cx="2712720" cy="18897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96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ươi</a:t>
            </a:r>
            <a:endParaRPr lang="en-US" sz="220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951F18F-97D6-47BC-8F2E-A1DAA462038C}"/>
              </a:ext>
            </a:extLst>
          </p:cNvPr>
          <p:cNvSpPr txBox="1">
            <a:spLocks/>
          </p:cNvSpPr>
          <p:nvPr/>
        </p:nvSpPr>
        <p:spPr>
          <a:xfrm>
            <a:off x="6096000" y="1539240"/>
            <a:ext cx="2712720" cy="1889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9600" b="1" dirty="0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ươu</a:t>
            </a:r>
            <a:endParaRPr lang="en-US" sz="22000" b="1" dirty="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1892965-57D4-4297-A540-0385D786C59F}"/>
              </a:ext>
            </a:extLst>
          </p:cNvPr>
          <p:cNvSpPr txBox="1">
            <a:spLocks/>
          </p:cNvSpPr>
          <p:nvPr/>
        </p:nvSpPr>
        <p:spPr>
          <a:xfrm>
            <a:off x="2138237" y="1879712"/>
            <a:ext cx="1981200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9600" b="1" dirty="0" err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ươ</a:t>
            </a:r>
            <a:endParaRPr lang="en-US" sz="9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41F25CD-85C5-438E-8261-BAC02A487F19}"/>
              </a:ext>
            </a:extLst>
          </p:cNvPr>
          <p:cNvSpPr txBox="1">
            <a:spLocks/>
          </p:cNvSpPr>
          <p:nvPr/>
        </p:nvSpPr>
        <p:spPr>
          <a:xfrm>
            <a:off x="6096000" y="1889760"/>
            <a:ext cx="1981200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9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</a:t>
            </a:r>
            <a:endParaRPr lang="en-US" sz="9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A5C9174-6274-46E6-95E1-DEADABB0C846}"/>
              </a:ext>
            </a:extLst>
          </p:cNvPr>
          <p:cNvSpPr txBox="1">
            <a:spLocks/>
          </p:cNvSpPr>
          <p:nvPr/>
        </p:nvSpPr>
        <p:spPr>
          <a:xfrm>
            <a:off x="3673286" y="1879276"/>
            <a:ext cx="1981200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9600" b="1" dirty="0" err="1"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i</a:t>
            </a:r>
            <a:endParaRPr lang="en-US" sz="96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39E16A3-7414-419C-A863-CF4B5D803083}"/>
              </a:ext>
            </a:extLst>
          </p:cNvPr>
          <p:cNvSpPr txBox="1">
            <a:spLocks/>
          </p:cNvSpPr>
          <p:nvPr/>
        </p:nvSpPr>
        <p:spPr>
          <a:xfrm>
            <a:off x="7627282" y="1889760"/>
            <a:ext cx="1981200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9600" b="1" dirty="0"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-SGK-TV" pitchFamily="2" charset="0"/>
                <a:cs typeface="Arial-SGK-TV" pitchFamily="2" charset="0"/>
              </a:rPr>
              <a:t>u</a:t>
            </a:r>
            <a:endParaRPr lang="en-US" sz="9600" b="1" dirty="0">
              <a:solidFill>
                <a:srgbClr val="7030A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0869" y="-64770"/>
            <a:ext cx="1884050" cy="1146395"/>
          </a:xfrm>
        </p:spPr>
        <p:txBody>
          <a:bodyPr>
            <a:norm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ươi</a:t>
            </a:r>
            <a:endParaRPr lang="en-US" sz="7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3" name="Table 2"/>
          <p:cNvGraphicFramePr/>
          <p:nvPr>
            <p:extLst>
              <p:ext uri="{D42A27DB-BD31-4B8C-83A1-F6EECF244321}">
                <p14:modId xmlns:p14="http://schemas.microsoft.com/office/powerpoint/2010/main" val="2697616652"/>
              </p:ext>
            </p:extLst>
          </p:nvPr>
        </p:nvGraphicFramePr>
        <p:xfrm>
          <a:off x="3707957" y="1108197"/>
          <a:ext cx="4298909" cy="2191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4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95831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831">
                <a:tc gridSpan="2">
                  <a:txBody>
                    <a:bodyPr/>
                    <a:lstStyle/>
                    <a:p>
                      <a:pPr>
                        <a:buNone/>
                      </a:pP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/>
        </p:nvSpPr>
        <p:spPr>
          <a:xfrm>
            <a:off x="4197985" y="1059400"/>
            <a:ext cx="1373033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>
                <a:latin typeface="Arial-SGK-TV" pitchFamily="2" charset="0"/>
                <a:cs typeface="Arial-SGK-TV" pitchFamily="2" charset="0"/>
              </a:rPr>
              <a:t>ng</a:t>
            </a:r>
          </a:p>
        </p:txBody>
      </p:sp>
      <p:sp>
        <p:nvSpPr>
          <p:cNvPr id="19" name="Title 1"/>
          <p:cNvSpPr>
            <a:spLocks noGrp="1"/>
          </p:cNvSpPr>
          <p:nvPr/>
        </p:nvSpPr>
        <p:spPr>
          <a:xfrm>
            <a:off x="5608321" y="1081625"/>
            <a:ext cx="2315142" cy="13779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ươi</a:t>
            </a:r>
            <a:endParaRPr lang="en-US" sz="5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0" name="Title 1"/>
          <p:cNvSpPr>
            <a:spLocks noGrp="1"/>
          </p:cNvSpPr>
          <p:nvPr/>
        </p:nvSpPr>
        <p:spPr>
          <a:xfrm>
            <a:off x="4664793" y="2276998"/>
            <a:ext cx="2238927" cy="958654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en-US" sz="5400" b="1" dirty="0" err="1">
                <a:latin typeface="Arial-SGK-TV" pitchFamily="2" charset="0"/>
                <a:cs typeface="Arial-SGK-TV" pitchFamily="2" charset="0"/>
              </a:rPr>
              <a:t>ng</a:t>
            </a:r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ười</a:t>
            </a:r>
            <a:r>
              <a:rPr lang="en-US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54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13E092D-314A-42D5-B434-49538CECF1F1}"/>
              </a:ext>
            </a:extLst>
          </p:cNvPr>
          <p:cNvSpPr txBox="1">
            <a:spLocks/>
          </p:cNvSpPr>
          <p:nvPr/>
        </p:nvSpPr>
        <p:spPr>
          <a:xfrm>
            <a:off x="1017597" y="3326431"/>
            <a:ext cx="10488603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bưởi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cười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lưới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mười</a:t>
            </a:r>
            <a:endParaRPr lang="en-US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70FB2A-0877-40E5-B869-E719A812769B}"/>
              </a:ext>
            </a:extLst>
          </p:cNvPr>
          <p:cNvSpPr txBox="1">
            <a:spLocks/>
          </p:cNvSpPr>
          <p:nvPr/>
        </p:nvSpPr>
        <p:spPr>
          <a:xfrm>
            <a:off x="997720" y="4804049"/>
            <a:ext cx="10340840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bướu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hươu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khướu</a:t>
            </a:r>
            <a:r>
              <a:rPr lang="vi-VN" b="1" dirty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     </a:t>
            </a:r>
            <a:r>
              <a:rPr lang="vi-VN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rượu</a:t>
            </a:r>
            <a:endParaRPr lang="en-US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5" name="Đường nối Thẳng 4">
            <a:extLst>
              <a:ext uri="{FF2B5EF4-FFF2-40B4-BE49-F238E27FC236}">
                <a16:creationId xmlns:a16="http://schemas.microsoft.com/office/drawing/2014/main" id="{F48A7C45-1298-43AD-B15A-33ABA3167CC0}"/>
              </a:ext>
            </a:extLst>
          </p:cNvPr>
          <p:cNvCxnSpPr>
            <a:cxnSpLocks/>
          </p:cNvCxnSpPr>
          <p:nvPr/>
        </p:nvCxnSpPr>
        <p:spPr>
          <a:xfrm>
            <a:off x="1537253" y="4238497"/>
            <a:ext cx="100782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:a16="http://schemas.microsoft.com/office/drawing/2014/main" id="{469E0F28-5E02-4670-A505-BB1A22C0017B}"/>
              </a:ext>
            </a:extLst>
          </p:cNvPr>
          <p:cNvCxnSpPr>
            <a:cxnSpLocks/>
          </p:cNvCxnSpPr>
          <p:nvPr/>
        </p:nvCxnSpPr>
        <p:spPr>
          <a:xfrm>
            <a:off x="4396242" y="4240274"/>
            <a:ext cx="9409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19BD5954-FB8E-44F0-A08E-616A912AD1BC}"/>
              </a:ext>
            </a:extLst>
          </p:cNvPr>
          <p:cNvCxnSpPr>
            <a:cxnSpLocks/>
          </p:cNvCxnSpPr>
          <p:nvPr/>
        </p:nvCxnSpPr>
        <p:spPr>
          <a:xfrm>
            <a:off x="6781471" y="4238497"/>
            <a:ext cx="10976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E7B03A66-165F-4951-8BC1-46F520D1ED60}"/>
              </a:ext>
            </a:extLst>
          </p:cNvPr>
          <p:cNvCxnSpPr>
            <a:cxnSpLocks/>
          </p:cNvCxnSpPr>
          <p:nvPr/>
        </p:nvCxnSpPr>
        <p:spPr>
          <a:xfrm>
            <a:off x="10441553" y="4238497"/>
            <a:ext cx="9409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6B8562FC-D2BD-40ED-AAEC-BF38164EC1F2}"/>
              </a:ext>
            </a:extLst>
          </p:cNvPr>
          <p:cNvCxnSpPr>
            <a:cxnSpLocks/>
          </p:cNvCxnSpPr>
          <p:nvPr/>
        </p:nvCxnSpPr>
        <p:spPr>
          <a:xfrm flipV="1">
            <a:off x="1537253" y="5720121"/>
            <a:ext cx="1219696" cy="26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67314921-8B8B-49F5-AAE9-5E21556C66CF}"/>
              </a:ext>
            </a:extLst>
          </p:cNvPr>
          <p:cNvCxnSpPr>
            <a:cxnSpLocks/>
          </p:cNvCxnSpPr>
          <p:nvPr/>
        </p:nvCxnSpPr>
        <p:spPr>
          <a:xfrm>
            <a:off x="4250496" y="5722741"/>
            <a:ext cx="121304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73371FC6-333C-4A3C-A4B9-876E46130F8D}"/>
              </a:ext>
            </a:extLst>
          </p:cNvPr>
          <p:cNvCxnSpPr>
            <a:cxnSpLocks/>
          </p:cNvCxnSpPr>
          <p:nvPr/>
        </p:nvCxnSpPr>
        <p:spPr>
          <a:xfrm>
            <a:off x="7331423" y="5722741"/>
            <a:ext cx="120297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5A67FE1B-5C5A-4962-A424-BE50FC742559}"/>
              </a:ext>
            </a:extLst>
          </p:cNvPr>
          <p:cNvCxnSpPr>
            <a:cxnSpLocks/>
          </p:cNvCxnSpPr>
          <p:nvPr/>
        </p:nvCxnSpPr>
        <p:spPr>
          <a:xfrm>
            <a:off x="9910141" y="5720121"/>
            <a:ext cx="129125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le 1">
            <a:extLst>
              <a:ext uri="{FF2B5EF4-FFF2-40B4-BE49-F238E27FC236}">
                <a16:creationId xmlns:a16="http://schemas.microsoft.com/office/drawing/2014/main" id="{5F4BEADB-EB9D-4A77-A5AC-6C7B99154E5D}"/>
              </a:ext>
            </a:extLst>
          </p:cNvPr>
          <p:cNvSpPr txBox="1">
            <a:spLocks/>
          </p:cNvSpPr>
          <p:nvPr/>
        </p:nvSpPr>
        <p:spPr>
          <a:xfrm>
            <a:off x="6514546" y="-38198"/>
            <a:ext cx="1884050" cy="1146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ươu</a:t>
            </a:r>
            <a:endParaRPr lang="en-US" sz="72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4A89C02-7A47-4679-9956-8F5D9EFB7384}"/>
              </a:ext>
            </a:extLst>
          </p:cNvPr>
          <p:cNvSpPr txBox="1">
            <a:spLocks/>
          </p:cNvSpPr>
          <p:nvPr/>
        </p:nvSpPr>
        <p:spPr>
          <a:xfrm>
            <a:off x="3639234" y="-62726"/>
            <a:ext cx="1884050" cy="1146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ươ</a:t>
            </a:r>
            <a:endParaRPr lang="en-US" sz="72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4D3321C-74D7-4A78-8F82-5CD85F76B47E}"/>
              </a:ext>
            </a:extLst>
          </p:cNvPr>
          <p:cNvSpPr txBox="1">
            <a:spLocks/>
          </p:cNvSpPr>
          <p:nvPr/>
        </p:nvSpPr>
        <p:spPr>
          <a:xfrm>
            <a:off x="6514546" y="-121201"/>
            <a:ext cx="1982348" cy="1317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err="1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ươ</a:t>
            </a:r>
            <a:endParaRPr lang="en-US" sz="72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0E7D79DD-1B29-4EB7-A2BD-3A023628D492}"/>
              </a:ext>
            </a:extLst>
          </p:cNvPr>
          <p:cNvSpPr txBox="1">
            <a:spLocks/>
          </p:cNvSpPr>
          <p:nvPr/>
        </p:nvSpPr>
        <p:spPr>
          <a:xfrm>
            <a:off x="4784980" y="263671"/>
            <a:ext cx="467505" cy="4912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err="1">
                <a:solidFill>
                  <a:srgbClr val="FFFF00"/>
                </a:solidFill>
                <a:latin typeface="Arial-SGK-TV" pitchFamily="2" charset="0"/>
                <a:cs typeface="Arial-SGK-TV" pitchFamily="2" charset="0"/>
              </a:rPr>
              <a:t>i</a:t>
            </a:r>
            <a:endParaRPr lang="en-US" sz="7200" b="1" dirty="0">
              <a:solidFill>
                <a:srgbClr val="FFFF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B7E6DDA5-A664-49F7-B28E-94B64CE3D67C}"/>
              </a:ext>
            </a:extLst>
          </p:cNvPr>
          <p:cNvSpPr txBox="1">
            <a:spLocks/>
          </p:cNvSpPr>
          <p:nvPr/>
        </p:nvSpPr>
        <p:spPr>
          <a:xfrm>
            <a:off x="3639728" y="-66814"/>
            <a:ext cx="1884050" cy="1146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7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ươ</a:t>
            </a:r>
            <a:r>
              <a:rPr lang="en-US" sz="7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i</a:t>
            </a:r>
            <a:endParaRPr lang="en-US" sz="7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9922DB67-7E89-4486-8B79-F605BD7B5FC2}"/>
              </a:ext>
            </a:extLst>
          </p:cNvPr>
          <p:cNvSpPr txBox="1">
            <a:spLocks/>
          </p:cNvSpPr>
          <p:nvPr/>
        </p:nvSpPr>
        <p:spPr>
          <a:xfrm>
            <a:off x="6512831" y="-41044"/>
            <a:ext cx="1884050" cy="1146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7200" b="1" dirty="0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ươu</a:t>
            </a:r>
            <a:endParaRPr lang="en-US" sz="72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84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9" grpId="0"/>
      <p:bldP spid="20" grpId="0"/>
      <p:bldP spid="8" grpId="0"/>
      <p:bldP spid="9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31ACEF-38F6-4BAC-9530-D5A341E603FC}"/>
              </a:ext>
            </a:extLst>
          </p:cNvPr>
          <p:cNvSpPr>
            <a:spLocks noGrp="1"/>
          </p:cNvSpPr>
          <p:nvPr/>
        </p:nvSpPr>
        <p:spPr>
          <a:xfrm>
            <a:off x="246822" y="4608913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</a:t>
            </a:r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ươi</a:t>
            </a:r>
            <a:r>
              <a:rPr lang="en-US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cười</a:t>
            </a:r>
            <a:r>
              <a:rPr lang="en-US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B7F5C21-0CAF-416F-8967-638C774D15E5}"/>
              </a:ext>
            </a:extLst>
          </p:cNvPr>
          <p:cNvSpPr>
            <a:spLocks noGrp="1"/>
          </p:cNvSpPr>
          <p:nvPr/>
        </p:nvSpPr>
        <p:spPr>
          <a:xfrm>
            <a:off x="4107180" y="4608910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quả</a:t>
            </a:r>
            <a:r>
              <a:rPr lang="vi-VN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vi-VN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bưởi</a:t>
            </a:r>
            <a:r>
              <a:rPr lang="vi-VN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5492412-906A-49FD-B06A-5A94BF347EBD}"/>
              </a:ext>
            </a:extLst>
          </p:cNvPr>
          <p:cNvSpPr>
            <a:spLocks noGrp="1"/>
          </p:cNvSpPr>
          <p:nvPr/>
        </p:nvSpPr>
        <p:spPr>
          <a:xfrm>
            <a:off x="8605478" y="4608911"/>
            <a:ext cx="3429000" cy="97025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  <a:ea typeface="SimSun" panose="02010600030101010101" pitchFamily="2" charset="-122"/>
              </a:defRPr>
            </a:lvl9pPr>
          </a:lstStyle>
          <a:p>
            <a:r>
              <a:rPr lang="vi-VN" sz="54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Ốc</a:t>
            </a:r>
            <a:r>
              <a:rPr lang="vi-VN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bươu  </a:t>
            </a:r>
            <a:r>
              <a:rPr lang="en-US" sz="5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EE9B2CE6-3873-4D56-9C12-320E7FEB95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641" y="525756"/>
            <a:ext cx="4049918" cy="349476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8813261A-2318-44C7-8792-138FBC10B3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756"/>
            <a:ext cx="3432701" cy="3470713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BA62330E-F16B-4C44-93A8-17FC027FB0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0" y="501709"/>
            <a:ext cx="4282206" cy="349476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16A7802B-2D70-4FCB-84DE-3C40DA21BEFA}"/>
              </a:ext>
            </a:extLst>
          </p:cNvPr>
          <p:cNvCxnSpPr>
            <a:cxnSpLocks/>
          </p:cNvCxnSpPr>
          <p:nvPr/>
        </p:nvCxnSpPr>
        <p:spPr>
          <a:xfrm>
            <a:off x="357810" y="5431194"/>
            <a:ext cx="1232451" cy="0"/>
          </a:xfrm>
          <a:prstGeom prst="line">
            <a:avLst/>
          </a:prstGeom>
          <a:ln w="571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897D6973-45F8-4F13-A830-2BC9DC6AA3F0}"/>
              </a:ext>
            </a:extLst>
          </p:cNvPr>
          <p:cNvCxnSpPr>
            <a:cxnSpLocks/>
          </p:cNvCxnSpPr>
          <p:nvPr/>
        </p:nvCxnSpPr>
        <p:spPr>
          <a:xfrm>
            <a:off x="1828802" y="5431194"/>
            <a:ext cx="1451499" cy="0"/>
          </a:xfrm>
          <a:prstGeom prst="line">
            <a:avLst/>
          </a:prstGeom>
          <a:ln w="571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3">
            <a:extLst>
              <a:ext uri="{FF2B5EF4-FFF2-40B4-BE49-F238E27FC236}">
                <a16:creationId xmlns:a16="http://schemas.microsoft.com/office/drawing/2014/main" id="{EC9BE176-4C0B-4F75-AA62-EA8B49D6880F}"/>
              </a:ext>
            </a:extLst>
          </p:cNvPr>
          <p:cNvCxnSpPr>
            <a:cxnSpLocks/>
          </p:cNvCxnSpPr>
          <p:nvPr/>
        </p:nvCxnSpPr>
        <p:spPr>
          <a:xfrm>
            <a:off x="5812405" y="5431194"/>
            <a:ext cx="1487555" cy="0"/>
          </a:xfrm>
          <a:prstGeom prst="line">
            <a:avLst/>
          </a:prstGeom>
          <a:ln w="571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0FCDA852-EE96-44F1-8387-DA746182B973}"/>
              </a:ext>
            </a:extLst>
          </p:cNvPr>
          <p:cNvCxnSpPr>
            <a:cxnSpLocks/>
          </p:cNvCxnSpPr>
          <p:nvPr/>
        </p:nvCxnSpPr>
        <p:spPr>
          <a:xfrm>
            <a:off x="9879497" y="5431194"/>
            <a:ext cx="1626703" cy="0"/>
          </a:xfrm>
          <a:prstGeom prst="line">
            <a:avLst/>
          </a:prstGeom>
          <a:ln w="5715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71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C75AE33-607B-426E-9ED7-57BE762B5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22" y="247238"/>
            <a:ext cx="11643978" cy="644555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50308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1709" y="2823503"/>
            <a:ext cx="2142857" cy="2142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050" y="596900"/>
            <a:ext cx="2466975" cy="1847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60000">
            <a:off x="2045970" y="1884680"/>
            <a:ext cx="2466975" cy="1908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20000">
            <a:off x="7244715" y="2556510"/>
            <a:ext cx="482854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tropolitan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315</TotalTime>
  <Words>280</Words>
  <Application>Microsoft Office PowerPoint</Application>
  <PresentationFormat>Màn hình rộng</PresentationFormat>
  <Paragraphs>48</Paragraphs>
  <Slides>16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16</vt:i4>
      </vt:variant>
    </vt:vector>
  </HeadingPairs>
  <TitlesOfParts>
    <vt:vector size="23" baseType="lpstr">
      <vt:lpstr>.VnAvant</vt:lpstr>
      <vt:lpstr>Arial</vt:lpstr>
      <vt:lpstr>Arial-SGK-TV</vt:lpstr>
      <vt:lpstr>AvantGarde</vt:lpstr>
      <vt:lpstr>Calibri Light</vt:lpstr>
      <vt:lpstr>Times New Roman</vt:lpstr>
      <vt:lpstr>Metropolitan</vt:lpstr>
      <vt:lpstr>Bản trình bày PowerPoint</vt:lpstr>
      <vt:lpstr>Bản trình bày PowerPoint</vt:lpstr>
      <vt:lpstr>Bản trình bày PowerPoint</vt:lpstr>
      <vt:lpstr>Bản trình bày PowerPoint</vt:lpstr>
      <vt:lpstr>ươi</vt:lpstr>
      <vt:lpstr>ươi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KẾ HOẠCH BÀI DẠY                                  BÀI 1: B  b ( 2 tiết ) I. MỤC TIÊU: 1. Phẩm chất:  - Chăm chỉ: Đi học đều, đúng giờ. 2. Năng lực chung: - Giao tiếp và hợp tác: có thói quen giúp đỡ nhau trong học tập. 3. Năng lực đặt thù: - Năng lực ngôn ngữ:  + Đọc, viết được chữ b, số 2 + Nhận biết được tiếng có chữ b, nói được câu có từ ngữ chứa tiếng có chữ b.</dc:title>
  <dc:creator/>
  <cp:lastModifiedBy>Liên Lý Thị Bích</cp:lastModifiedBy>
  <cp:revision>43</cp:revision>
  <dcterms:created xsi:type="dcterms:W3CDTF">2020-08-10T13:50:00Z</dcterms:created>
  <dcterms:modified xsi:type="dcterms:W3CDTF">2020-08-18T04:05:28Z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