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3" r:id="rId4"/>
  </p:sldMasterIdLst>
  <p:notesMasterIdLst>
    <p:notesMasterId r:id="rId32"/>
  </p:notesMasterIdLst>
  <p:sldIdLst>
    <p:sldId id="309" r:id="rId5"/>
    <p:sldId id="307" r:id="rId6"/>
    <p:sldId id="258" r:id="rId7"/>
    <p:sldId id="308" r:id="rId8"/>
    <p:sldId id="260" r:id="rId9"/>
    <p:sldId id="261" r:id="rId10"/>
    <p:sldId id="257" r:id="rId11"/>
    <p:sldId id="259" r:id="rId12"/>
    <p:sldId id="271" r:id="rId13"/>
    <p:sldId id="294" r:id="rId14"/>
    <p:sldId id="317" r:id="rId15"/>
    <p:sldId id="272" r:id="rId16"/>
    <p:sldId id="318" r:id="rId17"/>
    <p:sldId id="319" r:id="rId18"/>
    <p:sldId id="312" r:id="rId19"/>
    <p:sldId id="320" r:id="rId20"/>
    <p:sldId id="314" r:id="rId21"/>
    <p:sldId id="293" r:id="rId22"/>
    <p:sldId id="321" r:id="rId23"/>
    <p:sldId id="316" r:id="rId24"/>
    <p:sldId id="268" r:id="rId25"/>
    <p:sldId id="322" r:id="rId26"/>
    <p:sldId id="290" r:id="rId27"/>
    <p:sldId id="300" r:id="rId28"/>
    <p:sldId id="323" r:id="rId29"/>
    <p:sldId id="324" r:id="rId30"/>
    <p:sldId id="3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82EF-610E-475B-BC69-9ED144DFB147}"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97792-5AD1-41D3-A63C-C0D4C1BBA511}" type="slidenum">
              <a:rPr lang="en-US" smtClean="0"/>
              <a:t>‹#›</a:t>
            </a:fld>
            <a:endParaRPr lang="en-US"/>
          </a:p>
        </p:txBody>
      </p:sp>
    </p:spTree>
    <p:extLst>
      <p:ext uri="{BB962C8B-B14F-4D97-AF65-F5344CB8AC3E}">
        <p14:creationId xmlns:p14="http://schemas.microsoft.com/office/powerpoint/2010/main" val="137562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99127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58852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92391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32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0009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2847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21</a:t>
            </a:fld>
            <a:endParaRPr lang="en-US"/>
          </a:p>
        </p:txBody>
      </p:sp>
    </p:spTree>
    <p:extLst>
      <p:ext uri="{BB962C8B-B14F-4D97-AF65-F5344CB8AC3E}">
        <p14:creationId xmlns:p14="http://schemas.microsoft.com/office/powerpoint/2010/main" val="132296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22</a:t>
            </a:fld>
            <a:endParaRPr lang="en-US"/>
          </a:p>
        </p:txBody>
      </p:sp>
    </p:spTree>
    <p:extLst>
      <p:ext uri="{BB962C8B-B14F-4D97-AF65-F5344CB8AC3E}">
        <p14:creationId xmlns:p14="http://schemas.microsoft.com/office/powerpoint/2010/main" val="253124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7830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5933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0388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7333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51287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14822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25524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14E7-19B5-437A-8706-107B58C8B8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3FBC-98D3-4CA2-8B8C-53EAB402E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F5888D-A423-45D3-823D-DD173953EC47}"/>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5" name="Footer Placeholder 4">
            <a:extLst>
              <a:ext uri="{FF2B5EF4-FFF2-40B4-BE49-F238E27FC236}">
                <a16:creationId xmlns:a16="http://schemas.microsoft.com/office/drawing/2014/main" id="{126A2353-1BC8-46E2-B559-73F5B81DD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7D2FD-C22A-465D-985E-B58AF5FBFE4A}"/>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4739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93DF-9186-441D-8F79-AA8850C3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53986-EB88-4F97-BB45-8A5B8300F2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6EC4E0-D781-4C99-99BF-A2B699727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040F7-4815-4DD9-9D7F-2565BAADF55D}"/>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6" name="Footer Placeholder 5">
            <a:extLst>
              <a:ext uri="{FF2B5EF4-FFF2-40B4-BE49-F238E27FC236}">
                <a16:creationId xmlns:a16="http://schemas.microsoft.com/office/drawing/2014/main" id="{DE08B1A1-DE3B-40B3-867E-C1AD9CFF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CA96C-02C2-4E49-801B-48E7ABE3DD6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2033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B6B1-5F87-4517-B0AC-951D793F8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24ADF-9C05-4FDF-94FD-5F54E7FC3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C4785-17A7-471C-AE2C-416DFB48DF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CC342-8EC2-46AC-85C5-7F627F38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4358C-0271-4CD7-8EE9-600A4D58E9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6EB0B-E6AB-4BAC-949E-0A9CEDFE2BED}"/>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8" name="Footer Placeholder 7">
            <a:extLst>
              <a:ext uri="{FF2B5EF4-FFF2-40B4-BE49-F238E27FC236}">
                <a16:creationId xmlns:a16="http://schemas.microsoft.com/office/drawing/2014/main" id="{E37F1683-C863-41A3-8C39-6F89FE1D7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356D5-71C7-4F84-A339-1B8CF1E7D31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8419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CDF-6FAD-4D93-8C29-D7AE2372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55302-4409-4FA8-9AEB-D8716B261876}"/>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4" name="Footer Placeholder 3">
            <a:extLst>
              <a:ext uri="{FF2B5EF4-FFF2-40B4-BE49-F238E27FC236}">
                <a16:creationId xmlns:a16="http://schemas.microsoft.com/office/drawing/2014/main" id="{36509FF9-B063-413F-AA04-CA187CBA72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94A5A-D32E-49FA-B878-576C53BDB052}"/>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48091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82A35-E22E-40DF-ADCB-8B68A23853F7}"/>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3" name="Footer Placeholder 2">
            <a:extLst>
              <a:ext uri="{FF2B5EF4-FFF2-40B4-BE49-F238E27FC236}">
                <a16:creationId xmlns:a16="http://schemas.microsoft.com/office/drawing/2014/main" id="{C94FCBA2-FBFE-485C-8DEC-063D1E1FE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982CA-674E-48F1-8E57-FF4D9F6E45B9}"/>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1236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561-5677-4317-B6E7-2045CB49F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13C3D-CF43-42E1-A087-3CA091E0F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69FDC6-630C-4248-ACC8-A9C9C7393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D3774-0E12-46A3-8FB9-67192025BE79}"/>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6" name="Footer Placeholder 5">
            <a:extLst>
              <a:ext uri="{FF2B5EF4-FFF2-40B4-BE49-F238E27FC236}">
                <a16:creationId xmlns:a16="http://schemas.microsoft.com/office/drawing/2014/main" id="{66DA93A1-32E0-4304-A124-097A02E4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6A9A6-81EF-4819-8E7D-B250C217837B}"/>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20413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E4A7-C4E7-4107-B39B-E9F6F60A9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C9E39-8F21-4987-9DEB-364F40662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7DB50-B11E-4131-A8AF-5E20E78A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ADA42-458C-41FD-8C0C-1E19588ECA13}"/>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6" name="Footer Placeholder 5">
            <a:extLst>
              <a:ext uri="{FF2B5EF4-FFF2-40B4-BE49-F238E27FC236}">
                <a16:creationId xmlns:a16="http://schemas.microsoft.com/office/drawing/2014/main" id="{A2E4183F-6DEA-4787-ACB4-E44349478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95464-E0F7-41F1-A136-D8EC37EB101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5355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71C7-CAC2-4CCA-9CCE-16C66AE99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B42FE-9C2A-4E1A-ADE4-1B553A59B2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B65B6-6EB1-4C61-AFB5-2B15F823C1FA}"/>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5" name="Footer Placeholder 4">
            <a:extLst>
              <a:ext uri="{FF2B5EF4-FFF2-40B4-BE49-F238E27FC236}">
                <a16:creationId xmlns:a16="http://schemas.microsoft.com/office/drawing/2014/main" id="{16E2EC2A-B2D1-4AFB-9F9D-44C98EE38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60DEB-EEC6-4A58-972D-9874113023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298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B0014-50C1-4E37-B8BE-716976901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F77C3-19B8-445D-9C1C-BCDCEDBBF3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5EDFB-4B81-497C-9669-D8BD8D7D0336}"/>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5" name="Footer Placeholder 4">
            <a:extLst>
              <a:ext uri="{FF2B5EF4-FFF2-40B4-BE49-F238E27FC236}">
                <a16:creationId xmlns:a16="http://schemas.microsoft.com/office/drawing/2014/main" id="{8B98C4C4-E357-433E-8B8D-50EA806A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F567E-6D94-49A3-BC41-FCDBE75393A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55860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2223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2022/8/14</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1462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312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3381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0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12120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7436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4143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506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600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67197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879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507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2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272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52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67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33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185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03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194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8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135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E1AE-6819-4A7D-9549-187BD3E9D3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D77AB8-F9D7-40A2-A5DC-C08E63CCE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DAAA39-8AF2-4C11-8123-4C12EDFFD007}"/>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5" name="Footer Placeholder 4">
            <a:extLst>
              <a:ext uri="{FF2B5EF4-FFF2-40B4-BE49-F238E27FC236}">
                <a16:creationId xmlns:a16="http://schemas.microsoft.com/office/drawing/2014/main" id="{50A4B00B-7E99-4C9A-929F-4A37417BE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B095B-0626-4AAD-A104-6720044A0531}"/>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03748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72FC-71BD-4F66-9FE5-59CB3ABA9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3E60D-28CD-48F4-BFA1-49473A3FE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47276-1BF8-4DAC-84BD-9F5ACBA6CCED}"/>
              </a:ext>
            </a:extLst>
          </p:cNvPr>
          <p:cNvSpPr>
            <a:spLocks noGrp="1"/>
          </p:cNvSpPr>
          <p:nvPr>
            <p:ph type="dt" sz="half" idx="10"/>
          </p:nvPr>
        </p:nvSpPr>
        <p:spPr/>
        <p:txBody>
          <a:bodyPr/>
          <a:lstStyle/>
          <a:p>
            <a:fld id="{36CA0F6F-028A-4F46-9528-9DCDF502F3F5}" type="datetimeFigureOut">
              <a:rPr lang="en-US" smtClean="0"/>
              <a:t>8/14/2022</a:t>
            </a:fld>
            <a:endParaRPr lang="en-US"/>
          </a:p>
        </p:txBody>
      </p:sp>
      <p:sp>
        <p:nvSpPr>
          <p:cNvPr id="5" name="Footer Placeholder 4">
            <a:extLst>
              <a:ext uri="{FF2B5EF4-FFF2-40B4-BE49-F238E27FC236}">
                <a16:creationId xmlns:a16="http://schemas.microsoft.com/office/drawing/2014/main" id="{95BB7341-5F8C-4E84-BD3E-F7B33D59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9FF9C-2634-4225-B699-BDAE8C2109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04424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3.xml"/><Relationship Id="rId7"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15510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BD2FF-D84C-4C90-8DC6-6038628EE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C49F4-4472-4DE0-BE14-9CF394A0F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A9566-22C9-4D5A-AEE7-60FAF3D29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A0F6F-028A-4F46-9528-9DCDF502F3F5}" type="datetimeFigureOut">
              <a:rPr lang="en-US" smtClean="0"/>
              <a:t>8/14/2022</a:t>
            </a:fld>
            <a:endParaRPr lang="en-US"/>
          </a:p>
        </p:txBody>
      </p:sp>
      <p:sp>
        <p:nvSpPr>
          <p:cNvPr id="5" name="Footer Placeholder 4">
            <a:extLst>
              <a:ext uri="{FF2B5EF4-FFF2-40B4-BE49-F238E27FC236}">
                <a16:creationId xmlns:a16="http://schemas.microsoft.com/office/drawing/2014/main" id="{6FBCFAB2-F496-40C0-87CE-9F2625BF6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5AB6D8-B4BA-4103-9B34-487C38F73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FEE2D-ACC1-476F-89A3-D7286896B641}" type="slidenum">
              <a:rPr lang="en-US" smtClean="0"/>
              <a:t>‹#›</a:t>
            </a:fld>
            <a:endParaRPr lang="en-US"/>
          </a:p>
        </p:txBody>
      </p:sp>
      <p:pic>
        <p:nvPicPr>
          <p:cNvPr id="7" name="Picture 6">
            <a:extLst>
              <a:ext uri="{FF2B5EF4-FFF2-40B4-BE49-F238E27FC236}">
                <a16:creationId xmlns:a16="http://schemas.microsoft.com/office/drawing/2014/main" id="{99380B83-AF2E-4AB1-AD42-C7E7E148A75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33770677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248790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F7E4E8FC-8377-416D-AD18-6145E9B44F7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8/14/2022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hidden="1">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1A40204-1747-4F4A-843A-9223960453D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928" y="7320026"/>
            <a:ext cx="1905000" cy="1022350"/>
          </a:xfrm>
          <a:prstGeom prst="rect">
            <a:avLst/>
          </a:prstGeom>
        </p:spPr>
      </p:pic>
    </p:spTree>
    <p:extLst>
      <p:ext uri="{BB962C8B-B14F-4D97-AF65-F5344CB8AC3E}">
        <p14:creationId xmlns:p14="http://schemas.microsoft.com/office/powerpoint/2010/main" val="22648180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7.png"/><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6.png"/><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7.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80F37BD0-1C6F-4F66-86AB-B3D129662923}"/>
              </a:ext>
            </a:extLst>
          </p:cNvPr>
          <p:cNvPicPr>
            <a:picLocks noChangeAspect="1"/>
          </p:cNvPicPr>
          <p:nvPr/>
        </p:nvPicPr>
        <p:blipFill>
          <a:blip r:embed="rId8"/>
          <a:stretch>
            <a:fillRect/>
          </a:stretch>
        </p:blipFill>
        <p:spPr>
          <a:xfrm>
            <a:off x="1279429" y="2571662"/>
            <a:ext cx="5980694" cy="1322947"/>
          </a:xfrm>
          <a:prstGeom prst="rect">
            <a:avLst/>
          </a:prstGeom>
        </p:spPr>
      </p:pic>
    </p:spTree>
    <p:custDataLst>
      <p:tags r:id="rId1"/>
    </p:custDataLst>
    <p:extLst>
      <p:ext uri="{BB962C8B-B14F-4D97-AF65-F5344CB8AC3E}">
        <p14:creationId xmlns:p14="http://schemas.microsoft.com/office/powerpoint/2010/main" val="22422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học hỏi mới là thiếu tự tin vào bản thân. Con người luôn phát triển không ngừng, nếu không học hỏi chúng ta sẽ trở nên lạc hậu, không thể tiến bộ được.</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4356" t="807" r="48424" b="-807"/>
          <a:stretch/>
        </p:blipFill>
        <p:spPr>
          <a:xfrm>
            <a:off x="7477850" y="1933878"/>
            <a:ext cx="4210875" cy="3715487"/>
          </a:xfrm>
          <a:prstGeom prst="rect">
            <a:avLst/>
          </a:prstGeom>
        </p:spPr>
      </p:pic>
    </p:spTree>
    <p:custDataLst>
      <p:tags r:id="rId1"/>
    </p:custDataLst>
    <p:extLst>
      <p:ext uri="{BB962C8B-B14F-4D97-AF65-F5344CB8AC3E}">
        <p14:creationId xmlns:p14="http://schemas.microsoft.com/office/powerpoint/2010/main" val="2403424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2831544"/>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là muôn màu và không giới hạn, chỉ có học hỏi không ngừng mới khiến chúng ta tiếp thu được nhiều điều mới và phát triển bản thân.</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52780"/>
          <a:stretch/>
        </p:blipFill>
        <p:spPr>
          <a:xfrm>
            <a:off x="8319542" y="2167728"/>
            <a:ext cx="3485502" cy="371548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mới có ở khắp nơi trong cuộc sống và quan sát sẽ giúp chúng ta phát hiện ra những điều nhỏ nhặt nhất nhưng có thể sẽ vô cùng hữu ích.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D5977248-3128-D9DA-5FE1-B5026528B8BC}"/>
              </a:ext>
            </a:extLst>
          </p:cNvPr>
          <p:cNvPicPr>
            <a:picLocks noChangeAspect="1"/>
          </p:cNvPicPr>
          <p:nvPr/>
        </p:nvPicPr>
        <p:blipFill rotWithShape="1">
          <a:blip r:embed="rId7"/>
          <a:srcRect l="5689" r="46284"/>
          <a:stretch/>
        </p:blipFill>
        <p:spPr>
          <a:xfrm>
            <a:off x="7869836" y="2124034"/>
            <a:ext cx="3972394" cy="3777015"/>
          </a:xfrm>
          <a:prstGeom prst="rect">
            <a:avLst/>
          </a:prstGeom>
        </p:spPr>
      </p:pic>
    </p:spTree>
    <p:custDataLst>
      <p:tags r:id="rId1"/>
    </p:custDataLst>
    <p:extLst>
      <p:ext uri="{BB962C8B-B14F-4D97-AF65-F5344CB8AC3E}">
        <p14:creationId xmlns:p14="http://schemas.microsoft.com/office/powerpoint/2010/main" val="3820914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chỉ những người lớn tuổi mới mà cả những em bé nhỏ tuổi hơn cũng có thứ chúng ta nên học hỏi như lòng vị tha, sự chân thành,...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AC330819-81D6-5A1D-1AC1-E1092D2E3381}"/>
              </a:ext>
            </a:extLst>
          </p:cNvPr>
          <p:cNvPicPr>
            <a:picLocks noChangeAspect="1"/>
          </p:cNvPicPr>
          <p:nvPr/>
        </p:nvPicPr>
        <p:blipFill rotWithShape="1">
          <a:blip r:embed="rId7"/>
          <a:srcRect l="54462"/>
          <a:stretch/>
        </p:blipFill>
        <p:spPr>
          <a:xfrm>
            <a:off x="7926194" y="1902085"/>
            <a:ext cx="3762531" cy="3779073"/>
          </a:xfrm>
          <a:prstGeom prst="rect">
            <a:avLst/>
          </a:prstGeom>
        </p:spPr>
      </p:pic>
    </p:spTree>
    <p:custDataLst>
      <p:tags r:id="rId1"/>
    </p:custDataLst>
    <p:extLst>
      <p:ext uri="{BB962C8B-B14F-4D97-AF65-F5344CB8AC3E}">
        <p14:creationId xmlns:p14="http://schemas.microsoft.com/office/powerpoint/2010/main" val="200650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385F9AB8-C7CE-93C3-5F23-2E8B96DEA2DD}"/>
              </a:ext>
            </a:extLst>
          </p:cNvPr>
          <p:cNvPicPr>
            <a:picLocks noChangeAspect="1"/>
          </p:cNvPicPr>
          <p:nvPr/>
        </p:nvPicPr>
        <p:blipFill>
          <a:blip r:embed="rId7"/>
          <a:stretch>
            <a:fillRect/>
          </a:stretch>
        </p:blipFill>
        <p:spPr>
          <a:xfrm>
            <a:off x="1081173" y="2196450"/>
            <a:ext cx="10029654" cy="4204350"/>
          </a:xfrm>
          <a:prstGeom prst="rect">
            <a:avLst/>
          </a:prstGeom>
        </p:spPr>
      </p:pic>
    </p:spTree>
    <p:custDataLst>
      <p:tags r:id="rId1"/>
    </p:custDataLst>
    <p:extLst>
      <p:ext uri="{BB962C8B-B14F-4D97-AF65-F5344CB8AC3E}">
        <p14:creationId xmlns:p14="http://schemas.microsoft.com/office/powerpoint/2010/main" val="83006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5946AD7-4D2A-A7BA-3BAB-38CD8D560239}"/>
              </a:ext>
            </a:extLst>
          </p:cNvPr>
          <p:cNvPicPr>
            <a:picLocks noChangeAspect="1"/>
          </p:cNvPicPr>
          <p:nvPr/>
        </p:nvPicPr>
        <p:blipFill>
          <a:blip r:embed="rId7"/>
          <a:stretch>
            <a:fillRect/>
          </a:stretch>
        </p:blipFill>
        <p:spPr>
          <a:xfrm>
            <a:off x="533399" y="1926518"/>
            <a:ext cx="10756483" cy="4367565"/>
          </a:xfrm>
          <a:prstGeom prst="rect">
            <a:avLst/>
          </a:prstGeom>
        </p:spPr>
      </p:pic>
    </p:spTree>
    <p:custDataLst>
      <p:tags r:id="rId1"/>
    </p:custDataLst>
    <p:extLst>
      <p:ext uri="{BB962C8B-B14F-4D97-AF65-F5344CB8AC3E}">
        <p14:creationId xmlns:p14="http://schemas.microsoft.com/office/powerpoint/2010/main" val="217134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91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4098676"/>
            <a:chOff x="3276600" y="228600"/>
            <a:chExt cx="8323452" cy="2622439"/>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622439"/>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đồng ý với thái độ, hành vi của bạn:</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3: bạn nhỏ không dùng tiền lì xì để mua đồ chơi, đồ ăn mà dùng để mua sách, giúp bạn tìm hiểu thêm nhiều kiến thức mới.</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4: bạn nam đã mạnh dạn tham gia cuộc thi để học hỏi, giao lưu với nhiều bạn bè hơn, phát triển khả năng của bản thân.</a:t>
              </a:r>
            </a:p>
          </p:txBody>
        </p:sp>
      </p:grpSp>
      <p:pic>
        <p:nvPicPr>
          <p:cNvPr id="5" name="Picture 4">
            <a:extLst>
              <a:ext uri="{FF2B5EF4-FFF2-40B4-BE49-F238E27FC236}">
                <a16:creationId xmlns:a16="http://schemas.microsoft.com/office/drawing/2014/main" id="{C12D5CC3-CF00-AAFB-0B03-AA355A3E4F81}"/>
              </a:ext>
            </a:extLst>
          </p:cNvPr>
          <p:cNvPicPr>
            <a:picLocks noChangeAspect="1"/>
          </p:cNvPicPr>
          <p:nvPr/>
        </p:nvPicPr>
        <p:blipFill>
          <a:blip r:embed="rId5"/>
          <a:stretch>
            <a:fillRect/>
          </a:stretch>
        </p:blipFill>
        <p:spPr>
          <a:xfrm>
            <a:off x="4056088" y="4043062"/>
            <a:ext cx="6526968" cy="2650212"/>
          </a:xfrm>
          <a:prstGeom prst="rect">
            <a:avLst/>
          </a:prstGeom>
        </p:spPr>
      </p:pic>
    </p:spTree>
    <p:custDataLst>
      <p:tags r:id="rId1"/>
    </p:custDataLst>
    <p:extLst>
      <p:ext uri="{BB962C8B-B14F-4D97-AF65-F5344CB8AC3E}">
        <p14:creationId xmlns:p14="http://schemas.microsoft.com/office/powerpoint/2010/main" val="349414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3768893"/>
            <a:chOff x="3276600" y="228600"/>
            <a:chExt cx="8323452" cy="2411435"/>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411435"/>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không đồng ý với thái độ, hành vi của bạn:</a:t>
              </a:r>
            </a:p>
            <a:p>
              <a:pPr algn="just"/>
              <a:r>
                <a:rPr lang="vi-VN" sz="2800" b="0" i="0" dirty="0">
                  <a:solidFill>
                    <a:srgbClr val="000000"/>
                  </a:solidFill>
                  <a:effectLst/>
                  <a:latin typeface="arial" panose="020B0604020202020204" pitchFamily="34" charset="0"/>
                </a:rPr>
                <a:t>Tranh 1: bạn nhỏ mới nhìn mẹ làm mẫu, chưa bắt tay vào thực hiện những đã sợ khó và không muốn làm.</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2: bạn nam chưa hiểu bài những lại quá nhút nhát, sợ bị chê cười nên không dám hỏi lại. Điều này sẽ khiến bạn bị thiếu hụt kiến thức và tiếp thu chậm hơn so với các bạn.</a:t>
              </a:r>
            </a:p>
          </p:txBody>
        </p:sp>
      </p:grpSp>
      <p:pic>
        <p:nvPicPr>
          <p:cNvPr id="4" name="Picture 3">
            <a:extLst>
              <a:ext uri="{FF2B5EF4-FFF2-40B4-BE49-F238E27FC236}">
                <a16:creationId xmlns:a16="http://schemas.microsoft.com/office/drawing/2014/main" id="{B5FEC50B-5C6B-0A00-4115-B2CAFE0C6049}"/>
              </a:ext>
            </a:extLst>
          </p:cNvPr>
          <p:cNvPicPr>
            <a:picLocks noChangeAspect="1"/>
          </p:cNvPicPr>
          <p:nvPr/>
        </p:nvPicPr>
        <p:blipFill>
          <a:blip r:embed="rId5"/>
          <a:stretch>
            <a:fillRect/>
          </a:stretch>
        </p:blipFill>
        <p:spPr>
          <a:xfrm>
            <a:off x="3284727" y="3309527"/>
            <a:ext cx="7553161" cy="3166224"/>
          </a:xfrm>
          <a:prstGeom prst="rect">
            <a:avLst/>
          </a:prstGeom>
        </p:spPr>
      </p:pic>
    </p:spTree>
    <p:custDataLst>
      <p:tags r:id="rId1"/>
    </p:custDataLst>
    <p:extLst>
      <p:ext uri="{BB962C8B-B14F-4D97-AF65-F5344CB8AC3E}">
        <p14:creationId xmlns:p14="http://schemas.microsoft.com/office/powerpoint/2010/main" val="3341263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7E56C-4227-41A4-BA73-112675D35022}"/>
              </a:ext>
            </a:extLst>
          </p:cNvPr>
          <p:cNvPicPr>
            <a:picLocks noChangeAspect="1"/>
          </p:cNvPicPr>
          <p:nvPr/>
        </p:nvPicPr>
        <p:blipFill rotWithShape="1">
          <a:blip r:embed="rId4"/>
          <a:srcRect l="1447" t="3224" r="2351" b="4444"/>
          <a:stretch/>
        </p:blipFill>
        <p:spPr>
          <a:xfrm>
            <a:off x="0" y="0"/>
            <a:ext cx="12192000" cy="6933287"/>
          </a:xfrm>
          <a:prstGeom prst="rect">
            <a:avLst/>
          </a:prstGeom>
        </p:spPr>
      </p:pic>
      <p:pic>
        <p:nvPicPr>
          <p:cNvPr id="5" name="Picture 4">
            <a:extLst>
              <a:ext uri="{FF2B5EF4-FFF2-40B4-BE49-F238E27FC236}">
                <a16:creationId xmlns:a16="http://schemas.microsoft.com/office/drawing/2014/main" id="{612D4BB7-169C-4415-B8B7-78B7BEFC19C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54431" y="-1282758"/>
            <a:ext cx="8121934" cy="5414623"/>
          </a:xfrm>
          <a:prstGeom prst="rect">
            <a:avLst/>
          </a:prstGeom>
        </p:spPr>
      </p:pic>
      <p:sp>
        <p:nvSpPr>
          <p:cNvPr id="7" name="TextBox 6">
            <a:extLst>
              <a:ext uri="{FF2B5EF4-FFF2-40B4-BE49-F238E27FC236}">
                <a16:creationId xmlns:a16="http://schemas.microsoft.com/office/drawing/2014/main" id="{197B3D48-7244-40F7-B669-ED9FC8C67019}"/>
              </a:ext>
            </a:extLst>
          </p:cNvPr>
          <p:cNvSpPr txBox="1"/>
          <p:nvPr/>
        </p:nvSpPr>
        <p:spPr>
          <a:xfrm>
            <a:off x="5928754" y="1051566"/>
            <a:ext cx="538946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NGỌN ĐỒI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CHONG CHÓNG</a:t>
            </a:r>
          </a:p>
        </p:txBody>
      </p:sp>
      <p:pic>
        <p:nvPicPr>
          <p:cNvPr id="9" name="Picture 2" descr="Rainbow Spinning Sticker by Home Brew Agency for iOS &amp;amp; Android | GIPHY">
            <a:extLst>
              <a:ext uri="{FF2B5EF4-FFF2-40B4-BE49-F238E27FC236}">
                <a16:creationId xmlns:a16="http://schemas.microsoft.com/office/drawing/2014/main" id="{1B36C0B6-48FF-4D1E-9156-53F34C6C40B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inbow Spinning Sticker by Home Brew Agency for iOS &amp;amp; Android | GIPHY">
            <a:extLst>
              <a:ext uri="{FF2B5EF4-FFF2-40B4-BE49-F238E27FC236}">
                <a16:creationId xmlns:a16="http://schemas.microsoft.com/office/drawing/2014/main" id="{DCDED5EA-0674-4124-A214-D6A94A8A7B0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00870" y="2331955"/>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inbow Spinning Sticker by Home Brew Agency for iOS &amp;amp; Android | GIPHY">
            <a:extLst>
              <a:ext uri="{FF2B5EF4-FFF2-40B4-BE49-F238E27FC236}">
                <a16:creationId xmlns:a16="http://schemas.microsoft.com/office/drawing/2014/main" id="{2D683AA6-0874-4AD0-A90F-468776C972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40538" y="27258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inbow Spinning Sticker by Home Brew Agency for iOS &amp;amp; Android | GIPHY">
            <a:extLst>
              <a:ext uri="{FF2B5EF4-FFF2-40B4-BE49-F238E27FC236}">
                <a16:creationId xmlns:a16="http://schemas.microsoft.com/office/drawing/2014/main" id="{6B6AD5D2-297B-435F-9D43-7D3B1E8892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32155" y="319815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ainbow Spinning Sticker by Home Brew Agency for iOS &amp;amp; Android | GIPHY">
            <a:extLst>
              <a:ext uri="{FF2B5EF4-FFF2-40B4-BE49-F238E27FC236}">
                <a16:creationId xmlns:a16="http://schemas.microsoft.com/office/drawing/2014/main" id="{EB4B6305-37D3-4EC0-8386-1327F7412C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22294" y="3518086"/>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2" name="okCartoon Music ok(20)">
            <a:hlinkClick r:id="" action="ppaction://media"/>
            <a:extLst>
              <a:ext uri="{FF2B5EF4-FFF2-40B4-BE49-F238E27FC236}">
                <a16:creationId xmlns:a16="http://schemas.microsoft.com/office/drawing/2014/main" id="{4DD055AC-3C16-4B24-9EE7-19678FE4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0325" y="-1587558"/>
            <a:ext cx="609600" cy="609600"/>
          </a:xfrm>
          <a:prstGeom prst="rect">
            <a:avLst/>
          </a:prstGeom>
        </p:spPr>
      </p:pic>
    </p:spTree>
    <p:extLst>
      <p:ext uri="{BB962C8B-B14F-4D97-AF65-F5344CB8AC3E}">
        <p14:creationId xmlns:p14="http://schemas.microsoft.com/office/powerpoint/2010/main" val="41559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grpSp>
        <p:nvGrpSpPr>
          <p:cNvPr id="2" name="Group 1">
            <a:extLst>
              <a:ext uri="{FF2B5EF4-FFF2-40B4-BE49-F238E27FC236}">
                <a16:creationId xmlns:a16="http://schemas.microsoft.com/office/drawing/2014/main" id="{7362F46B-E61C-45D1-9BC3-D22E2CD0338E}"/>
              </a:ext>
            </a:extLst>
          </p:cNvPr>
          <p:cNvGrpSpPr/>
          <p:nvPr/>
        </p:nvGrpSpPr>
        <p:grpSpPr>
          <a:xfrm>
            <a:off x="207804" y="271865"/>
            <a:ext cx="8578533" cy="1200461"/>
            <a:chOff x="1369125" y="1410722"/>
            <a:chExt cx="7417868" cy="918502"/>
          </a:xfrm>
        </p:grpSpPr>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69125" y="1410722"/>
              <a:ext cx="7417868" cy="918502"/>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2195266" y="1618214"/>
              <a:ext cx="5955926" cy="396453"/>
            </a:xfrm>
            <a:prstGeom prst="rect">
              <a:avLst/>
            </a:prstGeom>
            <a:noFill/>
          </p:spPr>
          <p:txBody>
            <a:bodyPr wrap="square" lIns="0" tIns="0" rIns="0" bIns="0"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3200" b="1" i="1" dirty="0">
                  <a:effectLst/>
                  <a:latin typeface="Arial" panose="020B0604020202020204" pitchFamily="34" charset="0"/>
                  <a:ea typeface="Times New Roman" panose="02020603050405020304" pitchFamily="18" charset="0"/>
                  <a:cs typeface="Arial" panose="020B0604020202020204" pitchFamily="34" charset="0"/>
                </a:rPr>
                <a:t>Em sẽ làm gì trong tình huống sau:</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5"/>
          <a:stretch>
            <a:fillRect/>
          </a:stretch>
        </p:blipFill>
        <p:spPr>
          <a:xfrm>
            <a:off x="10484257" y="1472326"/>
            <a:ext cx="1550845" cy="3444027"/>
          </a:xfrm>
          <a:prstGeom prst="rect">
            <a:avLst/>
          </a:prstGeom>
        </p:spPr>
      </p:pic>
      <p:pic>
        <p:nvPicPr>
          <p:cNvPr id="8" name="Picture 7">
            <a:extLst>
              <a:ext uri="{FF2B5EF4-FFF2-40B4-BE49-F238E27FC236}">
                <a16:creationId xmlns:a16="http://schemas.microsoft.com/office/drawing/2014/main" id="{1B514FB4-9D74-5684-077B-9C1CEB281E5D}"/>
              </a:ext>
            </a:extLst>
          </p:cNvPr>
          <p:cNvPicPr>
            <a:picLocks noChangeAspect="1"/>
          </p:cNvPicPr>
          <p:nvPr/>
        </p:nvPicPr>
        <p:blipFill>
          <a:blip r:embed="rId6"/>
          <a:stretch>
            <a:fillRect/>
          </a:stretch>
        </p:blipFill>
        <p:spPr>
          <a:xfrm>
            <a:off x="207804" y="2458386"/>
            <a:ext cx="10391642" cy="2669577"/>
          </a:xfrm>
          <a:prstGeom prst="rect">
            <a:avLst/>
          </a:prstGeom>
        </p:spPr>
      </p:pic>
    </p:spTree>
    <p:extLst>
      <p:ext uri="{BB962C8B-B14F-4D97-AF65-F5344CB8AC3E}">
        <p14:creationId xmlns:p14="http://schemas.microsoft.com/office/powerpoint/2010/main" val="85829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78201" y="2006441"/>
            <a:ext cx="6887843" cy="1857111"/>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nl-NL" sz="3600" b="1" i="1">
                <a:effectLst/>
                <a:latin typeface="Arial" panose="020B0604020202020204" pitchFamily="34" charset="0"/>
                <a:ea typeface="Times New Roman" panose="02020603050405020304" pitchFamily="18" charset="0"/>
                <a:cs typeface="Arial" panose="020B0604020202020204" pitchFamily="34" charset="0"/>
              </a:rPr>
              <a:t>Tình huống 1: em sẽ xin cô nán lại thêm một chút để giải đáp thắc mắc cho mình.</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105503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63210" y="1413767"/>
            <a:ext cx="6887843" cy="3131306"/>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vi-VN" sz="3600" b="1" i="1">
                <a:effectLst/>
                <a:latin typeface="Arial" panose="020B0604020202020204" pitchFamily="34" charset="0"/>
                <a:ea typeface="Times New Roman" panose="02020603050405020304" pitchFamily="18" charset="0"/>
                <a:cs typeface="Arial" panose="020B0604020202020204" pitchFamily="34" charset="0"/>
              </a:rPr>
              <a:t>Tình huống 2: em sẽ lên thư viện của trường để tìm một vài loại sách tương tự hoặc nói chuyện với mẹ, xin mẹ cho em tiền để mua sách tham khảo.</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52120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pic>
        <p:nvPicPr>
          <p:cNvPr id="3" name="Picture 2">
            <a:extLst>
              <a:ext uri="{FF2B5EF4-FFF2-40B4-BE49-F238E27FC236}">
                <a16:creationId xmlns:a16="http://schemas.microsoft.com/office/drawing/2014/main" id="{4FE9D537-C7E7-41E1-929B-4F666733214E}"/>
              </a:ext>
            </a:extLst>
          </p:cNvPr>
          <p:cNvPicPr>
            <a:picLocks noChangeAspect="1"/>
          </p:cNvPicPr>
          <p:nvPr/>
        </p:nvPicPr>
        <p:blipFill>
          <a:blip r:embed="rId8"/>
          <a:stretch>
            <a:fillRect/>
          </a:stretch>
        </p:blipFill>
        <p:spPr>
          <a:xfrm>
            <a:off x="1581930" y="2556424"/>
            <a:ext cx="6114818" cy="1322947"/>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4572000" y="787978"/>
            <a:ext cx="7315200" cy="5282044"/>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4761123" y="1500330"/>
            <a:ext cx="6716500" cy="3789371"/>
          </a:xfrm>
          <a:prstGeom prst="rect">
            <a:avLst/>
          </a:prstGeom>
          <a:noFill/>
        </p:spPr>
        <p:txBody>
          <a:bodyPr wrap="square" lIns="0" tIns="0" rIns="0" bIns="0" rtlCol="0">
            <a:spAutoFit/>
          </a:bodyPr>
          <a:lstStyle/>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1. Chia sẻ với các bạn những điều thú vị mà em đã học được từ một người bạn, một cuốn sách hoặc một chương trình truyền hình?</a:t>
            </a:r>
          </a:p>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2. Kể về một tấm gương ham học hỏi mà em biết?</a:t>
            </a:r>
            <a:endParaRPr lang="en-US" sz="32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501720" y="1828800"/>
            <a:ext cx="3917880" cy="3200400"/>
            <a:chOff x="501720" y="1828800"/>
            <a:chExt cx="3917880" cy="3200400"/>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501720" y="1828800"/>
              <a:ext cx="3917880" cy="3200400"/>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595700" y="3428999"/>
              <a:ext cx="1729920" cy="588494"/>
            </a:xfrm>
            <a:prstGeom prst="rect">
              <a:avLst/>
            </a:prstGeom>
            <a:noFill/>
          </p:spPr>
          <p:txBody>
            <a:bodyPr wrap="square" lIns="0" tIns="0" rIns="0" bIns="0" rtlCol="0">
              <a:spAutoFit/>
            </a:bodyPr>
            <a:lstStyle/>
            <a:p>
              <a:pPr algn="ctr">
                <a:lnSpc>
                  <a:spcPct val="130000"/>
                </a:lnSpc>
              </a:pPr>
              <a:r>
                <a:rPr lang="vi-VN" sz="3200">
                  <a:solidFill>
                    <a:schemeClr val="bg1"/>
                  </a:solidFill>
                  <a:latin typeface="iCiel Cadena" panose="02000503000000020004" pitchFamily="50" charset="0"/>
                </a:rPr>
                <a:t>Vận dụng</a:t>
              </a:r>
              <a:endParaRPr lang="en-US" sz="3200" dirty="0">
                <a:solidFill>
                  <a:schemeClr val="bg1"/>
                </a:solidFill>
                <a:latin typeface="iCiel Cadena" panose="02000503000000020004" pitchFamily="50" charset="0"/>
              </a:endParaRPr>
            </a:p>
          </p:txBody>
        </p:sp>
      </p:gr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0586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2911008" y="524656"/>
            <a:ext cx="8781319" cy="5746170"/>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3275021" y="1047739"/>
            <a:ext cx="8053292" cy="4762522"/>
          </a:xfrm>
          <a:prstGeom prst="rect">
            <a:avLst/>
          </a:prstGeom>
          <a:noFill/>
        </p:spPr>
        <p:txBody>
          <a:bodyPr wrap="square" lIns="0" tIns="0" rIns="0" bIns="0" rtlCol="0">
            <a:spAutoFit/>
          </a:bodyPr>
          <a:lstStyle/>
          <a:p>
            <a:pPr algn="just">
              <a:lnSpc>
                <a:spcPct val="130000"/>
              </a:lnSpc>
            </a:pPr>
            <a:r>
              <a:rPr lang="vi-VN" sz="2400" b="1" dirty="0">
                <a:solidFill>
                  <a:srgbClr val="0070C0"/>
                </a:solidFill>
                <a:latin typeface="Calibri" panose="020F0502020204030204" pitchFamily="34" charset="0"/>
                <a:cs typeface="Calibri" panose="020F0502020204030204" pitchFamily="34" charset="0"/>
              </a:rPr>
              <a:t>   Thầy Nguyễn Ngọc Kí là một tấm gương hiếu học sáng rỡ cho các thế hệ học sinh noi theo. Sau cơn bạo bệnh vào năm 4 tuổi, thầy đã bị liệt cả hai tay. Tuy nhiên, điều đó chẳng chút nào mai một tinh thần học tập của thầy. Thầy Nguyễn Ngọc Kí đã dùng đôi chân của mình để tập viết. Dần dần, vượt qua bao đau đớn, khó khăn, thầy Kí đã viết được và đến trường học như bao bạn khác. Không những thế, thầy còn học rất giỏi và đạt được những thành tích cao, trở thành một nhà giáo tuyệt vời. Thầy Nguyễn Ngọc Kí thực sự là tấm gương sáng cho toàn thể các học sinh noi theo.</a:t>
            </a:r>
            <a:endParaRPr lang="en-US" sz="24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345495" y="659567"/>
            <a:ext cx="2481323" cy="1639026"/>
            <a:chOff x="267360" y="2338464"/>
            <a:chExt cx="3917880" cy="3278052"/>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267360" y="2338464"/>
              <a:ext cx="3917880" cy="3278052"/>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361339" y="3671336"/>
              <a:ext cx="1729921" cy="1176988"/>
            </a:xfrm>
            <a:prstGeom prst="rect">
              <a:avLst/>
            </a:prstGeom>
            <a:noFill/>
          </p:spPr>
          <p:txBody>
            <a:bodyPr wrap="square" lIns="0" tIns="0" rIns="0" bIns="0" rtlCol="0">
              <a:spAutoFit/>
            </a:bodyPr>
            <a:lstStyle/>
            <a:p>
              <a:pPr algn="ctr">
                <a:lnSpc>
                  <a:spcPct val="130000"/>
                </a:lnSpc>
              </a:pPr>
              <a:r>
                <a:rPr lang="vi-VN" sz="3200" b="1" i="1" dirty="0">
                  <a:solidFill>
                    <a:schemeClr val="bg1"/>
                  </a:solidFill>
                  <a:latin typeface="iCiel Cadena" panose="02000503000000020004" pitchFamily="50" charset="0"/>
                </a:rPr>
                <a:t>Gợi ý</a:t>
              </a:r>
              <a:endParaRPr lang="en-US" sz="3200" b="1" i="1" dirty="0">
                <a:solidFill>
                  <a:schemeClr val="bg1"/>
                </a:solidFill>
                <a:latin typeface="iCiel Cadena" panose="02000503000000020004" pitchFamily="50" charset="0"/>
              </a:endParaRPr>
            </a:p>
          </p:txBody>
        </p:sp>
      </p:grpSp>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1" b="98056" l="1172" r="36875">
                        <a14:foregroundMark x1="10625" y1="55000" x2="4766" y2="80000"/>
                        <a14:foregroundMark x1="4766" y1="80000" x2="5078" y2="81806"/>
                        <a14:foregroundMark x1="14219" y1="70278" x2="6953" y2="54167"/>
                        <a14:foregroundMark x1="6953" y1="54167" x2="1172" y2="68472"/>
                        <a14:foregroundMark x1="1172" y1="68472" x2="1172" y2="72083"/>
                        <a14:foregroundMark x1="17109" y1="24306" x2="15000" y2="7222"/>
                        <a14:foregroundMark x1="17344" y1="7222" x2="17344" y2="7222"/>
                        <a14:foregroundMark x1="29063" y1="72083" x2="29063" y2="72083"/>
                        <a14:foregroundMark x1="29922" y1="82778" x2="29922" y2="82778"/>
                        <a14:foregroundMark x1="30703" y1="88333" x2="30703" y2="88333"/>
                        <a14:foregroundMark x1="31484" y1="87361" x2="17188" y2="47778"/>
                        <a14:foregroundMark x1="17188" y1="47778" x2="4844" y2="47500"/>
                        <a14:foregroundMark x1="20781" y1="50278" x2="31641" y2="72083"/>
                        <a14:foregroundMark x1="31641" y1="72083" x2="31953" y2="76250"/>
                        <a14:foregroundMark x1="20469" y1="63750" x2="21563" y2="92083"/>
                        <a14:foregroundMark x1="1953" y1="74861" x2="1953" y2="97361"/>
                        <a14:foregroundMark x1="1953" y1="97361" x2="28281" y2="92917"/>
                        <a14:foregroundMark x1="28281" y1="92917" x2="31953" y2="93889"/>
                        <a14:foregroundMark x1="21797" y1="47083" x2="29453" y2="57500"/>
                        <a14:foregroundMark x1="29453" y1="57500" x2="35156" y2="79028"/>
                        <a14:foregroundMark x1="35156" y1="79028" x2="35391" y2="93889"/>
                        <a14:foregroundMark x1="32734" y1="95278" x2="1953" y2="98056"/>
                        <a14:foregroundMark x1="36172" y1="90139" x2="36953" y2="96667"/>
                        <a14:foregroundMark x1="20781" y1="5833" x2="16563" y2="4861"/>
                        <a14:backgroundMark x1="29609" y1="29028" x2="29609" y2="29028"/>
                        <a14:backgroundMark x1="30938" y1="23472" x2="26484" y2="34583"/>
                        <a14:backgroundMark x1="38203" y1="76806" x2="39297" y2="83194"/>
                      </a14:backgroundRemoval>
                    </a14:imgEffect>
                  </a14:imgLayer>
                </a14:imgProps>
              </a:ext>
              <a:ext uri="{28A0092B-C50C-407E-A947-70E740481C1C}">
                <a14:useLocalDpi xmlns:a14="http://schemas.microsoft.com/office/drawing/2010/main" val="0"/>
              </a:ext>
            </a:extLst>
          </a:blip>
          <a:srcRect r="60382"/>
          <a:stretch/>
        </p:blipFill>
        <p:spPr bwMode="auto">
          <a:xfrm>
            <a:off x="245923" y="2580932"/>
            <a:ext cx="2438561" cy="34623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9141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CD8AC8-4279-4241-AED6-0927B0148EA7}"/>
              </a:ext>
            </a:extLst>
          </p:cNvPr>
          <p:cNvPicPr>
            <a:picLocks noChangeAspect="1"/>
          </p:cNvPicPr>
          <p:nvPr/>
        </p:nvPicPr>
        <p:blipFill>
          <a:blip r:embed="rId4"/>
          <a:stretch>
            <a:fillRect/>
          </a:stretch>
        </p:blipFill>
        <p:spPr>
          <a:xfrm>
            <a:off x="2154908" y="1554928"/>
            <a:ext cx="7879644" cy="3121753"/>
          </a:xfrm>
          <a:prstGeom prst="rect">
            <a:avLst/>
          </a:prstGeom>
        </p:spPr>
      </p:pic>
      <p:pic>
        <p:nvPicPr>
          <p:cNvPr id="15" name="Picture 14">
            <a:extLst>
              <a:ext uri="{FF2B5EF4-FFF2-40B4-BE49-F238E27FC236}">
                <a16:creationId xmlns:a16="http://schemas.microsoft.com/office/drawing/2014/main" id="{60C6FA15-798C-4432-B16D-71394FF4F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6" name="Picture 15">
            <a:extLst>
              <a:ext uri="{FF2B5EF4-FFF2-40B4-BE49-F238E27FC236}">
                <a16:creationId xmlns:a16="http://schemas.microsoft.com/office/drawing/2014/main" id="{4CD83D4A-2F3D-4CE7-8A9B-3C95A5F4A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p:spPr>
      </p:pic>
      <p:pic>
        <p:nvPicPr>
          <p:cNvPr id="3" name="Picture 2">
            <a:extLst>
              <a:ext uri="{FF2B5EF4-FFF2-40B4-BE49-F238E27FC236}">
                <a16:creationId xmlns:a16="http://schemas.microsoft.com/office/drawing/2014/main" id="{C2D1FE03-6892-4B79-A43F-44037BED640E}"/>
              </a:ext>
            </a:extLst>
          </p:cNvPr>
          <p:cNvPicPr>
            <a:picLocks noChangeAspect="1"/>
          </p:cNvPicPr>
          <p:nvPr/>
        </p:nvPicPr>
        <p:blipFill>
          <a:blip r:embed="rId7"/>
          <a:stretch>
            <a:fillRect/>
          </a:stretch>
        </p:blipFill>
        <p:spPr>
          <a:xfrm>
            <a:off x="2769074" y="1634945"/>
            <a:ext cx="6651312" cy="3225064"/>
          </a:xfrm>
          <a:prstGeom prst="rect">
            <a:avLst/>
          </a:prstGeom>
        </p:spPr>
      </p:pic>
    </p:spTree>
    <p:custDataLst>
      <p:tags r:id="rId1"/>
    </p:custDataLst>
    <p:extLst>
      <p:ext uri="{BB962C8B-B14F-4D97-AF65-F5344CB8AC3E}">
        <p14:creationId xmlns:p14="http://schemas.microsoft.com/office/powerpoint/2010/main" val="7918113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2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913EF-0D41-495B-BD85-9D5001DE8F03}"/>
              </a:ext>
            </a:extLst>
          </p:cNvPr>
          <p:cNvPicPr>
            <a:picLocks noChangeAspect="1"/>
          </p:cNvPicPr>
          <p:nvPr/>
        </p:nvPicPr>
        <p:blipFill rotWithShape="1">
          <a:blip r:embed="rId3"/>
          <a:srcRect l="1447" t="3224" r="2351" b="4444"/>
          <a:stretch/>
        </p:blipFill>
        <p:spPr>
          <a:xfrm>
            <a:off x="0" y="0"/>
            <a:ext cx="12192000" cy="6933287"/>
          </a:xfrm>
          <a:prstGeom prst="rect">
            <a:avLst/>
          </a:prstGeom>
        </p:spPr>
      </p:pic>
      <p:pic>
        <p:nvPicPr>
          <p:cNvPr id="5" name="Picture 2" descr="Rainbow Spinning Sticker by Home Brew Agency for iOS &amp;amp; Android | GIPHY">
            <a:extLst>
              <a:ext uri="{FF2B5EF4-FFF2-40B4-BE49-F238E27FC236}">
                <a16:creationId xmlns:a16="http://schemas.microsoft.com/office/drawing/2014/main" id="{EB49A110-5EF8-4A1C-A734-BA3407F5DF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inbow Spinning Sticker by Home Brew Agency for iOS &amp;amp; Android | GIPHY">
            <a:extLst>
              <a:ext uri="{FF2B5EF4-FFF2-40B4-BE49-F238E27FC236}">
                <a16:creationId xmlns:a16="http://schemas.microsoft.com/office/drawing/2014/main" id="{F465E413-45BE-4AE1-80A4-17722AFF2E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92624" y="21910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ainbow Spinning Sticker by Home Brew Agency for iOS &amp;amp; Android | GIPHY">
            <a:extLst>
              <a:ext uri="{FF2B5EF4-FFF2-40B4-BE49-F238E27FC236}">
                <a16:creationId xmlns:a16="http://schemas.microsoft.com/office/drawing/2014/main" id="{261FD005-9329-485A-AFDF-F1F0F15B02D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3971" y="251663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ainbow Spinning Sticker by Home Brew Agency for iOS &amp;amp; Android | GIPHY">
            <a:extLst>
              <a:ext uri="{FF2B5EF4-FFF2-40B4-BE49-F238E27FC236}">
                <a16:creationId xmlns:a16="http://schemas.microsoft.com/office/drawing/2014/main" id="{06BB5E23-3010-4810-8433-BA9148FEB5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60343" y="2946130"/>
            <a:ext cx="1982948" cy="198294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hlinkClick r:id="rId5" action="ppaction://hlinksldjump"/>
            <a:extLst>
              <a:ext uri="{FF2B5EF4-FFF2-40B4-BE49-F238E27FC236}">
                <a16:creationId xmlns:a16="http://schemas.microsoft.com/office/drawing/2014/main" id="{F20E738F-E78A-4660-B2BB-C6412E8D2415}"/>
              </a:ext>
            </a:extLst>
          </p:cNvPr>
          <p:cNvSpPr/>
          <p:nvPr/>
        </p:nvSpPr>
        <p:spPr>
          <a:xfrm>
            <a:off x="2034519" y="5225085"/>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hlinkClick r:id="rId6" action="ppaction://hlinksldjump"/>
            <a:extLst>
              <a:ext uri="{FF2B5EF4-FFF2-40B4-BE49-F238E27FC236}">
                <a16:creationId xmlns:a16="http://schemas.microsoft.com/office/drawing/2014/main" id="{704491E2-775B-4E69-99BB-363DDF7C1276}"/>
              </a:ext>
            </a:extLst>
          </p:cNvPr>
          <p:cNvSpPr/>
          <p:nvPr/>
        </p:nvSpPr>
        <p:spPr>
          <a:xfrm>
            <a:off x="4407460" y="5277149"/>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3" name="Oval 12">
            <a:hlinkClick r:id="rId7" action="ppaction://hlinksldjump"/>
            <a:extLst>
              <a:ext uri="{FF2B5EF4-FFF2-40B4-BE49-F238E27FC236}">
                <a16:creationId xmlns:a16="http://schemas.microsoft.com/office/drawing/2014/main" id="{C933D428-C74B-4A39-949B-0BCF7504772B}"/>
              </a:ext>
            </a:extLst>
          </p:cNvPr>
          <p:cNvSpPr/>
          <p:nvPr/>
        </p:nvSpPr>
        <p:spPr>
          <a:xfrm>
            <a:off x="3231836" y="5480144"/>
            <a:ext cx="452059" cy="45205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Oval 13">
            <a:hlinkClick r:id="rId8" action="ppaction://hlinksldjump"/>
            <a:extLst>
              <a:ext uri="{FF2B5EF4-FFF2-40B4-BE49-F238E27FC236}">
                <a16:creationId xmlns:a16="http://schemas.microsoft.com/office/drawing/2014/main" id="{EF2D0E97-66C9-469A-80E3-9F74027AD3F3}"/>
              </a:ext>
            </a:extLst>
          </p:cNvPr>
          <p:cNvSpPr/>
          <p:nvPr/>
        </p:nvSpPr>
        <p:spPr>
          <a:xfrm>
            <a:off x="643139" y="4640007"/>
            <a:ext cx="703584" cy="7035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Rounded Corners 1">
            <a:hlinkClick r:id="rId6" action="ppaction://hlinksldjump"/>
            <a:extLst>
              <a:ext uri="{FF2B5EF4-FFF2-40B4-BE49-F238E27FC236}">
                <a16:creationId xmlns:a16="http://schemas.microsoft.com/office/drawing/2014/main" id="{AE8EB585-29DC-4003-9E6A-556479E5A8D6}"/>
              </a:ext>
            </a:extLst>
          </p:cNvPr>
          <p:cNvSpPr/>
          <p:nvPr/>
        </p:nvSpPr>
        <p:spPr>
          <a:xfrm>
            <a:off x="10424160" y="497840"/>
            <a:ext cx="14528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36227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2"/>
                  </p:tgtEl>
                </p:cond>
              </p:nextCondLst>
            </p:seq>
          </p:childTnLst>
        </p:cTn>
      </p:par>
    </p:tnLst>
    <p:bldLst>
      <p:bldP spid="10"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535648" cy="2554545"/>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1. </a:t>
            </a:r>
            <a:r>
              <a:rPr lang="vi-VN" sz="4000" b="1" dirty="0">
                <a:solidFill>
                  <a:prstClr val="black"/>
                </a:solidFill>
                <a:cs typeface="Arial" panose="020B0604020202020204" pitchFamily="34" charset="0"/>
              </a:rPr>
              <a:t>Hãy nêu những biểu hiện của việc ham học hỏi?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0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377782" cy="2800767"/>
          </a:xfrm>
          <a:prstGeom prst="rect">
            <a:avLst/>
          </a:prstGeom>
          <a:noFill/>
        </p:spPr>
        <p:txBody>
          <a:bodyPr wrap="square" rtlCol="0">
            <a:spAutoFit/>
          </a:bodyPr>
          <a:lstStyle/>
          <a:p>
            <a:pPr lvl="0" algn="ctr"/>
            <a:r>
              <a:rPr lang="en-US" sz="4400" b="1" dirty="0">
                <a:solidFill>
                  <a:prstClr val="black"/>
                </a:solidFill>
                <a:latin typeface="Arial" panose="020B0604020202020204" pitchFamily="34" charset="0"/>
                <a:cs typeface="Arial" panose="020B0604020202020204" pitchFamily="34" charset="0"/>
              </a:rPr>
              <a:t>2. </a:t>
            </a:r>
            <a:r>
              <a:rPr lang="vi-VN" sz="4400" b="1" dirty="0">
                <a:solidFill>
                  <a:prstClr val="black"/>
                </a:solidFill>
                <a:latin typeface="Arial" panose="020B0604020202020204" pitchFamily="34" charset="0"/>
                <a:cs typeface="Arial" panose="020B0604020202020204" pitchFamily="34" charset="0"/>
              </a:rPr>
              <a:t>Tại sao nên có đức tính ham học hỏi?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54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2" y="3257550"/>
            <a:ext cx="3600349" cy="3046988"/>
          </a:xfrm>
          <a:prstGeom prst="rect">
            <a:avLst/>
          </a:prstGeom>
          <a:noFill/>
        </p:spPr>
        <p:txBody>
          <a:bodyPr wrap="square" rtlCol="0">
            <a:spAutoFit/>
          </a:bodyPr>
          <a:lstStyle/>
          <a:p>
            <a:pPr lvl="0" algn="ctr"/>
            <a:r>
              <a:rPr lang="vi-VN" sz="4800" b="1" dirty="0">
                <a:solidFill>
                  <a:prstClr val="black"/>
                </a:solidFill>
                <a:latin typeface="Arial" panose="020B0604020202020204" pitchFamily="34" charset="0"/>
                <a:cs typeface="Arial" panose="020B0604020202020204" pitchFamily="34" charset="0"/>
              </a:rPr>
              <a:t>3</a:t>
            </a:r>
            <a:r>
              <a:rPr lang="vi-VN" sz="4800" b="1">
                <a:solidFill>
                  <a:prstClr val="black"/>
                </a:solidFill>
                <a:latin typeface="Arial" panose="020B0604020202020204" pitchFamily="34" charset="0"/>
                <a:cs typeface="Arial" panose="020B0604020202020204" pitchFamily="34" charset="0"/>
              </a:rPr>
              <a:t>. </a:t>
            </a:r>
            <a:r>
              <a:rPr lang="vi-VN" sz="4800" b="1" dirty="0">
                <a:solidFill>
                  <a:prstClr val="black"/>
                </a:solidFill>
                <a:latin typeface="Arial" panose="020B0604020202020204" pitchFamily="34" charset="0"/>
                <a:cs typeface="Arial" panose="020B0604020202020204" pitchFamily="34" charset="0"/>
              </a:rPr>
              <a:t>Nêu lợi ích của việc ham học hỏi?</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9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id="{7E748563-5244-4082-8853-70C20B6B6D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9440" y="-99734"/>
            <a:ext cx="9517561" cy="5747066"/>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9" name="图片 8">
            <a:extLst>
              <a:ext uri="{FF2B5EF4-FFF2-40B4-BE49-F238E27FC236}">
                <a16:creationId xmlns:a16="http://schemas.microsoft.com/office/drawing/2014/main" id="{78B65E42-3959-483A-B1A1-2C48D28200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9600" y="684801"/>
            <a:ext cx="4544782" cy="6594847"/>
          </a:xfrm>
          <a:prstGeom prst="rect">
            <a:avLst/>
          </a:prstGeom>
        </p:spPr>
      </p:pic>
      <p:pic>
        <p:nvPicPr>
          <p:cNvPr id="12" name="j">
            <a:extLst>
              <a:ext uri="{FF2B5EF4-FFF2-40B4-BE49-F238E27FC236}">
                <a16:creationId xmlns:a16="http://schemas.microsoft.com/office/drawing/2014/main" id="{17AA8604-0A20-40A3-A4B0-CA8B755EFA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25125" y="3970109"/>
            <a:ext cx="3099748" cy="3347728"/>
          </a:xfrm>
          <a:prstGeom prst="rect">
            <a:avLst/>
          </a:prstGeom>
        </p:spPr>
      </p:pic>
      <p:pic>
        <p:nvPicPr>
          <p:cNvPr id="13" name="Picture 12">
            <a:extLst>
              <a:ext uri="{FF2B5EF4-FFF2-40B4-BE49-F238E27FC236}">
                <a16:creationId xmlns:a16="http://schemas.microsoft.com/office/drawing/2014/main" id="{D218F651-03F4-4747-9957-54D9D83CAA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275743" y="4437798"/>
            <a:ext cx="2275170" cy="2418227"/>
          </a:xfrm>
          <a:prstGeom prst="rect">
            <a:avLst/>
          </a:prstGeom>
        </p:spPr>
      </p:pic>
      <p:pic>
        <p:nvPicPr>
          <p:cNvPr id="15" name="Picture 14">
            <a:extLst>
              <a:ext uri="{FF2B5EF4-FFF2-40B4-BE49-F238E27FC236}">
                <a16:creationId xmlns:a16="http://schemas.microsoft.com/office/drawing/2014/main" id="{24DC6DD8-8C91-40F7-BA70-48755F8280FE}"/>
              </a:ext>
            </a:extLst>
          </p:cNvPr>
          <p:cNvPicPr>
            <a:picLocks noChangeAspect="1"/>
          </p:cNvPicPr>
          <p:nvPr/>
        </p:nvPicPr>
        <p:blipFill>
          <a:blip r:embed="rId12">
            <a:duotone>
              <a:schemeClr val="accent4">
                <a:shade val="45000"/>
                <a:satMod val="135000"/>
              </a:schemeClr>
              <a:prstClr val="white"/>
            </a:duotone>
          </a:blip>
          <a:stretch>
            <a:fillRect/>
          </a:stretch>
        </p:blipFill>
        <p:spPr>
          <a:xfrm>
            <a:off x="4254717" y="1210668"/>
            <a:ext cx="3837012" cy="1115329"/>
          </a:xfrm>
          <a:prstGeom prst="rect">
            <a:avLst/>
          </a:prstGeom>
        </p:spPr>
      </p:pic>
      <p:pic>
        <p:nvPicPr>
          <p:cNvPr id="18" name="Picture 17">
            <a:extLst>
              <a:ext uri="{FF2B5EF4-FFF2-40B4-BE49-F238E27FC236}">
                <a16:creationId xmlns:a16="http://schemas.microsoft.com/office/drawing/2014/main" id="{0EFF9BDF-EA59-418E-A3C8-F9F467DA54E4}"/>
              </a:ext>
            </a:extLst>
          </p:cNvPr>
          <p:cNvPicPr>
            <a:picLocks noChangeAspect="1"/>
          </p:cNvPicPr>
          <p:nvPr/>
        </p:nvPicPr>
        <p:blipFill>
          <a:blip r:embed="rId13"/>
          <a:stretch>
            <a:fillRect/>
          </a:stretch>
        </p:blipFill>
        <p:spPr>
          <a:xfrm>
            <a:off x="4352965" y="3887098"/>
            <a:ext cx="2450804" cy="1072989"/>
          </a:xfrm>
          <a:prstGeom prst="rect">
            <a:avLst/>
          </a:prstGeom>
        </p:spPr>
      </p:pic>
      <p:sp>
        <p:nvSpPr>
          <p:cNvPr id="2" name="TextBox 1">
            <a:extLst>
              <a:ext uri="{FF2B5EF4-FFF2-40B4-BE49-F238E27FC236}">
                <a16:creationId xmlns:a16="http://schemas.microsoft.com/office/drawing/2014/main" id="{89FCD46A-9DCC-05FB-A879-B5FBB81E9CBA}"/>
              </a:ext>
            </a:extLst>
          </p:cNvPr>
          <p:cNvSpPr txBox="1"/>
          <p:nvPr/>
        </p:nvSpPr>
        <p:spPr>
          <a:xfrm>
            <a:off x="1999427" y="2595542"/>
            <a:ext cx="6962162" cy="923330"/>
          </a:xfrm>
          <a:prstGeom prst="rect">
            <a:avLst/>
          </a:prstGeom>
          <a:noFill/>
        </p:spPr>
        <p:txBody>
          <a:bodyPr wrap="none" rtlCol="0">
            <a:spAutoFit/>
          </a:bodyPr>
          <a:lstStyle/>
          <a:p>
            <a:r>
              <a:rPr lang="vi-VN" sz="5400" dirty="0">
                <a:solidFill>
                  <a:srgbClr val="C00000"/>
                </a:solidFill>
                <a:latin typeface="UTM Mother" panose="02040603050506020204" pitchFamily="18" charset="0"/>
              </a:rPr>
              <a:t>Bài 4: Ham học hỏi </a:t>
            </a:r>
            <a:endParaRPr lang="en-US" sz="5400" dirty="0">
              <a:solidFill>
                <a:srgbClr val="C0000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3"/>
                                        </p:tgtEl>
                                        <p:attrNameLst>
                                          <p:attrName>r</p:attrName>
                                        </p:attrNameLst>
                                      </p:cBhvr>
                                    </p:animRot>
                                    <p:animRot by="-240000">
                                      <p:cBhvr>
                                        <p:cTn id="30" dur="200" fill="hold">
                                          <p:stCondLst>
                                            <p:cond delay="200"/>
                                          </p:stCondLst>
                                        </p:cTn>
                                        <p:tgtEl>
                                          <p:spTgt spid="13"/>
                                        </p:tgtEl>
                                        <p:attrNameLst>
                                          <p:attrName>r</p:attrName>
                                        </p:attrNameLst>
                                      </p:cBhvr>
                                    </p:animRot>
                                    <p:animRot by="240000">
                                      <p:cBhvr>
                                        <p:cTn id="31" dur="200" fill="hold">
                                          <p:stCondLst>
                                            <p:cond delay="400"/>
                                          </p:stCondLst>
                                        </p:cTn>
                                        <p:tgtEl>
                                          <p:spTgt spid="13"/>
                                        </p:tgtEl>
                                        <p:attrNameLst>
                                          <p:attrName>r</p:attrName>
                                        </p:attrNameLst>
                                      </p:cBhvr>
                                    </p:animRot>
                                    <p:animRot by="-240000">
                                      <p:cBhvr>
                                        <p:cTn id="32" dur="200" fill="hold">
                                          <p:stCondLst>
                                            <p:cond delay="600"/>
                                          </p:stCondLst>
                                        </p:cTn>
                                        <p:tgtEl>
                                          <p:spTgt spid="13"/>
                                        </p:tgtEl>
                                        <p:attrNameLst>
                                          <p:attrName>r</p:attrName>
                                        </p:attrNameLst>
                                      </p:cBhvr>
                                    </p:animRot>
                                    <p:animRot by="120000">
                                      <p:cBhvr>
                                        <p:cTn id="33" dur="200" fill="hold">
                                          <p:stCondLst>
                                            <p:cond delay="8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A7D4C8C7-C3F8-4DAB-859A-B3F00AA0ECD1}"/>
              </a:ext>
            </a:extLst>
          </p:cNvPr>
          <p:cNvPicPr>
            <a:picLocks noChangeAspect="1"/>
          </p:cNvPicPr>
          <p:nvPr/>
        </p:nvPicPr>
        <p:blipFill>
          <a:blip r:embed="rId8"/>
          <a:stretch>
            <a:fillRect/>
          </a:stretch>
        </p:blipFill>
        <p:spPr>
          <a:xfrm>
            <a:off x="1469251" y="2556424"/>
            <a:ext cx="5395428" cy="132294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24122" y="675798"/>
              <a:ext cx="898387"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BÀI 1</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190967"/>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en-US" sz="3600" b="1" i="1" dirty="0" err="1">
                  <a:effectLst/>
                  <a:latin typeface="Arial" panose="020B0604020202020204" pitchFamily="34" charset="0"/>
                  <a:ea typeface="Times New Roman" panose="02020603050405020304" pitchFamily="18" charset="0"/>
                  <a:cs typeface="Arial" panose="020B0604020202020204" pitchFamily="34" charset="0"/>
                </a:rPr>
                <a:t>Em</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ý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kiến</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đây</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sao</a:t>
              </a:r>
              <a:r>
                <a:rPr lang="en-US" sz="36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6" name="Picture 45">
            <a:extLst>
              <a:ext uri="{FF2B5EF4-FFF2-40B4-BE49-F238E27FC236}">
                <a16:creationId xmlns:a16="http://schemas.microsoft.com/office/drawing/2014/main" id="{A9B145E4-63E8-49B3-873B-967E87E2761E}"/>
              </a:ext>
            </a:extLst>
          </p:cNvPr>
          <p:cNvPicPr>
            <a:picLocks noChangeAspect="1"/>
          </p:cNvPicPr>
          <p:nvPr/>
        </p:nvPicPr>
        <p:blipFill>
          <a:blip r:embed="rId7"/>
          <a:stretch>
            <a:fillRect/>
          </a:stretch>
        </p:blipFill>
        <p:spPr>
          <a:xfrm>
            <a:off x="1665589" y="922019"/>
            <a:ext cx="2325692" cy="1888423"/>
          </a:xfrm>
          <a:prstGeom prst="rect">
            <a:avLst/>
          </a:prstGeom>
        </p:spPr>
      </p:pic>
      <p:pic>
        <p:nvPicPr>
          <p:cNvPr id="3" name="Picture 2">
            <a:extLst>
              <a:ext uri="{FF2B5EF4-FFF2-40B4-BE49-F238E27FC236}">
                <a16:creationId xmlns:a16="http://schemas.microsoft.com/office/drawing/2014/main" id="{E6BD81CF-CC19-3E29-8E9B-EDAE4E9059FE}"/>
              </a:ext>
            </a:extLst>
          </p:cNvPr>
          <p:cNvPicPr>
            <a:picLocks noChangeAspect="1"/>
          </p:cNvPicPr>
          <p:nvPr/>
        </p:nvPicPr>
        <p:blipFill rotWithShape="1">
          <a:blip r:embed="rId8"/>
          <a:srcRect l="5705"/>
          <a:stretch/>
        </p:blipFill>
        <p:spPr>
          <a:xfrm>
            <a:off x="524656" y="2896384"/>
            <a:ext cx="5855152" cy="3125539"/>
          </a:xfrm>
          <a:prstGeom prst="rect">
            <a:avLst/>
          </a:prstGeom>
        </p:spPr>
      </p:pic>
      <p:pic>
        <p:nvPicPr>
          <p:cNvPr id="7" name="Picture 6">
            <a:extLst>
              <a:ext uri="{FF2B5EF4-FFF2-40B4-BE49-F238E27FC236}">
                <a16:creationId xmlns:a16="http://schemas.microsoft.com/office/drawing/2014/main" id="{6403FDD3-315E-400F-AC88-C29EE8F020E6}"/>
              </a:ext>
            </a:extLst>
          </p:cNvPr>
          <p:cNvPicPr>
            <a:picLocks noChangeAspect="1"/>
          </p:cNvPicPr>
          <p:nvPr/>
        </p:nvPicPr>
        <p:blipFill rotWithShape="1">
          <a:blip r:embed="rId9"/>
          <a:srcRect l="7580"/>
          <a:stretch/>
        </p:blipFill>
        <p:spPr>
          <a:xfrm>
            <a:off x="6379808" y="2896384"/>
            <a:ext cx="5567353" cy="3335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693</Words>
  <Application>Microsoft Office PowerPoint</Application>
  <PresentationFormat>Widescreen</PresentationFormat>
  <Paragraphs>68</Paragraphs>
  <Slides>27</Slides>
  <Notes>21</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微软雅黑</vt:lpstr>
      <vt:lpstr>微软雅黑 Light</vt:lpstr>
      <vt:lpstr>#9Slide02 Noi dung dai</vt:lpstr>
      <vt:lpstr>#9Slide02 Tieu de dai</vt:lpstr>
      <vt:lpstr>Arial</vt:lpstr>
      <vt:lpstr>Arial</vt:lpstr>
      <vt:lpstr>Calibri</vt:lpstr>
      <vt:lpstr>Calibri Light</vt:lpstr>
      <vt:lpstr>等线</vt:lpstr>
      <vt:lpstr>等线 Light</vt:lpstr>
      <vt:lpstr>Georgia</vt:lpstr>
      <vt:lpstr>iCiel Cadena</vt:lpstr>
      <vt:lpstr>Times New Roman</vt:lpstr>
      <vt:lpstr>UTM Mother</vt:lpstr>
      <vt:lpstr>仓耳羽辰体-谷力 W05</vt:lpstr>
      <vt:lpstr>站酷庆科黄油体</vt:lpstr>
      <vt:lpstr>Office 主题​​</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2022-07-20T23:44:39Z</dcterms:created>
  <dcterms:modified xsi:type="dcterms:W3CDTF">2022-08-14T10:01:57Z</dcterms:modified>
</cp:coreProperties>
</file>