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007577408" r:id="rId4"/>
    <p:sldId id="340" r:id="rId5"/>
    <p:sldId id="288" r:id="rId6"/>
    <p:sldId id="301" r:id="rId7"/>
    <p:sldId id="433" r:id="rId8"/>
    <p:sldId id="2007577388" r:id="rId9"/>
    <p:sldId id="2007577411" r:id="rId10"/>
    <p:sldId id="435" r:id="rId11"/>
    <p:sldId id="2007577405" r:id="rId12"/>
    <p:sldId id="2007577403" r:id="rId13"/>
    <p:sldId id="2007577404" r:id="rId14"/>
    <p:sldId id="275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9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4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3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86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23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45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9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68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gif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17" Type="http://schemas.openxmlformats.org/officeDocument/2006/relationships/image" Target="../media/image16.jp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openxmlformats.org/officeDocument/2006/relationships/image" Target="../media/image42.png"/><Relationship Id="rId1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3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svg"/><Relationship Id="rId3" Type="http://schemas.openxmlformats.org/officeDocument/2006/relationships/image" Target="../media/image23.png"/><Relationship Id="rId7" Type="http://schemas.openxmlformats.org/officeDocument/2006/relationships/image" Target="../media/image42.sv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C1DABF-F622-5029-01D2-750F94804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8" y="-23275"/>
            <a:ext cx="12193348" cy="703206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59802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53491" y="15416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CHÀO MỪNG QUÝ THẦY CÔ ĐẾN DỰ GIỜ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3275" y="2799496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rgbClr val="7030A0"/>
                </a:solidFill>
                <a:latin typeface="Open Sans Bold"/>
              </a:rPr>
              <a:t>Môn</a:t>
            </a:r>
            <a:r>
              <a:rPr lang="en-US" sz="4400">
                <a:solidFill>
                  <a:srgbClr val="7030A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7030A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2024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2025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91676" y="1990740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Lớp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5000" dirty="0" smtClean="0">
                <a:solidFill>
                  <a:srgbClr val="002060"/>
                </a:solidFill>
                <a:latin typeface="Open Sans Bold"/>
              </a:rPr>
              <a:t>4A3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800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Lobster"/>
              </a:rPr>
              <a:t>Long </a:t>
            </a:r>
            <a:r>
              <a:rPr lang="en-US" sz="2800" dirty="0" err="1" smtClean="0">
                <a:solidFill>
                  <a:srgbClr val="000000"/>
                </a:solidFill>
                <a:latin typeface="Lobster"/>
              </a:rPr>
              <a:t>Biên</a:t>
            </a:r>
            <a:endParaRPr lang="en-US" sz="2800" dirty="0">
              <a:solidFill>
                <a:srgbClr val="000000"/>
              </a:solidFill>
              <a:latin typeface="Lobster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039409" y="3495081"/>
            <a:ext cx="10289764" cy="86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từ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câu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động</a:t>
            </a:r>
            <a:r>
              <a:rPr lang="en-US" sz="3200" i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Open Sans Bold"/>
              </a:rPr>
              <a:t>từ</a:t>
            </a:r>
            <a:endParaRPr lang="en-US" sz="3200" i="1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6" y="354489"/>
            <a:ext cx="1251915" cy="1242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8EF72-C4F2-EAFA-A31E-F9AACD6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4" y="3800534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6095" y="1418637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14050" y="648712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302752" y="1068064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202645" y="481625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30268" y="2642536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8990" y="2010731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5128" y="2642537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4968" y="503888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9400" y="1129038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94222" y="3577450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7445" y="2645750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9839" y="1279032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5212" y="1026984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95" y="78193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322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9839" y="4877039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63328" y="4639912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3" y="5447035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96" y="5683315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22" y="5121226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9972" y="0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8EF72-C4F2-EAFA-A31E-F9AACD6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4" y="3800534"/>
            <a:ext cx="3721063" cy="37210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A47C86-4123-A0B1-564E-CC707217F4FF}"/>
              </a:ext>
            </a:extLst>
          </p:cNvPr>
          <p:cNvSpPr/>
          <p:nvPr/>
        </p:nvSpPr>
        <p:spPr>
          <a:xfrm>
            <a:off x="866692" y="2009013"/>
            <a:ext cx="10966246" cy="3652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latin typeface="Cambria" panose="02040503050406030204" pitchFamily="18" charset="0"/>
              </a:rPr>
              <a:t>- Củng cố luyện tập về động từ.</a:t>
            </a:r>
          </a:p>
          <a:p>
            <a:r>
              <a:rPr lang="en-US" sz="4000" b="1">
                <a:latin typeface="Cambria" panose="02040503050406030204" pitchFamily="18" charset="0"/>
              </a:rPr>
              <a:t>- Nhận diện một số động từ theo đặc điểm về nghĩa.</a:t>
            </a:r>
          </a:p>
          <a:p>
            <a:r>
              <a:rPr lang="en-US" sz="4000" b="1">
                <a:latin typeface="Cambria" panose="02040503050406030204" pitchFamily="18" charset="0"/>
              </a:rPr>
              <a:t>- Đặt được câu với động từ phù hợp với tranh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04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629316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2846958"/>
            <a:ext cx="8202534" cy="1201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LTVC: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i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129706"/>
            <a:ext cx="8202534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Mỗi</a:t>
            </a:r>
            <a:r>
              <a:rPr kumimoji="0" lang="en-US" sz="36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HS chuẩn bị 1 cuốn từ điển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595" y="3277945"/>
            <a:ext cx="3028570" cy="3580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764B44-5F76-A011-2C79-E7D5E43D11AF}"/>
              </a:ext>
            </a:extLst>
          </p:cNvPr>
          <p:cNvSpPr/>
          <p:nvPr/>
        </p:nvSpPr>
        <p:spPr>
          <a:xfrm>
            <a:off x="3216497" y="794792"/>
            <a:ext cx="6108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ĐỊNH HƯỚNG HỌC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236231-C6D0-136B-61DE-5BB8D0E99188}"/>
              </a:ext>
            </a:extLst>
          </p:cNvPr>
          <p:cNvSpPr/>
          <p:nvPr/>
        </p:nvSpPr>
        <p:spPr>
          <a:xfrm>
            <a:off x="960896" y="1762424"/>
            <a:ext cx="8202534" cy="1028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Ôn lại nội dung bài học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E934FD-EA77-D5F4-C4DC-A2CB6F289BB3}"/>
              </a:ext>
            </a:extLst>
          </p:cNvPr>
          <p:cNvSpPr/>
          <p:nvPr/>
        </p:nvSpPr>
        <p:spPr>
          <a:xfrm>
            <a:off x="1524408" y="2198094"/>
            <a:ext cx="8550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1306322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8EF72-C4F2-EAFA-A31E-F9AACD6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88828" y="284874"/>
            <a:ext cx="10558130" cy="1167620"/>
            <a:chOff x="-10080589" y="572516"/>
            <a:chExt cx="24215926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-10080589" y="572516"/>
              <a:ext cx="24215926" cy="653718"/>
            </a:xfrm>
            <a:prstGeom prst="flowChartAlternateProcess">
              <a:avLst/>
            </a:prstGeom>
            <a:solidFill>
              <a:srgbClr val="E1F7FB"/>
            </a:solidFill>
            <a:ln w="38100" cap="flat" cmpd="sng" algn="ctr">
              <a:solidFill>
                <a:srgbClr val="2790D9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-9381515" y="605539"/>
              <a:ext cx="23516852" cy="603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>
                  <a:solidFill>
                    <a:prstClr val="black"/>
                  </a:solidFill>
                </a:rPr>
                <a:t>H</a:t>
              </a: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ãy</a:t>
              </a: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bài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hát</a:t>
              </a:r>
              <a:r>
                <a:rPr lang="en-US" sz="3200" kern="0" dirty="0">
                  <a:solidFill>
                    <a:prstClr val="black"/>
                  </a:solidFill>
                </a:rPr>
                <a:t> :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235526" y="1940982"/>
            <a:ext cx="8659091" cy="49859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LẤY </a:t>
            </a:r>
            <a:r>
              <a:rPr lang="en-US" altLang="en-US" sz="2400" b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MẶT TRỜI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400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altLang="en-US" sz="24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b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lang="en-US" altLang="en-US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17" y="5246679"/>
            <a:ext cx="1672058" cy="1742117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7897092" y="1725403"/>
            <a:ext cx="4779822" cy="3248367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233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8EF72-C4F2-EAFA-A31E-F9AACD6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4" y="3800534"/>
            <a:ext cx="3721063" cy="37210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A47C86-4123-A0B1-564E-CC707217F4FF}"/>
              </a:ext>
            </a:extLst>
          </p:cNvPr>
          <p:cNvSpPr/>
          <p:nvPr/>
        </p:nvSpPr>
        <p:spPr>
          <a:xfrm>
            <a:off x="866692" y="2009013"/>
            <a:ext cx="10966246" cy="3652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latin typeface="Cambria" panose="02040503050406030204" pitchFamily="18" charset="0"/>
              </a:rPr>
              <a:t>- Củng cố luyện tập về động từ.</a:t>
            </a:r>
          </a:p>
          <a:p>
            <a:r>
              <a:rPr lang="en-US" sz="4000" b="1">
                <a:latin typeface="Cambria" panose="02040503050406030204" pitchFamily="18" charset="0"/>
              </a:rPr>
              <a:t>- Nhận diện một số động từ theo đặc điểm về nghĩa.</a:t>
            </a:r>
          </a:p>
          <a:p>
            <a:r>
              <a:rPr lang="en-US" sz="4000" b="1">
                <a:latin typeface="Cambria" panose="02040503050406030204" pitchFamily="18" charset="0"/>
              </a:rPr>
              <a:t>- Đặt được câu với động từ phù hợp với tranh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6219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E2036-BC9E-49D7-9549-E735E907AB4D}"/>
              </a:ext>
            </a:extLst>
          </p:cNvPr>
          <p:cNvCxnSpPr/>
          <p:nvPr/>
        </p:nvCxnSpPr>
        <p:spPr>
          <a:xfrm>
            <a:off x="4188941" y="1062647"/>
            <a:ext cx="2594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102767" y="3223485"/>
            <a:ext cx="3288145" cy="6465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FF0000"/>
                </a:solidFill>
              </a:rPr>
              <a:t>t</a:t>
            </a:r>
            <a:r>
              <a:rPr lang="en-GB" sz="4400" dirty="0" err="1" smtClean="0">
                <a:solidFill>
                  <a:srgbClr val="FF0000"/>
                </a:solidFill>
              </a:rPr>
              <a:t>hương</a:t>
            </a:r>
            <a:r>
              <a:rPr lang="en-GB" sz="4400" dirty="0" smtClean="0">
                <a:solidFill>
                  <a:srgbClr val="FF0000"/>
                </a:solidFill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</a:rPr>
              <a:t>mến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0364" y="5594147"/>
            <a:ext cx="3887037" cy="4833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rgbClr val="FF0000"/>
                </a:solidFill>
              </a:rPr>
              <a:t>tiếc</a:t>
            </a:r>
            <a:r>
              <a:rPr lang="en-GB" sz="4400" dirty="0" smtClean="0">
                <a:solidFill>
                  <a:srgbClr val="FF0000"/>
                </a:solidFill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</a:rPr>
              <a:t>nuối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-23346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048964" y="345187"/>
            <a:ext cx="3640117" cy="1446442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716" y="2516678"/>
            <a:ext cx="3907482" cy="46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AB1B67C-4F55-2C8B-5E56-5BAD3ED20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38" y="2348204"/>
            <a:ext cx="7989957" cy="356155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D107B276-B766-C18E-6A6F-B18D87C7D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08" y="3456705"/>
            <a:ext cx="7172219" cy="83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37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99" b="1" i="0" u="none" strike="noStrike" kern="1200" cap="all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4800" b="1" cap="all">
                <a:solidFill>
                  <a:srgbClr val="FF0000"/>
                </a:solidFill>
                <a:latin typeface="+mn-lt"/>
                <a:ea typeface="方正稚艺简体" panose="03000509000000000000" pitchFamily="65" charset="-122"/>
                <a:cs typeface="Calibri" panose="020F0502020204030204" pitchFamily="34" charset="0"/>
              </a:rPr>
              <a:t>CHIA SẺ TRƯỚC LỚP</a:t>
            </a:r>
            <a:endParaRPr kumimoji="0" lang="zh-CN" altLang="en-US" sz="8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方正稚艺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4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920410" y="652353"/>
            <a:ext cx="1002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2800" dirty="0">
                <a:latin typeface="Cambria" panose="02040503050406030204" pitchFamily="18" charset="0"/>
              </a:rPr>
              <a:t>Chứa tiếng “yêu" 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1285349" y="2689103"/>
            <a:ext cx="1078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</a:rPr>
              <a:t>, thương nhớ,…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1219898" y="1235154"/>
            <a:ext cx="1002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</a:rPr>
              <a:t>, yêu thích, thương yêu,…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1219898" y="4128554"/>
            <a:ext cx="1078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</a:rPr>
              <a:t>, nhơ nhớ, nhớ ơn…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920410" y="3435166"/>
            <a:ext cx="1002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</a:rPr>
              <a:t>c. Chứa tiếng “nhớ” 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2800" dirty="0">
                <a:latin typeface="Cambria" panose="02040503050406030204" pitchFamily="18" charset="0"/>
              </a:rPr>
              <a:t>nhớ m</a:t>
            </a:r>
            <a:r>
              <a:rPr lang="en-US" sz="2800" dirty="0">
                <a:latin typeface="Cambria" panose="02040503050406030204" pitchFamily="18" charset="0"/>
              </a:rPr>
              <a:t>o</a:t>
            </a:r>
            <a:r>
              <a:rPr lang="vi-VN" sz="28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920410" y="2005047"/>
            <a:ext cx="1002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</a:rPr>
              <a:t>b. Chứa tiếng “thương” 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28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920410" y="4845369"/>
            <a:ext cx="1002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</a:rPr>
              <a:t>d. Chứa tiếng “tiếc" 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2800" dirty="0">
                <a:latin typeface="Cambria" panose="02040503050406030204" pitchFamily="18" charset="0"/>
              </a:rPr>
              <a:t> tiếc nuối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1219898" y="5562184"/>
            <a:ext cx="1078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</a:rPr>
              <a:t>, tiếc nuối, luyến tiếc, tiếc thương,…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7" y="147930"/>
            <a:ext cx="1479272" cy="71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154900" y="130936"/>
            <a:ext cx="12320474" cy="1229184"/>
            <a:chOff x="349207" y="550455"/>
            <a:chExt cx="11156163" cy="1229184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349207" y="592400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461230" y="550455"/>
              <a:ext cx="110441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967538" y="1853027"/>
            <a:ext cx="103727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quá! Sao mẹ đi công tác lâu thế? Tối nào em Chi cũng khóc đòi mẹ. Con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b="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Dũng đã dạy con học cờ. Thế mà hồi xưa khi mới học cờ, con 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vì mẹ cứ thuyết phục con học. Bây giờ thì con  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cờ vua lắm.</a:t>
            </a:r>
          </a:p>
          <a:p>
            <a:pPr algn="just"/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en-US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mẹ!</a:t>
            </a:r>
            <a:endParaRPr lang="en-US" sz="2800" b="0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Con 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0" y="2324662"/>
            <a:ext cx="486343" cy="432845"/>
          </a:xfrm>
          <a:prstGeom prst="rect">
            <a:avLst/>
          </a:prstGeom>
        </p:spPr>
      </p:pic>
      <p:pic>
        <p:nvPicPr>
          <p:cNvPr id="19" name="Picture 1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9CB9D1B-57DA-E2B7-3722-A5B948FF33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08" y="2757507"/>
            <a:ext cx="486343" cy="432845"/>
          </a:xfrm>
          <a:prstGeom prst="rect">
            <a:avLst/>
          </a:prstGeom>
        </p:spPr>
      </p:pic>
      <p:pic>
        <p:nvPicPr>
          <p:cNvPr id="24" name="Picture 2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7C364701-284E-6E97-C387-D5F68DBD4C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89" y="4052650"/>
            <a:ext cx="486343" cy="432845"/>
          </a:xfrm>
          <a:prstGeom prst="rect">
            <a:avLst/>
          </a:prstGeom>
        </p:spPr>
      </p:pic>
      <p:pic>
        <p:nvPicPr>
          <p:cNvPr id="25" name="Picture 2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32DD401-E972-2C54-B546-0D2606F42C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70" y="5757087"/>
            <a:ext cx="486343" cy="432845"/>
          </a:xfrm>
          <a:prstGeom prst="rect">
            <a:avLst/>
          </a:prstGeom>
        </p:spPr>
      </p:pic>
      <p:pic>
        <p:nvPicPr>
          <p:cNvPr id="26" name="Picture 2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6696D20-89C3-B900-4843-2FDA020B26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90" y="5347793"/>
            <a:ext cx="486343" cy="432845"/>
          </a:xfrm>
          <a:prstGeom prst="rect">
            <a:avLst/>
          </a:prstGeom>
        </p:spPr>
      </p:pic>
      <p:pic>
        <p:nvPicPr>
          <p:cNvPr id="27" name="Picture 2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E5D3AD1-CA94-C9D6-448C-0A93E69124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41" y="4485495"/>
            <a:ext cx="486343" cy="432845"/>
          </a:xfrm>
          <a:prstGeom prst="rect">
            <a:avLst/>
          </a:prstGeom>
        </p:spPr>
      </p:pic>
      <p:pic>
        <p:nvPicPr>
          <p:cNvPr id="28" name="Picture 2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F68872E-3587-5163-33DD-10AC2059B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10" y="4035712"/>
            <a:ext cx="486343" cy="432845"/>
          </a:xfrm>
          <a:prstGeom prst="rect">
            <a:avLst/>
          </a:prstGeom>
        </p:spPr>
      </p:pic>
      <p:pic>
        <p:nvPicPr>
          <p:cNvPr id="29" name="Picture 2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B799DFC-CCA5-6AB3-EB49-C3B61DECE5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1" y="4928964"/>
            <a:ext cx="486343" cy="4328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098532-AF33-79FC-618A-31CB85582DD4}"/>
              </a:ext>
            </a:extLst>
          </p:cNvPr>
          <p:cNvCxnSpPr>
            <a:cxnSpLocks/>
          </p:cNvCxnSpPr>
          <p:nvPr/>
        </p:nvCxnSpPr>
        <p:spPr>
          <a:xfrm>
            <a:off x="1578061" y="649259"/>
            <a:ext cx="5813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AF579A-BAAA-3B5A-46A1-402E827B1DA0}"/>
              </a:ext>
            </a:extLst>
          </p:cNvPr>
          <p:cNvCxnSpPr>
            <a:cxnSpLocks/>
          </p:cNvCxnSpPr>
          <p:nvPr/>
        </p:nvCxnSpPr>
        <p:spPr>
          <a:xfrm>
            <a:off x="7605712" y="649259"/>
            <a:ext cx="311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34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154900" y="130936"/>
            <a:ext cx="12320474" cy="1229184"/>
            <a:chOff x="349207" y="550455"/>
            <a:chExt cx="11156163" cy="1229184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349207" y="592400"/>
              <a:ext cx="10647284" cy="1187239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461230" y="550455"/>
              <a:ext cx="11044140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154899" y="1208155"/>
            <a:ext cx="11852373" cy="5491168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endParaRPr lang="en-GB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GB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ơi!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lvl="0" algn="just"/>
            <a:r>
              <a:rPr lang="en-GB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nay con vừa giành được giải Nhất cuộc thi cờ vua mẹ ạ. Ai cũng 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nể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chán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dỗi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lvl="0" algn="just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lại nhắn tin tiếp cho mẹ nhé. Con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mẹ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Con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06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0AC06E-5DCC-B90D-6716-FDABA324D3B0}"/>
              </a:ext>
            </a:extLst>
          </p:cNvPr>
          <p:cNvCxnSpPr>
            <a:cxnSpLocks/>
          </p:cNvCxnSpPr>
          <p:nvPr/>
        </p:nvCxnSpPr>
        <p:spPr>
          <a:xfrm>
            <a:off x="2498723" y="820709"/>
            <a:ext cx="3766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6B180-40FF-DDA1-8583-7223F1C6DE40}"/>
              </a:ext>
            </a:extLst>
          </p:cNvPr>
          <p:cNvCxnSpPr>
            <a:cxnSpLocks/>
          </p:cNvCxnSpPr>
          <p:nvPr/>
        </p:nvCxnSpPr>
        <p:spPr>
          <a:xfrm>
            <a:off x="8678181" y="820709"/>
            <a:ext cx="13325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560</Words>
  <Application>Microsoft Office PowerPoint</Application>
  <PresentationFormat>Widescreen</PresentationFormat>
  <Paragraphs>90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宋体</vt:lpstr>
      <vt:lpstr>#9Slide07 HoneyCream</vt:lpstr>
      <vt:lpstr>Arial</vt:lpstr>
      <vt:lpstr>Calibri</vt:lpstr>
      <vt:lpstr>Calibri (Body)</vt:lpstr>
      <vt:lpstr>Calibri Light</vt:lpstr>
      <vt:lpstr>Cambria</vt:lpstr>
      <vt:lpstr>等线</vt:lpstr>
      <vt:lpstr>iCiel Cucho Bold</vt:lpstr>
      <vt:lpstr>Lobster</vt:lpstr>
      <vt:lpstr>Open Sans Bold</vt:lpstr>
      <vt:lpstr>SVN-Newton</vt:lpstr>
      <vt:lpstr>SVN-Ready</vt:lpstr>
      <vt:lpstr>Times New Roman</vt:lpstr>
      <vt:lpstr>包图简圆体</vt:lpstr>
      <vt:lpstr>方正稚艺简体</vt:lpstr>
      <vt:lpstr>阿里巴巴普惠体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146</cp:revision>
  <dcterms:created xsi:type="dcterms:W3CDTF">2023-08-06T06:48:02Z</dcterms:created>
  <dcterms:modified xsi:type="dcterms:W3CDTF">2024-10-15T06:03:52Z</dcterms:modified>
</cp:coreProperties>
</file>