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62" r:id="rId4"/>
    <p:sldId id="263" r:id="rId5"/>
    <p:sldId id="264" r:id="rId6"/>
    <p:sldId id="261" r:id="rId7"/>
    <p:sldId id="265" r:id="rId8"/>
    <p:sldId id="266" r:id="rId9"/>
    <p:sldId id="267" r:id="rId10"/>
    <p:sldId id="268" r:id="rId11"/>
    <p:sldId id="269" r:id="rId12"/>
  </p:sldIdLst>
  <p:sldSz cx="12192000" cy="6858000"/>
  <p:notesSz cx="6858000" cy="9144000"/>
  <p:embeddedFontLst>
    <p:embeddedFont>
      <p:font typeface="#9Slide03 FS Neusa Bold" panose="020B0604020202020204" charset="0"/>
      <p:bold r:id="rId13"/>
    </p:embeddedFont>
    <p:embeddedFont>
      <p:font typeface="UTM Avo" panose="02040603050506020204" pitchFamily="18" charset="0"/>
      <p:regular r:id="rId14"/>
    </p:embeddedFont>
    <p:embeddedFont>
      <p:font typeface="#9Slide03 Cabin Condensed Bold" panose="020B0604020202020204" charset="0"/>
      <p:bold r:id="rId15"/>
    </p:embeddedFont>
    <p:embeddedFont>
      <p:font typeface="Calibri Light" panose="020F0302020204030204" pitchFamily="34" charset="0"/>
      <p:regular r:id="rId16"/>
      <p:italic r:id="rId17"/>
    </p:embeddedFont>
    <p:embeddedFont>
      <p:font typeface="#9Slide05 SVNMaphylla" panose="020B0604020202020204" charset="0"/>
      <p:regular r:id="rId18"/>
    </p:embeddedFont>
    <p:embeddedFont>
      <p:font typeface="#9Slide05 Aphrodite Pro" panose="020B0604020202020204" charset="0"/>
      <p:regular r:id="rId19"/>
    </p:embeddedFont>
    <p:embeddedFont>
      <p:font typeface="Calibri" panose="020F0502020204030204" pitchFamily="34" charset="0"/>
      <p:regular r:id="rId20"/>
      <p:bold r:id="rId21"/>
      <p:italic r:id="rId22"/>
      <p:boldItalic r:id="rId23"/>
    </p:embeddedFont>
    <p:embeddedFont>
      <p:font typeface="#9Slide07 HoneyCream"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99FF"/>
    <a:srgbClr val="CC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2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366870"/>
            <a:ext cx="12906351" cy="7370703"/>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94414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197F32-0C31-4038-8CB1-56A698E2D86F}" type="datetimeFigureOut">
              <a:rPr lang="en-US" smtClean="0"/>
              <a:t>18/11/2024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1A6E3F-155D-448A-A97C-AD74AC8D3E48}" type="slidenum">
              <a:rPr lang="en-US" smtClean="0"/>
              <a:t>‹#›</a:t>
            </a:fld>
            <a:endParaRPr lang="en-US"/>
          </a:p>
        </p:txBody>
      </p:sp>
    </p:spTree>
    <p:extLst>
      <p:ext uri="{BB962C8B-B14F-4D97-AF65-F5344CB8AC3E}">
        <p14:creationId xmlns:p14="http://schemas.microsoft.com/office/powerpoint/2010/main" val="3453380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197F32-0C31-4038-8CB1-56A698E2D86F}" type="datetimeFigureOut">
              <a:rPr lang="en-US" smtClean="0"/>
              <a:t>18/11/2024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1A6E3F-155D-448A-A97C-AD74AC8D3E48}" type="slidenum">
              <a:rPr lang="en-US" smtClean="0"/>
              <a:t>‹#›</a:t>
            </a:fld>
            <a:endParaRPr lang="en-US"/>
          </a:p>
        </p:txBody>
      </p:sp>
    </p:spTree>
    <p:extLst>
      <p:ext uri="{BB962C8B-B14F-4D97-AF65-F5344CB8AC3E}">
        <p14:creationId xmlns:p14="http://schemas.microsoft.com/office/powerpoint/2010/main" val="286005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AF273C0-0888-4FB1-936E-0A86A88D4103}" type="datetimeFigureOut">
              <a:rPr lang="en-US" smtClean="0"/>
              <a:t>18/11/2024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49D3F5B-47DA-4AF3-8C1A-4B34CE60E601}" type="slidenum">
              <a:rPr lang="en-US" smtClean="0"/>
              <a:t>‹#›</a:t>
            </a:fld>
            <a:endParaRPr lang="en-US"/>
          </a:p>
        </p:txBody>
      </p:sp>
    </p:spTree>
    <p:extLst>
      <p:ext uri="{BB962C8B-B14F-4D97-AF65-F5344CB8AC3E}">
        <p14:creationId xmlns:p14="http://schemas.microsoft.com/office/powerpoint/2010/main" val="3086027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3057" cy="6858594"/>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819229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57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197F32-0C31-4038-8CB1-56A698E2D86F}" type="datetimeFigureOut">
              <a:rPr lang="en-US" smtClean="0"/>
              <a:t>18/11/2024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1A6E3F-155D-448A-A97C-AD74AC8D3E48}" type="slidenum">
              <a:rPr lang="en-US" smtClean="0"/>
              <a:t>‹#›</a:t>
            </a:fld>
            <a:endParaRPr lang="en-US"/>
          </a:p>
        </p:txBody>
      </p:sp>
    </p:spTree>
    <p:extLst>
      <p:ext uri="{BB962C8B-B14F-4D97-AF65-F5344CB8AC3E}">
        <p14:creationId xmlns:p14="http://schemas.microsoft.com/office/powerpoint/2010/main" val="265381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197F32-0C31-4038-8CB1-56A698E2D86F}" type="datetimeFigureOut">
              <a:rPr lang="en-US" smtClean="0"/>
              <a:t>18/11/2024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61A6E3F-155D-448A-A97C-AD74AC8D3E48}" type="slidenum">
              <a:rPr lang="en-US" smtClean="0"/>
              <a:t>‹#›</a:t>
            </a:fld>
            <a:endParaRPr lang="en-US"/>
          </a:p>
        </p:txBody>
      </p:sp>
    </p:spTree>
    <p:extLst>
      <p:ext uri="{BB962C8B-B14F-4D97-AF65-F5344CB8AC3E}">
        <p14:creationId xmlns:p14="http://schemas.microsoft.com/office/powerpoint/2010/main" val="4021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197F32-0C31-4038-8CB1-56A698E2D86F}" type="datetimeFigureOut">
              <a:rPr lang="en-US" smtClean="0"/>
              <a:t>18/11/2024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61A6E3F-155D-448A-A97C-AD74AC8D3E48}" type="slidenum">
              <a:rPr lang="en-US" smtClean="0"/>
              <a:t>‹#›</a:t>
            </a:fld>
            <a:endParaRPr lang="en-US"/>
          </a:p>
        </p:txBody>
      </p:sp>
    </p:spTree>
    <p:extLst>
      <p:ext uri="{BB962C8B-B14F-4D97-AF65-F5344CB8AC3E}">
        <p14:creationId xmlns:p14="http://schemas.microsoft.com/office/powerpoint/2010/main" val="1561195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197F32-0C31-4038-8CB1-56A698E2D86F}" type="datetimeFigureOut">
              <a:rPr lang="en-US" smtClean="0"/>
              <a:t>18/11/2024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61A6E3F-155D-448A-A97C-AD74AC8D3E48}" type="slidenum">
              <a:rPr lang="en-US" smtClean="0"/>
              <a:t>‹#›</a:t>
            </a:fld>
            <a:endParaRPr lang="en-US"/>
          </a:p>
        </p:txBody>
      </p:sp>
    </p:spTree>
    <p:extLst>
      <p:ext uri="{BB962C8B-B14F-4D97-AF65-F5344CB8AC3E}">
        <p14:creationId xmlns:p14="http://schemas.microsoft.com/office/powerpoint/2010/main" val="407555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197F32-0C31-4038-8CB1-56A698E2D86F}" type="datetimeFigureOut">
              <a:rPr lang="en-US" smtClean="0"/>
              <a:t>18/11/2024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1A6E3F-155D-448A-A97C-AD74AC8D3E48}" type="slidenum">
              <a:rPr lang="en-US" smtClean="0"/>
              <a:t>‹#›</a:t>
            </a:fld>
            <a:endParaRPr lang="en-US"/>
          </a:p>
        </p:txBody>
      </p:sp>
    </p:spTree>
    <p:extLst>
      <p:ext uri="{BB962C8B-B14F-4D97-AF65-F5344CB8AC3E}">
        <p14:creationId xmlns:p14="http://schemas.microsoft.com/office/powerpoint/2010/main" val="1067571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197F32-0C31-4038-8CB1-56A698E2D86F}" type="datetimeFigureOut">
              <a:rPr lang="en-US" smtClean="0"/>
              <a:t>18/11/2024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1A6E3F-155D-448A-A97C-AD74AC8D3E48}" type="slidenum">
              <a:rPr lang="en-US" smtClean="0"/>
              <a:t>‹#›</a:t>
            </a:fld>
            <a:endParaRPr lang="en-US"/>
          </a:p>
        </p:txBody>
      </p:sp>
    </p:spTree>
    <p:extLst>
      <p:ext uri="{BB962C8B-B14F-4D97-AF65-F5344CB8AC3E}">
        <p14:creationId xmlns:p14="http://schemas.microsoft.com/office/powerpoint/2010/main" val="2242516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36"/>
            <a:ext cx="12192956" cy="6857464"/>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6" cy="1200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050172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6" cy="1200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156370189"/>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8.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1.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53604" y="3222002"/>
            <a:ext cx="7693781" cy="830997"/>
          </a:xfrm>
          <a:prstGeom prst="rect">
            <a:avLst/>
          </a:prstGeom>
        </p:spPr>
        <p:txBody>
          <a:bodyPr wrap="square">
            <a:spAutoFit/>
          </a:bodyPr>
          <a:lstStyle/>
          <a:p>
            <a:r>
              <a:rPr lang="en-US" sz="4800" b="1" kern="0">
                <a:ln w="28575">
                  <a:solidFill>
                    <a:schemeClr val="bg1"/>
                  </a:solidFill>
                </a:ln>
                <a:solidFill>
                  <a:srgbClr val="CC0000"/>
                </a:solidFill>
                <a:latin typeface="UTM Loko" panose="02040603050506020204" pitchFamily="18" charset="0"/>
                <a:cs typeface="#9Slide05 Bodega Script" pitchFamily="2" charset="0"/>
                <a:sym typeface="Arial"/>
              </a:rPr>
              <a:t>Tiết 4: </a:t>
            </a:r>
            <a:r>
              <a:rPr lang="en-US" sz="4800" b="1" kern="0">
                <a:ln w="28575">
                  <a:solidFill>
                    <a:schemeClr val="bg1"/>
                  </a:solidFill>
                </a:ln>
                <a:solidFill>
                  <a:srgbClr val="CC0000"/>
                </a:solidFill>
                <a:effectLst/>
                <a:latin typeface="UTM Loko" panose="02040603050506020204" pitchFamily="18" charset="0"/>
                <a:cs typeface="#9Slide05 Bodega Script" pitchFamily="2" charset="0"/>
                <a:sym typeface="Arial"/>
              </a:rPr>
              <a:t>NÓI VÀ NGHE </a:t>
            </a:r>
            <a:endParaRPr lang="en-US" sz="4800" b="1">
              <a:ln w="28575">
                <a:solidFill>
                  <a:schemeClr val="bg1"/>
                </a:solidFill>
              </a:ln>
              <a:solidFill>
                <a:srgbClr val="CC0000"/>
              </a:solidFill>
              <a:effectLst/>
              <a:latin typeface="UTM Loko" panose="02040603050506020204" pitchFamily="18" charset="0"/>
              <a:cs typeface="#9Slide05 Bodega Script" pitchFamily="2" charset="0"/>
            </a:endParaRPr>
          </a:p>
        </p:txBody>
      </p:sp>
      <p:grpSp>
        <p:nvGrpSpPr>
          <p:cNvPr id="15" name="Group 14"/>
          <p:cNvGrpSpPr/>
          <p:nvPr/>
        </p:nvGrpSpPr>
        <p:grpSpPr>
          <a:xfrm>
            <a:off x="966382" y="4333606"/>
            <a:ext cx="7398870" cy="2215991"/>
            <a:chOff x="6452031" y="4285094"/>
            <a:chExt cx="7398870" cy="2215991"/>
          </a:xfrm>
        </p:grpSpPr>
        <p:sp>
          <p:nvSpPr>
            <p:cNvPr id="16" name="TextBox 15"/>
            <p:cNvSpPr txBox="1"/>
            <p:nvPr/>
          </p:nvSpPr>
          <p:spPr>
            <a:xfrm>
              <a:off x="6452031" y="4285094"/>
              <a:ext cx="7398870" cy="2215991"/>
            </a:xfrm>
            <a:prstGeom prst="rect">
              <a:avLst/>
            </a:prstGeom>
            <a:noFill/>
          </p:spPr>
          <p:txBody>
            <a:bodyPr wrap="square" rtlCol="0">
              <a:spAutoFit/>
            </a:bodyPr>
            <a:lstStyle/>
            <a:p>
              <a:r>
                <a:rPr lang="en-US" sz="138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Bữa ăn trưa</a:t>
              </a:r>
            </a:p>
          </p:txBody>
        </p:sp>
        <p:sp>
          <p:nvSpPr>
            <p:cNvPr id="17" name="TextBox 16"/>
            <p:cNvSpPr txBox="1"/>
            <p:nvPr/>
          </p:nvSpPr>
          <p:spPr>
            <a:xfrm>
              <a:off x="6452031" y="4285094"/>
              <a:ext cx="7398870" cy="2215991"/>
            </a:xfrm>
            <a:prstGeom prst="rect">
              <a:avLst/>
            </a:prstGeom>
            <a:noFill/>
          </p:spPr>
          <p:txBody>
            <a:bodyPr wrap="square" rtlCol="0">
              <a:spAutoFit/>
            </a:bodyPr>
            <a:lstStyle/>
            <a:p>
              <a:r>
                <a:rPr lang="en-US" sz="13800" b="1">
                  <a:solidFill>
                    <a:srgbClr val="FF0066"/>
                  </a:solidFill>
                  <a:effectLst>
                    <a:outerShdw blurRad="38100" dist="38100" dir="2700000" algn="tl">
                      <a:srgbClr val="000000">
                        <a:alpha val="43137"/>
                      </a:srgbClr>
                    </a:outerShdw>
                  </a:effectLst>
                  <a:latin typeface="#9Slide05 SVNMaphylla" pitchFamily="2" charset="0"/>
                </a:rPr>
                <a:t>Bữa ăn trưa</a:t>
              </a:r>
            </a:p>
          </p:txBody>
        </p:sp>
      </p:grpSp>
      <p:pic>
        <p:nvPicPr>
          <p:cNvPr id="18" name="Picture 17">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379579" y="-158262"/>
            <a:ext cx="1173607" cy="1161988"/>
          </a:xfrm>
          <a:prstGeom prst="rect">
            <a:avLst/>
          </a:prstGeom>
        </p:spPr>
      </p:pic>
      <p:grpSp>
        <p:nvGrpSpPr>
          <p:cNvPr id="19" name="Group 18"/>
          <p:cNvGrpSpPr/>
          <p:nvPr/>
        </p:nvGrpSpPr>
        <p:grpSpPr>
          <a:xfrm>
            <a:off x="-1026141" y="581928"/>
            <a:ext cx="2811440" cy="1105510"/>
            <a:chOff x="-856881" y="1091821"/>
            <a:chExt cx="2811440" cy="1105510"/>
          </a:xfrm>
        </p:grpSpPr>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21"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sp>
        <p:nvSpPr>
          <p:cNvPr id="22" name="TextBox 21"/>
          <p:cNvSpPr txBox="1"/>
          <p:nvPr/>
        </p:nvSpPr>
        <p:spPr>
          <a:xfrm>
            <a:off x="2342894" y="5802922"/>
            <a:ext cx="6506307" cy="492443"/>
          </a:xfrm>
          <a:prstGeom prst="rect">
            <a:avLst/>
          </a:prstGeom>
          <a:noFill/>
        </p:spPr>
        <p:txBody>
          <a:bodyPr wrap="square" rtlCol="0">
            <a:spAutoFit/>
          </a:bodyPr>
          <a:lstStyle/>
          <a:p>
            <a:r>
              <a:rPr lang="en-US" sz="2600" b="1">
                <a:latin typeface="#9Slide03 Cabin Condensed Bold" panose="00000806000000000000" pitchFamily="2" charset="0"/>
              </a:rPr>
              <a:t>(Phỏng theo Tốt-tô-chan, cô bé bên cửa sổ)</a:t>
            </a:r>
          </a:p>
        </p:txBody>
      </p:sp>
    </p:spTree>
    <p:extLst>
      <p:ext uri="{BB962C8B-B14F-4D97-AF65-F5344CB8AC3E}">
        <p14:creationId xmlns:p14="http://schemas.microsoft.com/office/powerpoint/2010/main" val="226292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379579" y="-158262"/>
            <a:ext cx="1173607" cy="1161988"/>
          </a:xfrm>
          <a:prstGeom prst="rect">
            <a:avLst/>
          </a:prstGeom>
        </p:spPr>
      </p:pic>
      <p:grpSp>
        <p:nvGrpSpPr>
          <p:cNvPr id="19" name="Group 18"/>
          <p:cNvGrpSpPr/>
          <p:nvPr/>
        </p:nvGrpSpPr>
        <p:grpSpPr>
          <a:xfrm>
            <a:off x="-1026141" y="581928"/>
            <a:ext cx="2811440" cy="1105510"/>
            <a:chOff x="-856881" y="1091821"/>
            <a:chExt cx="2811440" cy="1105510"/>
          </a:xfrm>
        </p:grpSpPr>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21"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sp>
        <p:nvSpPr>
          <p:cNvPr id="11" name="TextBox 10"/>
          <p:cNvSpPr txBox="1"/>
          <p:nvPr/>
        </p:nvSpPr>
        <p:spPr>
          <a:xfrm>
            <a:off x="2223395" y="2537476"/>
            <a:ext cx="7867090" cy="2646878"/>
          </a:xfrm>
          <a:prstGeom prst="rect">
            <a:avLst/>
          </a:prstGeom>
          <a:noFill/>
        </p:spPr>
        <p:txBody>
          <a:bodyPr wrap="square" rtlCol="0">
            <a:spAutoFit/>
            <a:scene3d>
              <a:camera prst="orthographicFront"/>
              <a:lightRig rig="threePt" dir="t"/>
            </a:scene3d>
            <a:sp3d extrusionH="57150">
              <a:bevelT h="25400" prst="softRound"/>
            </a:sp3d>
          </a:bodyPr>
          <a:lstStyle/>
          <a:p>
            <a:r>
              <a:rPr lang="en-US" sz="16600" b="1">
                <a:solidFill>
                  <a:srgbClr val="FF9900"/>
                </a:solidFill>
                <a:latin typeface="UTM Wedding K&amp;T" panose="02040603050506020204" pitchFamily="18" charset="0"/>
              </a:rPr>
              <a:t>Chúc em </a:t>
            </a:r>
          </a:p>
        </p:txBody>
      </p:sp>
      <p:sp>
        <p:nvSpPr>
          <p:cNvPr id="12" name="TextBox 11"/>
          <p:cNvSpPr txBox="1"/>
          <p:nvPr/>
        </p:nvSpPr>
        <p:spPr>
          <a:xfrm>
            <a:off x="2335986" y="4337209"/>
            <a:ext cx="5238206" cy="2646878"/>
          </a:xfrm>
          <a:prstGeom prst="rect">
            <a:avLst/>
          </a:prstGeom>
          <a:noFill/>
        </p:spPr>
        <p:txBody>
          <a:bodyPr wrap="square" rtlCol="0">
            <a:spAutoFit/>
            <a:scene3d>
              <a:camera prst="orthographicFront"/>
              <a:lightRig rig="threePt" dir="t"/>
            </a:scene3d>
            <a:sp3d extrusionH="57150">
              <a:bevelT h="25400" prst="softRound"/>
            </a:sp3d>
          </a:bodyPr>
          <a:lstStyle/>
          <a:p>
            <a:r>
              <a:rPr lang="en-US" sz="16600" b="1">
                <a:solidFill>
                  <a:srgbClr val="FF9900"/>
                </a:solidFill>
                <a:latin typeface="UTM Wedding K&amp;T" panose="02040603050506020204" pitchFamily="18" charset="0"/>
              </a:rPr>
              <a:t> học tốt !</a:t>
            </a:r>
          </a:p>
        </p:txBody>
      </p:sp>
    </p:spTree>
    <p:extLst>
      <p:ext uri="{BB962C8B-B14F-4D97-AF65-F5344CB8AC3E}">
        <p14:creationId xmlns:p14="http://schemas.microsoft.com/office/powerpoint/2010/main" val="267742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55DFAE-FA93-40C4-946C-FFED96453EB1}"/>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926771" y="598644"/>
            <a:ext cx="10217479" cy="6259356"/>
          </a:xfrm>
          <a:prstGeom prst="rect">
            <a:avLst/>
          </a:prstGeom>
        </p:spPr>
      </p:pic>
      <p:sp>
        <p:nvSpPr>
          <p:cNvPr id="3" name="TextBox 2"/>
          <p:cNvSpPr txBox="1"/>
          <p:nvPr/>
        </p:nvSpPr>
        <p:spPr>
          <a:xfrm>
            <a:off x="4438650" y="0"/>
            <a:ext cx="4857750" cy="1015663"/>
          </a:xfrm>
          <a:prstGeom prst="rect">
            <a:avLst/>
          </a:prstGeom>
          <a:noFill/>
        </p:spPr>
        <p:txBody>
          <a:bodyPr wrap="square" rtlCol="0">
            <a:spAutoFit/>
          </a:bodyPr>
          <a:lstStyle/>
          <a:p>
            <a:r>
              <a:rPr lang="en-US" sz="6000">
                <a:solidFill>
                  <a:schemeClr val="accent5">
                    <a:lumMod val="50000"/>
                  </a:schemeClr>
                </a:solidFill>
                <a:latin typeface="#9Slide03 FS Neusa Bold" panose="00000800000000000000" pitchFamily="2" charset="0"/>
              </a:rPr>
              <a:t>Bữa ăn trưa</a:t>
            </a:r>
          </a:p>
        </p:txBody>
      </p:sp>
    </p:spTree>
    <p:extLst>
      <p:ext uri="{BB962C8B-B14F-4D97-AF65-F5344CB8AC3E}">
        <p14:creationId xmlns:p14="http://schemas.microsoft.com/office/powerpoint/2010/main" val="182902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 y="117567"/>
            <a:ext cx="11753850" cy="66294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81500" y="97970"/>
            <a:ext cx="6743700" cy="584775"/>
          </a:xfrm>
          <a:prstGeom prst="rect">
            <a:avLst/>
          </a:prstGeom>
          <a:noFill/>
        </p:spPr>
        <p:txBody>
          <a:bodyPr wrap="square" rtlCol="0">
            <a:spAutoFit/>
          </a:bodyPr>
          <a:lstStyle/>
          <a:p>
            <a:r>
              <a:rPr lang="en-US" sz="3200" b="1">
                <a:solidFill>
                  <a:srgbClr val="CC0000"/>
                </a:solidFill>
                <a:latin typeface="UTM Aptima" panose="02040603050506020204" pitchFamily="18" charset="0"/>
              </a:rPr>
              <a:t>BỮA ĂN TRƯA</a:t>
            </a:r>
          </a:p>
        </p:txBody>
      </p:sp>
      <p:sp>
        <p:nvSpPr>
          <p:cNvPr id="4" name="TextBox 3"/>
          <p:cNvSpPr txBox="1"/>
          <p:nvPr/>
        </p:nvSpPr>
        <p:spPr>
          <a:xfrm>
            <a:off x="209550" y="601690"/>
            <a:ext cx="11625399" cy="6186309"/>
          </a:xfrm>
          <a:prstGeom prst="rect">
            <a:avLst/>
          </a:prstGeom>
          <a:noFill/>
        </p:spPr>
        <p:txBody>
          <a:bodyPr wrap="square" rtlCol="0">
            <a:spAutoFit/>
          </a:bodyPr>
          <a:lstStyle/>
          <a:p>
            <a:pPr algn="just"/>
            <a:r>
              <a:rPr lang="en-US" sz="2200" b="1">
                <a:solidFill>
                  <a:schemeClr val="accent5">
                    <a:lumMod val="50000"/>
                  </a:schemeClr>
                </a:solidFill>
                <a:latin typeface="UTM Aptima" panose="02040603050506020204" pitchFamily="18" charset="0"/>
              </a:rPr>
              <a:t>1) Đã đến giờ ăn trưa. Khi học sinh đã ngồi vào bàn ăn, thầy hiệu trưởng hỏi: “Các em có đem theo món ăn của biển và đồi núi không?”. “Có ạ!”, tất cả đồng thanh đáp rồi mở hộp đồ ăn trưa mà mẹ đã chuẩn bị từ sáng. “Cái gì đó của biển” tức là hải sản; ví dụ cá, tôm. Cái gì đó của đồi núi là rau, thịt,…</a:t>
            </a:r>
          </a:p>
          <a:p>
            <a:pPr algn="just"/>
            <a:r>
              <a:rPr lang="en-US" sz="2200" b="1">
                <a:solidFill>
                  <a:schemeClr val="accent5">
                    <a:lumMod val="50000"/>
                  </a:schemeClr>
                </a:solidFill>
                <a:latin typeface="UTM Aptima" panose="02040603050506020204" pitchFamily="18" charset="0"/>
              </a:rPr>
              <a:t>2) Thầy hiệu trưởng đi xem xét từng hộp ăn trưa. Thầy hỏi từng bạn: “Các em có đem theo món ăn của biển và của đồi núi không?”. Cô nhà bếp đi sau thầy, tay bê khay thức ăn. Nếu thầy dừng lại trước một bạn và nói “biển” thì cô sẽ gắp cho lát cá. Nếu thầy nói “đồi núi” thì cô sẽ gắp thịt hoặc rau.</a:t>
            </a:r>
          </a:p>
          <a:p>
            <a:pPr algn="just"/>
            <a:r>
              <a:rPr lang="en-US" sz="2200" b="1">
                <a:solidFill>
                  <a:schemeClr val="accent5">
                    <a:lumMod val="50000"/>
                  </a:schemeClr>
                </a:solidFill>
                <a:latin typeface="UTM Aptima" panose="02040603050506020204" pitchFamily="18" charset="0"/>
              </a:rPr>
              <a:t>3) Bữa trưa hôm nay của Chi có trứng rán, ruốc sả, su hào luộc cùng cà rốt. Trông sặc sỡ như một vườn hoa. Thầy hiệu trưởng nói: “Đẹp đấy!”. Chi thích lắm. “Mẹ em nấu ăn giỏi lắm ạ”, Chi tự hào nói.</a:t>
            </a:r>
          </a:p>
          <a:p>
            <a:pPr algn="just"/>
            <a:r>
              <a:rPr lang="en-US" sz="2200" b="1">
                <a:solidFill>
                  <a:schemeClr val="accent5">
                    <a:lumMod val="50000"/>
                  </a:schemeClr>
                </a:solidFill>
                <a:latin typeface="UTM Aptima" panose="02040603050506020204" pitchFamily="18" charset="0"/>
              </a:rPr>
              <a:t>     “Vậy à?”, thầy chỉ tay vào món ruốc và hỏi, “Thế món này là gì nhỉ? Món này là của biển hay của đồi núi?”</a:t>
            </a:r>
          </a:p>
          <a:p>
            <a:pPr algn="just"/>
            <a:r>
              <a:rPr lang="en-US" sz="2200" b="1">
                <a:solidFill>
                  <a:schemeClr val="accent5">
                    <a:lumMod val="50000"/>
                  </a:schemeClr>
                </a:solidFill>
                <a:latin typeface="UTM Aptima" panose="02040603050506020204" pitchFamily="18" charset="0"/>
              </a:rPr>
              <a:t>     Chi đoán là của đồi núi nhưng em không chắc lắm bèn đáp: “Em không biết ạ.”</a:t>
            </a:r>
          </a:p>
          <a:p>
            <a:pPr algn="just"/>
            <a:r>
              <a:rPr lang="en-US" sz="2200" b="1">
                <a:solidFill>
                  <a:schemeClr val="accent5">
                    <a:lumMod val="50000"/>
                  </a:schemeClr>
                </a:solidFill>
                <a:latin typeface="UTM Aptima" panose="02040603050506020204" pitchFamily="18" charset="0"/>
              </a:rPr>
              <a:t>     Thầy cười và nói: Ruốc cá là từ biển mà ra. Rồi thầy giải thích cách làm ruốc cá.</a:t>
            </a:r>
          </a:p>
          <a:p>
            <a:pPr algn="just"/>
            <a:r>
              <a:rPr lang="en-US" sz="2200" b="1">
                <a:solidFill>
                  <a:schemeClr val="accent5">
                    <a:lumMod val="50000"/>
                  </a:schemeClr>
                </a:solidFill>
                <a:latin typeface="UTM Aptima" panose="02040603050506020204" pitchFamily="18" charset="0"/>
              </a:rPr>
              <a:t>4) Cả lớp ồ lên. Còn Chi thấy rất vui khi biết đồ ăn của mình đã thỏa mãn hai yêu cầu biển và đồi núi. Thế là em ăn luôn và thấy thức ăn mẹ làm ngon tuyệt.</a:t>
            </a:r>
          </a:p>
          <a:p>
            <a:pPr algn="just"/>
            <a:r>
              <a:rPr lang="en-US" sz="2200" b="1">
                <a:solidFill>
                  <a:schemeClr val="accent5">
                    <a:lumMod val="50000"/>
                  </a:schemeClr>
                </a:solidFill>
                <a:latin typeface="UTM Aptima" panose="02040603050506020204" pitchFamily="18" charset="0"/>
              </a:rPr>
              <a:t>                                                                       (Phỏng theo Tốt-tô-chan, cô bé bên cửa sổ)</a:t>
            </a:r>
          </a:p>
        </p:txBody>
      </p:sp>
    </p:spTree>
    <p:extLst>
      <p:ext uri="{BB962C8B-B14F-4D97-AF65-F5344CB8AC3E}">
        <p14:creationId xmlns:p14="http://schemas.microsoft.com/office/powerpoint/2010/main" val="14646926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75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600" b="96150" l="808" r="99577">
                        <a14:foregroundMark x1="60731" y1="22550" x2="91115" y2="38700"/>
                        <a14:foregroundMark x1="53269" y1="36900" x2="53846" y2="40500"/>
                        <a14:foregroundMark x1="56231" y1="40750" x2="81846" y2="48950"/>
                        <a14:foregroundMark x1="62923" y1="12300" x2="93500" y2="23850"/>
                        <a14:foregroundMark x1="13808" y1="50750" x2="16577" y2="50750"/>
                        <a14:foregroundMark x1="39038" y1="43350" x2="41808" y2="42050"/>
                        <a14:foregroundMark x1="49115" y1="51300" x2="47154" y2="91800"/>
                        <a14:foregroundMark x1="30962" y1="71550" x2="31154" y2="77950"/>
                        <a14:foregroundMark x1="30769" y1="78450" x2="47346" y2="90500"/>
                        <a14:foregroundMark x1="69231" y1="71800" x2="69231" y2="79250"/>
                        <a14:foregroundMark x1="66462" y1="79750" x2="47154" y2="88950"/>
                      </a14:backgroundRemoval>
                    </a14:imgEffect>
                  </a14:imgLayer>
                </a14:imgProps>
              </a:ext>
              <a:ext uri="{28A0092B-C50C-407E-A947-70E740481C1C}">
                <a14:useLocalDpi xmlns:a14="http://schemas.microsoft.com/office/drawing/2010/main" val="0"/>
              </a:ext>
            </a:extLst>
          </a:blip>
          <a:stretch>
            <a:fillRect/>
          </a:stretch>
        </p:blipFill>
        <p:spPr>
          <a:xfrm>
            <a:off x="0" y="2947451"/>
            <a:ext cx="5275384" cy="4057988"/>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031" b="99697" l="3057" r="93159">
                        <a14:foregroundMark x1="12130" y1="58945" x2="12130" y2="58945"/>
                        <a14:foregroundMark x1="9850" y1="65373" x2="10092" y2="66950"/>
                        <a14:foregroundMark x1="12324" y1="72044" x2="12955" y2="73560"/>
                        <a14:foregroundMark x1="22174" y1="56944" x2="34886" y2="70285"/>
                        <a14:foregroundMark x1="29161" y1="82535" x2="28918" y2="92056"/>
                        <a14:foregroundMark x1="37361" y1="78472" x2="37166" y2="89206"/>
                        <a14:foregroundMark x1="75934" y1="67192" x2="55410" y2="79745"/>
                        <a14:foregroundMark x1="62785" y1="82050" x2="65260" y2="75925"/>
                        <a14:foregroundMark x1="26055" y1="81019" x2="25667" y2="90782"/>
                      </a14:backgroundRemoval>
                    </a14:imgEffect>
                  </a14:imgLayer>
                </a14:imgProps>
              </a:ext>
              <a:ext uri="{28A0092B-C50C-407E-A947-70E740481C1C}">
                <a14:useLocalDpi xmlns:a14="http://schemas.microsoft.com/office/drawing/2010/main" val="0"/>
              </a:ext>
            </a:extLst>
          </a:blip>
          <a:stretch>
            <a:fillRect/>
          </a:stretch>
        </p:blipFill>
        <p:spPr>
          <a:xfrm>
            <a:off x="6404316" y="2001681"/>
            <a:ext cx="6422399" cy="5137673"/>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831" y1="35901" x2="73438" y2="37174"/>
                      </a14:backgroundRemoval>
                    </a14:imgEffect>
                  </a14:imgLayer>
                </a14:imgProps>
              </a:ext>
              <a:ext uri="{28A0092B-C50C-407E-A947-70E740481C1C}">
                <a14:useLocalDpi xmlns:a14="http://schemas.microsoft.com/office/drawing/2010/main" val="0"/>
              </a:ext>
            </a:extLst>
          </a:blip>
          <a:stretch>
            <a:fillRect/>
          </a:stretch>
        </p:blipFill>
        <p:spPr>
          <a:xfrm>
            <a:off x="-293865" y="-340872"/>
            <a:ext cx="2931557" cy="2932260"/>
          </a:xfrm>
          <a:prstGeom prst="rect">
            <a:avLst/>
          </a:prstGeom>
        </p:spPr>
      </p:pic>
      <p:sp>
        <p:nvSpPr>
          <p:cNvPr id="9" name="TextBox 8"/>
          <p:cNvSpPr txBox="1"/>
          <p:nvPr/>
        </p:nvSpPr>
        <p:spPr>
          <a:xfrm>
            <a:off x="2637692" y="728717"/>
            <a:ext cx="8497388" cy="1754326"/>
          </a:xfrm>
          <a:prstGeom prst="rect">
            <a:avLst/>
          </a:prstGeom>
          <a:noFill/>
        </p:spPr>
        <p:txBody>
          <a:bodyPr wrap="square" rtlCol="0">
            <a:spAutoFit/>
          </a:bodyPr>
          <a:lstStyle/>
          <a:p>
            <a:r>
              <a:rPr lang="en-US" sz="5400">
                <a:ln>
                  <a:solidFill>
                    <a:schemeClr val="bg1"/>
                  </a:solidFill>
                </a:ln>
                <a:solidFill>
                  <a:srgbClr val="FF0000"/>
                </a:solidFill>
                <a:effectLst>
                  <a:glow rad="101600">
                    <a:schemeClr val="accent4">
                      <a:satMod val="175000"/>
                      <a:alpha val="40000"/>
                    </a:schemeClr>
                  </a:glow>
                </a:effectLst>
                <a:latin typeface="UTM American Sans" panose="02040603050506020204" pitchFamily="18" charset="0"/>
              </a:rPr>
              <a:t>2. Chọn kể 1 -2 đoạn của câu chuyện theo tranh</a:t>
            </a:r>
          </a:p>
        </p:txBody>
      </p:sp>
    </p:spTree>
    <p:extLst>
      <p:ext uri="{BB962C8B-B14F-4D97-AF65-F5344CB8AC3E}">
        <p14:creationId xmlns:p14="http://schemas.microsoft.com/office/powerpoint/2010/main" val="253381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2244" b="98484" l="9942" r="89913">
                        <a14:foregroundMark x1="37536" y1="19830" x2="63143" y2="8005"/>
                        <a14:foregroundMark x1="68817" y1="12189" x2="70611" y2="13705"/>
                        <a14:foregroundMark x1="49758" y1="5882" x2="50824" y2="5155"/>
                      </a14:backgroundRemoval>
                    </a14:imgEffect>
                  </a14:imgLayer>
                </a14:imgProps>
              </a:ext>
              <a:ext uri="{28A0092B-C50C-407E-A947-70E740481C1C}">
                <a14:useLocalDpi xmlns:a14="http://schemas.microsoft.com/office/drawing/2010/main" val="0"/>
              </a:ext>
            </a:extLst>
          </a:blip>
          <a:stretch>
            <a:fillRect/>
          </a:stretch>
        </p:blipFill>
        <p:spPr>
          <a:xfrm>
            <a:off x="-606879" y="-192196"/>
            <a:ext cx="3937908" cy="31503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19269"/>
            <a:ext cx="5694503" cy="401434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4300" l="4350" r="92350"/>
                    </a14:imgEffect>
                  </a14:imgLayer>
                </a14:imgProps>
              </a:ext>
              <a:ext uri="{28A0092B-C50C-407E-A947-70E740481C1C}">
                <a14:useLocalDpi xmlns:a14="http://schemas.microsoft.com/office/drawing/2010/main" val="0"/>
              </a:ext>
            </a:extLst>
          </a:blip>
          <a:stretch>
            <a:fillRect/>
          </a:stretch>
        </p:blipFill>
        <p:spPr>
          <a:xfrm>
            <a:off x="9381309" y="-404948"/>
            <a:ext cx="3028406" cy="3028406"/>
          </a:xfrm>
          <a:prstGeom prst="rect">
            <a:avLst/>
          </a:prstGeom>
        </p:spPr>
      </p:pic>
      <p:grpSp>
        <p:nvGrpSpPr>
          <p:cNvPr id="10" name="Group 9"/>
          <p:cNvGrpSpPr/>
          <p:nvPr/>
        </p:nvGrpSpPr>
        <p:grpSpPr>
          <a:xfrm>
            <a:off x="5989939" y="1573469"/>
            <a:ext cx="5936450" cy="4997147"/>
            <a:chOff x="5989939" y="1573469"/>
            <a:chExt cx="5936450" cy="4997147"/>
          </a:xfrm>
        </p:grpSpPr>
        <p:pic>
          <p:nvPicPr>
            <p:cNvPr id="8" name="图片 1"/>
            <p:cNvPicPr>
              <a:picLocks noChangeAspect="1"/>
            </p:cNvPicPr>
            <p:nvPr/>
          </p:nvPicPr>
          <p:blipFill>
            <a:blip r:embed="rId7" cstate="print">
              <a:extLst>
                <a:ext uri="{28A0092B-C50C-407E-A947-70E740481C1C}">
                  <a14:useLocalDpi xmlns:a14="http://schemas.microsoft.com/office/drawing/2010/main" val="0"/>
                </a:ext>
              </a:extLst>
            </a:blip>
            <a:srcRect l="4723" t="1778" r="3560" b="1866"/>
            <a:stretch>
              <a:fillRect/>
            </a:stretch>
          </p:blipFill>
          <p:spPr bwMode="auto">
            <a:xfrm>
              <a:off x="5989939" y="1573469"/>
              <a:ext cx="5936450" cy="499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283233" y="1776546"/>
              <a:ext cx="5316584" cy="4401205"/>
            </a:xfrm>
            <a:prstGeom prst="rect">
              <a:avLst/>
            </a:prstGeom>
            <a:noFill/>
          </p:spPr>
          <p:txBody>
            <a:bodyPr wrap="square" rtlCol="0">
              <a:spAutoFit/>
            </a:bodyPr>
            <a:lstStyle/>
            <a:p>
              <a:pPr algn="just"/>
              <a:r>
                <a:rPr lang="en-US" sz="2800" b="1">
                  <a:solidFill>
                    <a:schemeClr val="accent5">
                      <a:lumMod val="50000"/>
                    </a:schemeClr>
                  </a:solidFill>
                  <a:latin typeface="UTM Aptima" panose="02040603050506020204" pitchFamily="18" charset="0"/>
                </a:rPr>
                <a:t>1) Đã đến giờ ăn trưa. Khi học sinh đã ngồi vào bàn ăn, thầy hiệu trưởng hỏi: “Các em có đem theo món ăn của biển và đồi núi không?”. “Có ạ!”, tất cả đồng thanh đáp rồi mở hộp đồ ăn trưa mà mẹ đã chuẩn bị từ sáng. “Cái gì đó của biển” tức là hải sản; ví dụ cá, tôm. Cái gì đó của đồi núi là rau, thịt,…</a:t>
              </a:r>
            </a:p>
          </p:txBody>
        </p:sp>
      </p:grpSp>
    </p:spTree>
    <p:extLst>
      <p:ext uri="{BB962C8B-B14F-4D97-AF65-F5344CB8AC3E}">
        <p14:creationId xmlns:p14="http://schemas.microsoft.com/office/powerpoint/2010/main" val="40061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4300" l="4350" r="92350"/>
                    </a14:imgEffect>
                  </a14:imgLayer>
                </a14:imgProps>
              </a:ext>
              <a:ext uri="{28A0092B-C50C-407E-A947-70E740481C1C}">
                <a14:useLocalDpi xmlns:a14="http://schemas.microsoft.com/office/drawing/2010/main" val="0"/>
              </a:ext>
            </a:extLst>
          </a:blip>
          <a:stretch>
            <a:fillRect/>
          </a:stretch>
        </p:blipFill>
        <p:spPr>
          <a:xfrm>
            <a:off x="9381309" y="-404948"/>
            <a:ext cx="3028406" cy="3028406"/>
          </a:xfrm>
          <a:prstGeom prst="rect">
            <a:avLst/>
          </a:prstGeom>
        </p:spPr>
      </p:pic>
      <p:grpSp>
        <p:nvGrpSpPr>
          <p:cNvPr id="10" name="Group 9"/>
          <p:cNvGrpSpPr/>
          <p:nvPr/>
        </p:nvGrpSpPr>
        <p:grpSpPr>
          <a:xfrm>
            <a:off x="5989939" y="1573469"/>
            <a:ext cx="5936450" cy="4997147"/>
            <a:chOff x="5989939" y="1573469"/>
            <a:chExt cx="5936450" cy="4997147"/>
          </a:xfrm>
        </p:grpSpPr>
        <p:pic>
          <p:nvPicPr>
            <p:cNvPr id="8" name="图片 1"/>
            <p:cNvPicPr>
              <a:picLocks noChangeAspect="1"/>
            </p:cNvPicPr>
            <p:nvPr/>
          </p:nvPicPr>
          <p:blipFill>
            <a:blip r:embed="rId4" cstate="print">
              <a:extLst>
                <a:ext uri="{28A0092B-C50C-407E-A947-70E740481C1C}">
                  <a14:useLocalDpi xmlns:a14="http://schemas.microsoft.com/office/drawing/2010/main" val="0"/>
                </a:ext>
              </a:extLst>
            </a:blip>
            <a:srcRect l="4723" t="1778" r="3560" b="1866"/>
            <a:stretch>
              <a:fillRect/>
            </a:stretch>
          </p:blipFill>
          <p:spPr bwMode="auto">
            <a:xfrm>
              <a:off x="5989939" y="1573469"/>
              <a:ext cx="5936450" cy="499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283233" y="1867987"/>
              <a:ext cx="5316584" cy="4401205"/>
            </a:xfrm>
            <a:prstGeom prst="rect">
              <a:avLst/>
            </a:prstGeom>
            <a:noFill/>
          </p:spPr>
          <p:txBody>
            <a:bodyPr wrap="square" rtlCol="0">
              <a:spAutoFit/>
            </a:bodyPr>
            <a:lstStyle/>
            <a:p>
              <a:pPr algn="just"/>
              <a:r>
                <a:rPr lang="en-US" sz="2800" b="1">
                  <a:solidFill>
                    <a:schemeClr val="accent5">
                      <a:lumMod val="50000"/>
                    </a:schemeClr>
                  </a:solidFill>
                  <a:latin typeface="UTM Aptima" panose="02040603050506020204" pitchFamily="18" charset="0"/>
                </a:rPr>
                <a:t>2) Thầy hiệu trưởng đi xem xét từng hộp ăn trưa. Thầy hỏi từng bạn: “Các em có đem theo món ăn của biển và của đồi núi không?”. Cô nhà bếp đi sau thầy, tay bê khay thức ăn. Nếu thầy dừng lại trước một bạn và nói “biển” thì cô sẽ gắp cho lát cá. Nếu thầy nói “đồi núi” thì cô sẽ gắp thịt hoặc rau.</a:t>
              </a: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183" y="2632483"/>
            <a:ext cx="5335571" cy="393813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2244" b="98484" l="9942" r="89913">
                        <a14:foregroundMark x1="37536" y1="19830" x2="63143" y2="8005"/>
                        <a14:foregroundMark x1="68817" y1="12189" x2="70611" y2="13705"/>
                        <a14:foregroundMark x1="49758" y1="5882" x2="50824" y2="5155"/>
                      </a14:backgroundRemoval>
                    </a14:imgEffect>
                  </a14:imgLayer>
                </a14:imgProps>
              </a:ext>
              <a:ext uri="{28A0092B-C50C-407E-A947-70E740481C1C}">
                <a14:useLocalDpi xmlns:a14="http://schemas.microsoft.com/office/drawing/2010/main" val="0"/>
              </a:ext>
            </a:extLst>
          </a:blip>
          <a:stretch>
            <a:fillRect/>
          </a:stretch>
        </p:blipFill>
        <p:spPr>
          <a:xfrm>
            <a:off x="-677940" y="-338960"/>
            <a:ext cx="3937908" cy="3150326"/>
          </a:xfrm>
          <a:prstGeom prst="rect">
            <a:avLst/>
          </a:prstGeom>
        </p:spPr>
      </p:pic>
    </p:spTree>
    <p:extLst>
      <p:ext uri="{BB962C8B-B14F-4D97-AF65-F5344CB8AC3E}">
        <p14:creationId xmlns:p14="http://schemas.microsoft.com/office/powerpoint/2010/main" val="68447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2244" b="98484" l="9942" r="89913">
                        <a14:foregroundMark x1="37536" y1="19830" x2="63143" y2="8005"/>
                        <a14:foregroundMark x1="68817" y1="12189" x2="70611" y2="13705"/>
                        <a14:foregroundMark x1="49758" y1="5882" x2="50824" y2="5155"/>
                      </a14:backgroundRemoval>
                    </a14:imgEffect>
                  </a14:imgLayer>
                </a14:imgProps>
              </a:ext>
              <a:ext uri="{28A0092B-C50C-407E-A947-70E740481C1C}">
                <a14:useLocalDpi xmlns:a14="http://schemas.microsoft.com/office/drawing/2010/main" val="0"/>
              </a:ext>
            </a:extLst>
          </a:blip>
          <a:stretch>
            <a:fillRect/>
          </a:stretch>
        </p:blipFill>
        <p:spPr>
          <a:xfrm>
            <a:off x="-619942" y="-179133"/>
            <a:ext cx="3937908" cy="3150326"/>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4300" l="4350" r="92350"/>
                    </a14:imgEffect>
                  </a14:imgLayer>
                </a14:imgProps>
              </a:ext>
              <a:ext uri="{28A0092B-C50C-407E-A947-70E740481C1C}">
                <a14:useLocalDpi xmlns:a14="http://schemas.microsoft.com/office/drawing/2010/main" val="0"/>
              </a:ext>
            </a:extLst>
          </a:blip>
          <a:stretch>
            <a:fillRect/>
          </a:stretch>
        </p:blipFill>
        <p:spPr>
          <a:xfrm>
            <a:off x="9381309" y="-404948"/>
            <a:ext cx="3028406" cy="3028406"/>
          </a:xfrm>
          <a:prstGeom prst="rect">
            <a:avLst/>
          </a:prstGeom>
        </p:spPr>
      </p:pic>
      <p:grpSp>
        <p:nvGrpSpPr>
          <p:cNvPr id="10" name="Group 9"/>
          <p:cNvGrpSpPr/>
          <p:nvPr/>
        </p:nvGrpSpPr>
        <p:grpSpPr>
          <a:xfrm>
            <a:off x="5945328" y="881138"/>
            <a:ext cx="6246672" cy="5976862"/>
            <a:chOff x="5945328" y="881138"/>
            <a:chExt cx="6246672" cy="5976862"/>
          </a:xfrm>
        </p:grpSpPr>
        <p:pic>
          <p:nvPicPr>
            <p:cNvPr id="8" name="图片 1"/>
            <p:cNvPicPr>
              <a:picLocks noChangeAspect="1"/>
            </p:cNvPicPr>
            <p:nvPr/>
          </p:nvPicPr>
          <p:blipFill>
            <a:blip r:embed="rId6" cstate="print">
              <a:extLst>
                <a:ext uri="{28A0092B-C50C-407E-A947-70E740481C1C}">
                  <a14:useLocalDpi xmlns:a14="http://schemas.microsoft.com/office/drawing/2010/main" val="0"/>
                </a:ext>
              </a:extLst>
            </a:blip>
            <a:srcRect l="4723" t="1778" r="3560" b="1866"/>
            <a:stretch>
              <a:fillRect/>
            </a:stretch>
          </p:blipFill>
          <p:spPr bwMode="auto">
            <a:xfrm>
              <a:off x="5945328" y="881138"/>
              <a:ext cx="6246672" cy="59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255261" y="1109255"/>
              <a:ext cx="5635396" cy="5632311"/>
            </a:xfrm>
            <a:prstGeom prst="rect">
              <a:avLst/>
            </a:prstGeom>
            <a:noFill/>
          </p:spPr>
          <p:txBody>
            <a:bodyPr wrap="square" rtlCol="0">
              <a:spAutoFit/>
            </a:bodyPr>
            <a:lstStyle/>
            <a:p>
              <a:pPr algn="just"/>
              <a:r>
                <a:rPr lang="en-US" sz="2400" b="1">
                  <a:solidFill>
                    <a:schemeClr val="accent5">
                      <a:lumMod val="50000"/>
                    </a:schemeClr>
                  </a:solidFill>
                  <a:latin typeface="UTM Aptima" panose="02040603050506020204" pitchFamily="18" charset="0"/>
                </a:rPr>
                <a:t>3) Bữa trưa hôm nay của Chi có trứng rán, ruốc sả, su hào luộc cùng cà rốt. Trông sặc sỡ như một vườn hoa. Thầy hiệu trưởng nói: “Đẹp đấy!”. Chi thích lắm. “Mẹ em nấu ăn giỏi lắm ạ”, Chi tự hào nói.</a:t>
              </a:r>
            </a:p>
            <a:p>
              <a:pPr algn="just"/>
              <a:r>
                <a:rPr lang="en-US" sz="2400" b="1">
                  <a:solidFill>
                    <a:schemeClr val="accent5">
                      <a:lumMod val="50000"/>
                    </a:schemeClr>
                  </a:solidFill>
                  <a:latin typeface="UTM Aptima" panose="02040603050506020204" pitchFamily="18" charset="0"/>
                </a:rPr>
                <a:t>     “Vậy à?”, thầy chỉ tay vào món ruốc và hỏi, “Thế món này là gì nhỉ? Món này là của biển hay của đồi núi?”</a:t>
              </a:r>
            </a:p>
            <a:p>
              <a:pPr algn="just"/>
              <a:r>
                <a:rPr lang="en-US" sz="2400" b="1">
                  <a:solidFill>
                    <a:schemeClr val="accent5">
                      <a:lumMod val="50000"/>
                    </a:schemeClr>
                  </a:solidFill>
                  <a:latin typeface="UTM Aptima" panose="02040603050506020204" pitchFamily="18" charset="0"/>
                </a:rPr>
                <a:t>     Chi đoán là của đồi núi nhưng em không chắc lắm bèn đáp: “Em không biết ạ.”</a:t>
              </a:r>
            </a:p>
            <a:p>
              <a:pPr algn="just"/>
              <a:r>
                <a:rPr lang="en-US" sz="2400" b="1">
                  <a:solidFill>
                    <a:schemeClr val="accent5">
                      <a:lumMod val="50000"/>
                    </a:schemeClr>
                  </a:solidFill>
                  <a:latin typeface="UTM Aptima" panose="02040603050506020204" pitchFamily="18" charset="0"/>
                </a:rPr>
                <a:t>     Thầy cười và nói: Ruốc cá là từ biển mà ra. Rồi thầy giải thích cách làm ruốc cá.</a:t>
              </a:r>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828425"/>
            <a:ext cx="5945329" cy="3925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76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87" y="2905878"/>
            <a:ext cx="5997420" cy="395212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2244" b="98484" l="9942" r="89913">
                        <a14:foregroundMark x1="37536" y1="19830" x2="63143" y2="8005"/>
                        <a14:foregroundMark x1="68817" y1="12189" x2="70611" y2="13705"/>
                        <a14:foregroundMark x1="49758" y1="5882" x2="50824" y2="5155"/>
                      </a14:backgroundRemoval>
                    </a14:imgEffect>
                  </a14:imgLayer>
                </a14:imgProps>
              </a:ext>
              <a:ext uri="{28A0092B-C50C-407E-A947-70E740481C1C}">
                <a14:useLocalDpi xmlns:a14="http://schemas.microsoft.com/office/drawing/2010/main" val="0"/>
              </a:ext>
            </a:extLst>
          </a:blip>
          <a:stretch>
            <a:fillRect/>
          </a:stretch>
        </p:blipFill>
        <p:spPr>
          <a:xfrm>
            <a:off x="-619942" y="-179133"/>
            <a:ext cx="3937908" cy="3150326"/>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4300" l="4350" r="92350"/>
                    </a14:imgEffect>
                  </a14:imgLayer>
                </a14:imgProps>
              </a:ext>
              <a:ext uri="{28A0092B-C50C-407E-A947-70E740481C1C}">
                <a14:useLocalDpi xmlns:a14="http://schemas.microsoft.com/office/drawing/2010/main" val="0"/>
              </a:ext>
            </a:extLst>
          </a:blip>
          <a:stretch>
            <a:fillRect/>
          </a:stretch>
        </p:blipFill>
        <p:spPr>
          <a:xfrm>
            <a:off x="9015845" y="4335885"/>
            <a:ext cx="3028406" cy="3028406"/>
          </a:xfrm>
          <a:prstGeom prst="rect">
            <a:avLst/>
          </a:prstGeom>
        </p:spPr>
      </p:pic>
      <p:grpSp>
        <p:nvGrpSpPr>
          <p:cNvPr id="10" name="Group 9"/>
          <p:cNvGrpSpPr/>
          <p:nvPr/>
        </p:nvGrpSpPr>
        <p:grpSpPr>
          <a:xfrm>
            <a:off x="6152606" y="881138"/>
            <a:ext cx="6039393" cy="3979620"/>
            <a:chOff x="5945328" y="881138"/>
            <a:chExt cx="6246672" cy="3979620"/>
          </a:xfrm>
        </p:grpSpPr>
        <p:pic>
          <p:nvPicPr>
            <p:cNvPr id="8" name="图片 1"/>
            <p:cNvPicPr>
              <a:picLocks noChangeAspect="1"/>
            </p:cNvPicPr>
            <p:nvPr/>
          </p:nvPicPr>
          <p:blipFill>
            <a:blip r:embed="rId7" cstate="print">
              <a:extLst>
                <a:ext uri="{28A0092B-C50C-407E-A947-70E740481C1C}">
                  <a14:useLocalDpi xmlns:a14="http://schemas.microsoft.com/office/drawing/2010/main" val="0"/>
                </a:ext>
              </a:extLst>
            </a:blip>
            <a:srcRect l="4723" t="1778" r="3560" b="1866"/>
            <a:stretch>
              <a:fillRect/>
            </a:stretch>
          </p:blipFill>
          <p:spPr bwMode="auto">
            <a:xfrm>
              <a:off x="5945328" y="881138"/>
              <a:ext cx="6246672" cy="397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250965" y="1288897"/>
              <a:ext cx="5635396" cy="3046988"/>
            </a:xfrm>
            <a:prstGeom prst="rect">
              <a:avLst/>
            </a:prstGeom>
            <a:noFill/>
          </p:spPr>
          <p:txBody>
            <a:bodyPr wrap="square" rtlCol="0">
              <a:spAutoFit/>
            </a:bodyPr>
            <a:lstStyle/>
            <a:p>
              <a:pPr algn="just"/>
              <a:r>
                <a:rPr lang="en-US" sz="3200" b="1">
                  <a:solidFill>
                    <a:schemeClr val="accent5">
                      <a:lumMod val="50000"/>
                    </a:schemeClr>
                  </a:solidFill>
                  <a:latin typeface="UTM Aptima" panose="02040603050506020204" pitchFamily="18" charset="0"/>
                </a:rPr>
                <a:t>4) Cả lớp ồ lên. Còn Chi thấy rất vui khi biết đồ ăn của mình đã thỏa mãn hai yêu cầu biển và đồi núi. Thế là em ăn luôn và thấy thức ăn mẹ làm ngon tuyệt.</a:t>
              </a:r>
            </a:p>
          </p:txBody>
        </p:sp>
      </p:grpSp>
    </p:spTree>
    <p:extLst>
      <p:ext uri="{BB962C8B-B14F-4D97-AF65-F5344CB8AC3E}">
        <p14:creationId xmlns:p14="http://schemas.microsoft.com/office/powerpoint/2010/main" val="231017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C4A268-2CFB-4BE4-9ADD-3176B227D6C2}"/>
              </a:ext>
            </a:extLst>
          </p:cNvPr>
          <p:cNvGrpSpPr/>
          <p:nvPr/>
        </p:nvGrpSpPr>
        <p:grpSpPr>
          <a:xfrm>
            <a:off x="811033" y="368968"/>
            <a:ext cx="11124291" cy="2743199"/>
            <a:chOff x="511810" y="527283"/>
            <a:chExt cx="6448089" cy="1305398"/>
          </a:xfrm>
        </p:grpSpPr>
        <p:pic>
          <p:nvPicPr>
            <p:cNvPr id="4" name="Picture 3">
              <a:extLst>
                <a:ext uri="{FF2B5EF4-FFF2-40B4-BE49-F238E27FC236}">
                  <a16:creationId xmlns:a16="http://schemas.microsoft.com/office/drawing/2014/main" id="{70AA87D9-8E5B-4C45-A1A4-C04B73E02F63}"/>
                </a:ext>
              </a:extLst>
            </p:cNvPr>
            <p:cNvPicPr>
              <a:picLocks noChangeAspect="1"/>
            </p:cNvPicPr>
            <p:nvPr/>
          </p:nvPicPr>
          <p:blipFill>
            <a:blip r:embed="rId2"/>
            <a:stretch>
              <a:fillRect/>
            </a:stretch>
          </p:blipFill>
          <p:spPr>
            <a:xfrm>
              <a:off x="511810" y="527283"/>
              <a:ext cx="6448089" cy="1305398"/>
            </a:xfrm>
            <a:prstGeom prst="rect">
              <a:avLst/>
            </a:prstGeom>
          </p:spPr>
        </p:pic>
        <p:sp>
          <p:nvSpPr>
            <p:cNvPr id="5" name="TextBox 4">
              <a:extLst>
                <a:ext uri="{FF2B5EF4-FFF2-40B4-BE49-F238E27FC236}">
                  <a16:creationId xmlns:a16="http://schemas.microsoft.com/office/drawing/2014/main" id="{87B54FEF-35F4-4CC7-91C6-94A6D2AA8D40}"/>
                </a:ext>
              </a:extLst>
            </p:cNvPr>
            <p:cNvSpPr txBox="1"/>
            <p:nvPr/>
          </p:nvSpPr>
          <p:spPr>
            <a:xfrm>
              <a:off x="1373538" y="850445"/>
              <a:ext cx="5586361" cy="659073"/>
            </a:xfrm>
            <a:prstGeom prst="rect">
              <a:avLst/>
            </a:prstGeom>
            <a:noFill/>
          </p:spPr>
          <p:txBody>
            <a:bodyPr wrap="square" rtlCol="0">
              <a:spAutoFit/>
            </a:bodyPr>
            <a:lstStyle/>
            <a:p>
              <a:pPr algn="just"/>
              <a:r>
                <a:rPr lang="en-US" sz="2800">
                  <a:solidFill>
                    <a:schemeClr val="accent5">
                      <a:lumMod val="50000"/>
                    </a:schemeClr>
                  </a:solidFill>
                  <a:latin typeface="UTM Avo" panose="02040603050506020204" pitchFamily="18" charset="0"/>
                </a:rPr>
                <a:t>Chọn a hoặc b.</a:t>
              </a:r>
            </a:p>
            <a:p>
              <a:pPr algn="just"/>
              <a:r>
                <a:rPr lang="en-US" sz="2800">
                  <a:solidFill>
                    <a:schemeClr val="accent5">
                      <a:lumMod val="50000"/>
                    </a:schemeClr>
                  </a:solidFill>
                  <a:latin typeface="UTM Avo" panose="02040603050506020204" pitchFamily="18" charset="0"/>
                </a:rPr>
                <a:t> a. Kể cho người thân về giờ ăn trưa ở lớp em.</a:t>
              </a:r>
            </a:p>
            <a:p>
              <a:pPr algn="just"/>
              <a:r>
                <a:rPr lang="en-US" sz="2800">
                  <a:solidFill>
                    <a:schemeClr val="accent5">
                      <a:lumMod val="50000"/>
                    </a:schemeClr>
                  </a:solidFill>
                  <a:latin typeface="UTM Avo" panose="02040603050506020204" pitchFamily="18" charset="0"/>
                </a:rPr>
                <a:t> b. Kể cho bạn về bữa ăn trưa của em.</a:t>
              </a:r>
              <a:endParaRPr lang="en-US" sz="2800" dirty="0">
                <a:solidFill>
                  <a:schemeClr val="accent5">
                    <a:lumMod val="50000"/>
                  </a:schemeClr>
                </a:solidFill>
                <a:latin typeface="UTM Avo" panose="02040603050506020204" pitchFamily="18" charset="0"/>
              </a:endParaRPr>
            </a:p>
          </p:txBody>
        </p:sp>
      </p:gr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9100" b="90000" l="2050" r="99100">
                        <a14:foregroundMark x1="75050" y1="14500" x2="84600" y2="69450"/>
                        <a14:foregroundMark x1="71300" y1="33000" x2="64250" y2="50050"/>
                        <a14:foregroundMark x1="70350" y1="44000" x2="71300" y2="51250"/>
                        <a14:foregroundMark x1="79000" y1="65250" x2="79000" y2="74150"/>
                        <a14:foregroundMark x1="70350" y1="65750" x2="70800" y2="73450"/>
                        <a14:foregroundMark x1="68250" y1="73200" x2="75250" y2="73200"/>
                        <a14:foregroundMark x1="68250" y1="73450" x2="68700" y2="69450"/>
                        <a14:foregroundMark x1="80200" y1="69250" x2="81350" y2="73200"/>
                        <a14:foregroundMark x1="93250" y1="70900" x2="93500" y2="83050"/>
                        <a14:foregroundMark x1="70100" y1="35100" x2="63100" y2="42350"/>
                        <a14:foregroundMark x1="30800" y1="35300" x2="27800" y2="51450"/>
                        <a14:foregroundMark x1="23550" y1="51250" x2="30100" y2="54050"/>
                        <a14:foregroundMark x1="20550" y1="73200" x2="33150" y2="73450"/>
                        <a14:foregroundMark x1="38300" y1="35300" x2="38300" y2="38850"/>
                        <a14:foregroundMark x1="15850" y1="35100" x2="15400" y2="39050"/>
                      </a14:backgroundRemoval>
                    </a14:imgEffect>
                  </a14:imgLayer>
                </a14:imgProps>
              </a:ext>
              <a:ext uri="{28A0092B-C50C-407E-A947-70E740481C1C}">
                <a14:useLocalDpi xmlns:a14="http://schemas.microsoft.com/office/drawing/2010/main" val="0"/>
              </a:ext>
            </a:extLst>
          </a:blip>
          <a:stretch>
            <a:fillRect/>
          </a:stretch>
        </p:blipFill>
        <p:spPr>
          <a:xfrm>
            <a:off x="6946232" y="2558719"/>
            <a:ext cx="4989092" cy="4989092"/>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99394" l="9947" r="96167">
                        <a14:foregroundMark x1="42892" y1="58217" x2="94517" y2="61067"/>
                        <a14:foregroundMark x1="58612" y1="60097" x2="76031" y2="69497"/>
                        <a14:foregroundMark x1="38262" y1="53909" x2="55158" y2="53198"/>
                        <a14:foregroundMark x1="58976" y1="55939" x2="88383" y2="53198"/>
                      </a14:backgroundRemoval>
                    </a14:imgEffect>
                  </a14:imgLayer>
                </a14:imgProps>
              </a:ext>
              <a:ext uri="{28A0092B-C50C-407E-A947-70E740481C1C}">
                <a14:useLocalDpi xmlns:a14="http://schemas.microsoft.com/office/drawing/2010/main" val="0"/>
              </a:ext>
            </a:extLst>
          </a:blip>
          <a:stretch>
            <a:fillRect/>
          </a:stretch>
        </p:blipFill>
        <p:spPr>
          <a:xfrm>
            <a:off x="-545432" y="2941513"/>
            <a:ext cx="5116434" cy="4092951"/>
          </a:xfrm>
          <a:prstGeom prst="rect">
            <a:avLst/>
          </a:prstGeom>
        </p:spPr>
      </p:pic>
    </p:spTree>
    <p:extLst>
      <p:ext uri="{BB962C8B-B14F-4D97-AF65-F5344CB8AC3E}">
        <p14:creationId xmlns:p14="http://schemas.microsoft.com/office/powerpoint/2010/main" val="3400924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799</Words>
  <Application>Microsoft Office PowerPoint</Application>
  <PresentationFormat>Widescreen</PresentationFormat>
  <Paragraphs>31</Paragraphs>
  <Slides>10</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10</vt:i4>
      </vt:variant>
    </vt:vector>
  </HeadingPairs>
  <TitlesOfParts>
    <vt:vector size="29" baseType="lpstr">
      <vt:lpstr>#9Slide03 FS Neusa Bold</vt:lpstr>
      <vt:lpstr>SVN-Newton</vt:lpstr>
      <vt:lpstr>UTM American Sans</vt:lpstr>
      <vt:lpstr>UTM Avo</vt:lpstr>
      <vt:lpstr>#9Slide03 Cabin Condensed Bold</vt:lpstr>
      <vt:lpstr>Calibri Light</vt:lpstr>
      <vt:lpstr>#9Slide05 SVNMaphylla</vt:lpstr>
      <vt:lpstr>Times New Roman</vt:lpstr>
      <vt:lpstr>#9Slide05 Aphrodite Pro</vt:lpstr>
      <vt:lpstr>UTM Loko</vt:lpstr>
      <vt:lpstr>Calibri</vt:lpstr>
      <vt:lpstr>UTM Wedding K&amp;T</vt:lpstr>
      <vt:lpstr>#9Slide07 HoneyCream</vt:lpstr>
      <vt:lpstr>#9Slide05 Bodega Script</vt:lpstr>
      <vt:lpstr>Arial</vt:lpstr>
      <vt:lpstr>UTM Aptima</vt:lpstr>
      <vt:lpstr>Chango</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HN31072024</cp:lastModifiedBy>
  <cp:revision>19</cp:revision>
  <dcterms:created xsi:type="dcterms:W3CDTF">2022-09-22T15:16:39Z</dcterms:created>
  <dcterms:modified xsi:type="dcterms:W3CDTF">2024-11-18T05:29:15Z</dcterms:modified>
</cp:coreProperties>
</file>