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87" r:id="rId3"/>
    <p:sldId id="258" r:id="rId4"/>
    <p:sldId id="291" r:id="rId5"/>
    <p:sldId id="274" r:id="rId6"/>
    <p:sldId id="264" r:id="rId7"/>
    <p:sldId id="270" r:id="rId8"/>
    <p:sldId id="286" r:id="rId9"/>
    <p:sldId id="29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705" autoAdjust="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1845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37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chốt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78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450249" y="2888423"/>
            <a:ext cx="652027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305575" y="2828804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83273" y="2864487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72180" y="3087602"/>
            <a:ext cx="42017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defRPr>
            </a:lvl1pPr>
          </a:lstStyle>
          <a:p>
            <a:r>
              <a:rPr lang="en-US" sz="4400" dirty="0" err="1">
                <a:solidFill>
                  <a:srgbClr val="0070C0"/>
                </a:solidFill>
              </a:rPr>
              <a:t>Thời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khóa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biểu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3428" y="4672480"/>
            <a:ext cx="86592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Luyện</a:t>
            </a:r>
            <a:r>
              <a:rPr lang="en-US" sz="400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 tập: Từ ngữ chỉ sự vật, hoạt động; </a:t>
            </a:r>
          </a:p>
          <a:p>
            <a:pPr algn="ctr"/>
            <a:r>
              <a:rPr lang="en-US" sz="400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Câu nêu hoạt động</a:t>
            </a:r>
            <a:endParaRPr lang="en-US" sz="4000" dirty="0">
              <a:solidFill>
                <a:srgbClr val="FF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iCiel Pony" panose="02000000000000000000" pitchFamily="2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955879" y="4512905"/>
            <a:ext cx="1101398" cy="93017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2605" y="2943368"/>
            <a:ext cx="7609161" cy="12680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714021" y="327554"/>
            <a:ext cx="5056228" cy="10452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 CẦU CẦN ĐẠT: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2906" y="1410287"/>
            <a:ext cx="7658862" cy="125564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347884" y="1647135"/>
            <a:ext cx="5633883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Phát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triển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vốn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zh-CN" sz="24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vật 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 trường).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2905" y="4327303"/>
            <a:ext cx="7157417" cy="131951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0113" y="1542050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81958" y="3020482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64421" y="4507509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494474" y="3152686"/>
            <a:ext cx="5487292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Phát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triển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vốn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 trường).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543765" y="4764155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,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38200" y="1113210"/>
            <a:ext cx="7391400" cy="65045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8200" y="1841422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51873" y="2866257"/>
            <a:ext cx="5122850" cy="3223949"/>
            <a:chOff x="444035" y="3238572"/>
            <a:chExt cx="4462325" cy="270953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035" y="3772793"/>
              <a:ext cx="3794717" cy="2175315"/>
            </a:xfrm>
            <a:prstGeom prst="rect">
              <a:avLst/>
            </a:prstGeom>
          </p:spPr>
        </p:pic>
        <p:sp>
          <p:nvSpPr>
            <p:cNvPr id="23" name="Rounded Rectangular Callout 22"/>
            <p:cNvSpPr/>
            <p:nvPr/>
          </p:nvSpPr>
          <p:spPr>
            <a:xfrm>
              <a:off x="2300085" y="3238572"/>
              <a:ext cx="2606275" cy="541832"/>
            </a:xfrm>
            <a:prstGeom prst="wedgeRoundRectCallout">
              <a:avLst>
                <a:gd name="adj1" fmla="val -37741"/>
                <a:gd name="adj2" fmla="val 91443"/>
                <a:gd name="adj3" fmla="val 16667"/>
              </a:avLst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Thảo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luận</a:t>
              </a: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nhóm</a:t>
              </a:r>
              <a:endPara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1" y="3588412"/>
            <a:ext cx="5517154" cy="2957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4700"/>
            <a:ext cx="5517155" cy="3263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2185400" y="410886"/>
            <a:ext cx="7821200" cy="2092880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</a:bodyPr>
          <a:lstStyle/>
          <a:p>
            <a:pPr algn="ctr"/>
            <a:r>
              <a:rPr lang="en-US" sz="6400" b="1" cap="all" dirty="0" err="1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Trò</a:t>
            </a:r>
            <a:r>
              <a:rPr lang="en-US" sz="64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6400" b="1" cap="all" dirty="0" err="1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chơi</a:t>
            </a:r>
            <a:endParaRPr lang="en-US" sz="6400" b="1" cap="all" dirty="0">
              <a:ln w="9000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iCiel Crocante" panose="02000000000000000000" pitchFamily="2" charset="0"/>
            </a:endParaRPr>
          </a:p>
          <a:p>
            <a:pPr algn="ctr"/>
            <a:r>
              <a:rPr lang="en-US" sz="64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Ai </a:t>
            </a:r>
            <a:r>
              <a:rPr lang="en-US" sz="6400" b="1" cap="all" dirty="0" err="1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nhanh</a:t>
            </a:r>
            <a:r>
              <a:rPr lang="en-US" sz="64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, </a:t>
            </a:r>
            <a:r>
              <a:rPr lang="en-US" sz="6400" b="1" cap="all" dirty="0" err="1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ai</a:t>
            </a:r>
            <a:r>
              <a:rPr lang="en-US" sz="64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6400" b="1" cap="all" dirty="0" err="1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đúng</a:t>
            </a:r>
            <a:r>
              <a:rPr lang="en-US" sz="6400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03200" y="2546350"/>
            <a:ext cx="11785600" cy="3354696"/>
          </a:xfrm>
          <a:prstGeom prst="rect">
            <a:avLst/>
          </a:prstGeom>
          <a:noFill/>
        </p:spPr>
        <p:txBody>
          <a:bodyPr wrap="square" lIns="121852" tIns="60926" rIns="121852" bIns="60926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Cách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chơi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: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Mỗi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đội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gồm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5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thành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viên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Lần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lượt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các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thành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viên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nhóm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sẽ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viết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một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từ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chỉ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sự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vật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hoạt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động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)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tranh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Kết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thúc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trò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chơi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viết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được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đúng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nhiều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từ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hơn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đội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đó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sẽ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giành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chiến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thắng</a:t>
            </a:r>
            <a:r>
              <a:rPr lang="en-US" sz="35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9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470" y="461676"/>
            <a:ext cx="1656853" cy="1202691"/>
          </a:xfrm>
          <a:prstGeom prst="rect">
            <a:avLst/>
          </a:prstGeom>
        </p:spPr>
      </p:pic>
      <p:pic>
        <p:nvPicPr>
          <p:cNvPr id="40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252186"/>
            <a:ext cx="1775896" cy="1361047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3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3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397"/>
            <a:ext cx="2743200" cy="1988003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155" y="381029"/>
            <a:ext cx="1098523" cy="178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9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19 0.85926 L 0.86419 0.85926 C 0.86133 0.86297 0.85885 0.86713 0.85573 0.86991 C 0.8543 0.8713 0.8526 0.87153 0.85104 0.87199 C 0.84531 0.87408 0.84023 0.875 0.83438 0.87639 L 0.79271 0.87408 C 0.78906 0.87385 0.78542 0.87361 0.78203 0.87199 C 0.7806 0.87153 0.77982 0.86852 0.77839 0.86783 C 0.77487 0.86574 0.77122 0.86505 0.76771 0.86366 C 0.75859 0.85973 0.76732 0.8625 0.75456 0.85926 C 0.74688 0.85486 0.75495 0.85926 0.74154 0.85301 C 0.73581 0.85024 0.7293 0.84653 0.7237 0.84445 C 0.72044 0.84352 0.71732 0.84329 0.71406 0.84236 C 0.71172 0.8419 0.70938 0.84098 0.70703 0.84028 C 0.70221 0.8375 0.69753 0.83403 0.69271 0.83172 C 0.68737 0.8294 0.68112 0.82709 0.67604 0.82338 C 0.67044 0.81922 0.66953 0.81783 0.66523 0.81274 C 0.66081 0.78102 0.66328 0.80209 0.66523 0.73033 C 0.66536 0.72593 0.66615 0.72176 0.66654 0.7176 C 0.66797 0.69561 0.66784 0.6838 0.66888 0.66042 C 0.67109 0.61019 0.66901 0.66111 0.67122 0.62662 C 0.67175 0.61875 0.67201 0.61088 0.6724 0.60324 C 0.67279 0.58357 0.67357 0.56366 0.67357 0.54399 C 0.67357 0.54121 0.67552 0.48658 0.67122 0.46343 C 0.67057 0.45996 0.66992 0.45625 0.66888 0.45301 C 0.66797 0.44977 0.66654 0.44723 0.66523 0.44445 C 0.66445 0.44028 0.66419 0.43565 0.66289 0.43172 C 0.66094 0.4257 0.65794 0.42061 0.65573 0.41482 C 0.65495 0.41274 0.6543 0.41042 0.65339 0.40857 C 0.65195 0.40556 0.65039 0.40232 0.64857 0.4 C 0.64727 0.39815 0.64531 0.39746 0.64388 0.39584 C 0.64219 0.39399 0.64089 0.39098 0.63906 0.38936 C 0.63685 0.3875 0.63438 0.38681 0.6319 0.38519 C 0.62995 0.3838 0.628 0.38218 0.62604 0.38102 C 0.61966 0.37686 0.61979 0.37709 0.61406 0.37454 C 0.60234 0.36412 0.61706 0.37709 0.60339 0.36621 C 0.60182 0.36482 0.60039 0.36274 0.59857 0.36204 C 0.59518 0.36042 0.59154 0.36019 0.58789 0.35973 C 0.55143 0.35486 0.58112 0.36042 0.5569 0.35556 C 0.54909 0.35602 0.51706 0.35672 0.50339 0.35973 C 0.50208 0.36019 0.50104 0.36135 0.49974 0.36204 C 0.4974 0.36297 0.49505 0.36343 0.49271 0.36412 C 0.48242 0.3669 0.4849 0.36598 0.47357 0.36829 L 0.46406 0.37037 C 0.45182 0.36899 0.43945 0.36899 0.42721 0.36621 C 0.42422 0.36551 0.42161 0.36181 0.41888 0.35973 C 0.41654 0.35811 0.41406 0.35695 0.41172 0.35556 L 0.40456 0.34283 C 0.40339 0.34074 0.40234 0.33843 0.40104 0.33658 C 0.39779 0.33241 0.39479 0.32778 0.39141 0.32385 C 0.39023 0.32246 0.38906 0.32107 0.38789 0.31968 C 0.38633 0.3176 0.38477 0.31505 0.38307 0.3132 C 0.38164 0.31158 0.37995 0.31065 0.37839 0.30903 C 0.37708 0.30764 0.37604 0.30602 0.37474 0.30486 C 0.3737 0.30371 0.3724 0.30348 0.37122 0.30255 C 0.36719 0.3 0.36341 0.29607 0.35938 0.29422 C 0.35612 0.29283 0.35286 0.2919 0.34974 0.29005 C 0.32122 0.27153 0.3418 0.28102 0.32839 0.27524 C 0.32682 0.27292 0.32487 0.27153 0.32357 0.26875 C 0.32279 0.26713 0.32305 0.26436 0.3224 0.2625 C 0.32148 0.25996 0.32005 0.25811 0.31888 0.25602 L 0.31641 0.24329 C 0.31602 0.24121 0.31563 0.23912 0.31523 0.23704 L 0.31406 0.22848 C 0.31367 0.22153 0.31393 0.21412 0.31289 0.20741 C 0.31237 0.20394 0.31029 0.20209 0.30925 0.19885 C 0.30208 0.17639 0.31745 0.21482 0.30456 0.18403 C 0.30221 0.17199 0.30508 0.18287 0.29857 0.17153 C 0.2944 0.16412 0.29388 0.15834 0.28906 0.15232 C 0.28802 0.15116 0.28659 0.15116 0.28555 0.15024 C 0.28346 0.14838 0.28164 0.14561 0.27956 0.14399 C 0.27721 0.14213 0.27474 0.14144 0.2724 0.13959 C 0.27057 0.13843 0.26536 0.13449 0.26289 0.13334 C 0.26094 0.13241 0.25885 0.13195 0.2569 0.13125 C 0.24661 0.13195 0.2362 0.13172 0.22591 0.13334 C 0.22266 0.1338 0.21966 0.13704 0.21641 0.1375 L 0.20456 0.13959 C 0.2013 0.14028 0.19818 0.14121 0.19505 0.1419 C 0.19023 0.1426 0.18555 0.14329 0.18073 0.14399 C 0.17917 0.14468 0.17747 0.14514 0.17591 0.14607 C 0.17474 0.14653 0.17357 0.14769 0.1724 0.14815 C 0.17044 0.14908 0.16836 0.14954 0.16641 0.15024 C 0.15833 0.15741 0.15755 0.1588 0.14505 0.16297 C 0.13997 0.16459 0.13464 0.16436 0.12956 0.16505 C 0.10104 0.16945 0.1375 0.16598 0.08542 0.16922 C 0.08385 0.16991 0.08229 0.17107 0.08073 0.17153 C 0.05964 0.1757 0.07005 0.16991 0.06042 0.1757 C 0.05052 0.175 0.0405 0.17616 0.03073 0.17361 C 0.0293 0.17315 0.02943 0.16875 0.02839 0.16713 C 0.02734 0.16574 0.02591 0.16574 0.02474 0.16505 C 0.02253 0.15348 0.02487 0.16389 0.02122 0.15232 C 0.01888 0.14514 0.01888 0.14468 0.01758 0.1375 C 0.01719 0.11713 0.01693 0.09653 0.01641 0.07616 C 0.01615 0.0669 0.01589 0.05787 0.01523 0.04861 C 0.0151 0.04653 0.01471 0.04422 0.01406 0.04236 C 0.01341 0.04051 0.0125 0.03959 0.01172 0.0382 L 0.01523 0.0382 " pathEditMode="relative" ptsTypes="AAAAAAAAAAAAAAAAAAAAAAAAAAAAAAAAAAAAA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0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798936"/>
              </p:ext>
            </p:extLst>
          </p:nvPr>
        </p:nvGraphicFramePr>
        <p:xfrm>
          <a:off x="133350" y="495567"/>
          <a:ext cx="11925300" cy="56840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4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4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9535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400"/>
                        </a:spcBef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Tranh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sự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vật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hoạt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động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535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người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vật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841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sinh</a:t>
                      </a:r>
                      <a:endParaRPr lang="en-US" sz="2800" b="1" baseline="0" dirty="0"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bàn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ghế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</a:t>
                      </a:r>
                      <a:r>
                        <a:rPr lang="en-US" sz="2800" b="1" baseline="0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sách</a:t>
                      </a:r>
                      <a:r>
                        <a:rPr lang="en-US" sz="2800" b="1" baseline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cửa </a:t>
                      </a:r>
                      <a:r>
                        <a:rPr lang="en-US" sz="2800" b="1" baseline="0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sổ</a:t>
                      </a:r>
                      <a:r>
                        <a:rPr lang="en-US" sz="2800" b="1" baseline="0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2800" b="1" dirty="0"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baseline="0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đọc</a:t>
                      </a:r>
                      <a:r>
                        <a:rPr lang="en-US" sz="2800" b="1" baseline="0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sách</a:t>
                      </a:r>
                      <a:endParaRPr lang="en-US" sz="2800" b="1" baseline="0" dirty="0"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82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sinh</a:t>
                      </a:r>
                      <a:endParaRPr lang="en-US" sz="2800" b="1" dirty="0"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bàn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ghế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bút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</a:t>
                      </a:r>
                      <a:r>
                        <a:rPr lang="en-US" sz="2800" b="1" baseline="0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giấy</a:t>
                      </a:r>
                      <a:r>
                        <a:rPr lang="en-US" sz="2800" b="1" baseline="0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bảng</a:t>
                      </a:r>
                      <a:endParaRPr lang="en-US" sz="2800" b="1" dirty="0"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vẽ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tranh</a:t>
                      </a:r>
                      <a:endParaRPr lang="en-US" sz="2800" b="1" dirty="0"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82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sinh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thầy</a:t>
                      </a:r>
                      <a:r>
                        <a:rPr lang="en-US" sz="2800" b="1" baseline="0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giáo</a:t>
                      </a:r>
                      <a:endParaRPr lang="en-US" sz="2800" b="1" dirty="0"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bàn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ghế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</a:t>
                      </a:r>
                      <a:r>
                        <a:rPr lang="en-US" sz="2800" b="1" baseline="0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đàn</a:t>
                      </a:r>
                      <a:r>
                        <a:rPr lang="en-US" sz="2800" b="1" baseline="0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khăn</a:t>
                      </a:r>
                      <a:r>
                        <a:rPr lang="en-US" sz="2800" b="1" baseline="0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trải</a:t>
                      </a:r>
                      <a:r>
                        <a:rPr lang="en-US" sz="2800" b="1" baseline="0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bàn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hát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đánh</a:t>
                      </a:r>
                      <a:r>
                        <a:rPr lang="en-US" sz="2800" b="1" baseline="0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đàn</a:t>
                      </a:r>
                      <a:endParaRPr lang="en-US" sz="2800" b="1" dirty="0"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82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sinh</a:t>
                      </a:r>
                      <a:endParaRPr lang="en-US" sz="2800" b="1" dirty="0"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cây</a:t>
                      </a:r>
                      <a:endParaRPr lang="en-US" sz="2800" b="1" dirty="0"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tập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thể</a:t>
                      </a:r>
                      <a:r>
                        <a:rPr lang="en-US" sz="2800" b="1" baseline="0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dục</a:t>
                      </a:r>
                      <a:endParaRPr lang="en-US" sz="2800" b="1" dirty="0"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82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sinh</a:t>
                      </a:r>
                      <a:endParaRPr lang="en-US" sz="2800" b="1" dirty="0"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cây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dậy</a:t>
                      </a:r>
                      <a:r>
                        <a:rPr lang="en-US" sz="2800" b="1" baseline="0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cầu</a:t>
                      </a:r>
                      <a:r>
                        <a:rPr lang="en-US" sz="2800" b="1" baseline="0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endParaRPr lang="en-US" sz="2800" b="1" dirty="0"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nhảy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dây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</a:t>
                      </a:r>
                      <a:r>
                        <a:rPr lang="en-US" sz="2800" b="1" baseline="0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đá</a:t>
                      </a:r>
                      <a:r>
                        <a:rPr lang="en-US" sz="2800" b="1" baseline="0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cầu</a:t>
                      </a:r>
                      <a:r>
                        <a:rPr lang="en-US" sz="2800" b="1" baseline="0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trao</a:t>
                      </a:r>
                      <a:r>
                        <a:rPr lang="en-US" sz="2800" b="1" baseline="0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đổi</a:t>
                      </a:r>
                      <a:r>
                        <a:rPr lang="en-US" sz="2800" b="1" baseline="0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đuổi</a:t>
                      </a:r>
                      <a:r>
                        <a:rPr lang="en-US" sz="2800" b="1" baseline="0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bắt</a:t>
                      </a:r>
                      <a:endParaRPr lang="en-US" sz="2800" b="1" dirty="0"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1" name="图片 2">
            <a:extLst>
              <a:ext uri="{FF2B5EF4-FFF2-40B4-BE49-F238E27FC236}">
                <a16:creationId xmlns:a16="http://schemas.microsoft.com/office/drawing/2014/main" id="{50D7D1F0-A4A3-4CF9-9289-81D7E70D66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5593674"/>
            <a:ext cx="2512322" cy="1311267"/>
          </a:xfrm>
          <a:prstGeom prst="rect">
            <a:avLst/>
          </a:prstGeom>
        </p:spPr>
      </p:pic>
      <p:sp>
        <p:nvSpPr>
          <p:cNvPr id="22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3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4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5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6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81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1450" y="583714"/>
            <a:ext cx="8896350" cy="14985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1219139">
              <a:lnSpc>
                <a:spcPct val="150000"/>
              </a:lnSpc>
              <a:defRPr/>
            </a:pP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) ở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iCiel Pony" panose="020000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" y="2489122"/>
            <a:ext cx="739140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chiếu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" y="3841074"/>
            <a:ext cx="630555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múa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…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023" y1="26444" x2="49767" y2="10847"/>
                        <a14:foregroundMark x1="42791" y1="46149" x2="49302" y2="55841"/>
                        <a14:foregroundMark x1="48256" y1="76444" x2="48256" y2="85558"/>
                        <a14:foregroundMark x1="74535" y1="77279" x2="73023" y2="87805"/>
                        <a14:foregroundMark x1="22093" y1="9499" x2="16628" y2="28370"/>
                        <a14:foregroundMark x1="57907" y1="80873" x2="45233" y2="90051"/>
                        <a14:foregroundMark x1="67907" y1="80873" x2="70465" y2="82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204600"/>
            <a:ext cx="3200400" cy="57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4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853" y="5244337"/>
            <a:ext cx="3607576" cy="1236720"/>
          </a:xfrm>
          <a:prstGeom prst="rect">
            <a:avLst/>
          </a:prstGeom>
        </p:spPr>
      </p:pic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317" y="3422766"/>
            <a:ext cx="3407109" cy="2688677"/>
          </a:xfrm>
          <a:prstGeom prst="rect">
            <a:avLst/>
          </a:prstGeom>
        </p:spPr>
      </p:pic>
      <p:pic>
        <p:nvPicPr>
          <p:cNvPr id="30" name="图片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18" r="50182" b="47487"/>
          <a:stretch>
            <a:fillRect/>
          </a:stretch>
        </p:blipFill>
        <p:spPr>
          <a:xfrm>
            <a:off x="6192811" y="1050222"/>
            <a:ext cx="3847038" cy="2755265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337265" y="1461984"/>
            <a:ext cx="5965290" cy="1057129"/>
          </a:xfrm>
          <a:prstGeom prst="roundRect">
            <a:avLst/>
          </a:prstGeom>
          <a:pattFill prst="divo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337265" y="3035601"/>
            <a:ext cx="5965290" cy="1057129"/>
          </a:xfrm>
          <a:prstGeom prst="roundRect">
            <a:avLst/>
          </a:prstGeom>
          <a:pattFill prst="divo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10450" y="2133600"/>
            <a:ext cx="1372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" y="1723848"/>
            <a:ext cx="4458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Minh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564714" y="3064441"/>
            <a:ext cx="7633146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DỤNG, TRẢI NGHIỆM: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595891" y="940641"/>
            <a:ext cx="2421798" cy="2049214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31715" y="254569"/>
            <a:ext cx="1931773" cy="2868969"/>
          </a:xfrm>
          <a:prstGeom prst="rect">
            <a:avLst/>
          </a:prstGeom>
        </p:spPr>
      </p:pic>
      <p:pic>
        <p:nvPicPr>
          <p:cNvPr id="10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185" y="424494"/>
            <a:ext cx="2630310" cy="131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354263" y="2178194"/>
            <a:ext cx="8128000" cy="2782481"/>
          </a:xfrm>
          <a:prstGeom prst="rect">
            <a:avLst/>
          </a:prstGeom>
          <a:noFill/>
        </p:spPr>
        <p:txBody>
          <a:bodyPr wrap="square" lIns="121907" tIns="60954" rIns="121907" bIns="6095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Định hướng tiết học sau: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571500" indent="-571500" algn="ctr">
              <a:lnSpc>
                <a:spcPct val="150000"/>
              </a:lnSpc>
              <a:buFontTx/>
              <a:buChar char="-"/>
            </a:pP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571500" indent="-571500" algn="ctr">
              <a:lnSpc>
                <a:spcPct val="150000"/>
              </a:lnSpc>
              <a:buFontTx/>
              <a:buChar char="-"/>
            </a:pP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47.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0667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1933</TotalTime>
  <Words>359</Words>
  <Application>Microsoft Office PowerPoint</Application>
  <PresentationFormat>Widescreen</PresentationFormat>
  <Paragraphs>61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Arial Rounded MT Bold</vt:lpstr>
      <vt:lpstr>Arial-Rounded</vt:lpstr>
      <vt:lpstr>Calibri</vt:lpstr>
      <vt:lpstr>Calibri Light</vt:lpstr>
      <vt:lpstr>iCiel Cadena</vt:lpstr>
      <vt:lpstr>iCiel Crocante</vt:lpstr>
      <vt:lpstr>iCiel Nabila</vt:lpstr>
      <vt:lpstr>iCiel Pony</vt:lpstr>
      <vt:lpstr>SVN-Gretoon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</cp:lastModifiedBy>
  <cp:revision>126</cp:revision>
  <dcterms:created xsi:type="dcterms:W3CDTF">2021-06-17T09:40:01Z</dcterms:created>
  <dcterms:modified xsi:type="dcterms:W3CDTF">2024-10-11T02:59:28Z</dcterms:modified>
</cp:coreProperties>
</file>