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2"/>
  </p:notesMasterIdLst>
  <p:sldIdLst>
    <p:sldId id="425" r:id="rId4"/>
    <p:sldId id="383" r:id="rId5"/>
    <p:sldId id="406" r:id="rId6"/>
    <p:sldId id="385" r:id="rId7"/>
    <p:sldId id="387" r:id="rId8"/>
    <p:sldId id="392" r:id="rId9"/>
    <p:sldId id="393" r:id="rId10"/>
    <p:sldId id="413" r:id="rId11"/>
    <p:sldId id="414" r:id="rId12"/>
    <p:sldId id="415" r:id="rId13"/>
    <p:sldId id="416" r:id="rId14"/>
    <p:sldId id="417" r:id="rId15"/>
    <p:sldId id="418" r:id="rId16"/>
    <p:sldId id="419" r:id="rId17"/>
    <p:sldId id="420" r:id="rId18"/>
    <p:sldId id="424" r:id="rId19"/>
    <p:sldId id="409"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3842" autoAdjust="0"/>
  </p:normalViewPr>
  <p:slideViewPr>
    <p:cSldViewPr snapToGrid="0">
      <p:cViewPr varScale="1">
        <p:scale>
          <a:sx n="69" d="100"/>
          <a:sy n="69" d="100"/>
        </p:scale>
        <p:origin x="7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16/12/2024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16/12/2024</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2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16/12/2024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98056708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2">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2">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58018" y="-4408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5">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6">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7">
            <a:alphaModFix/>
          </a:blip>
          <a:srcRect/>
          <a:stretch/>
        </p:blipFill>
        <p:spPr>
          <a:xfrm>
            <a:off x="2409394" y="5519647"/>
            <a:ext cx="874982" cy="950567"/>
          </a:xfrm>
          <a:prstGeom prst="rect">
            <a:avLst/>
          </a:prstGeom>
          <a:noFill/>
          <a:ln>
            <a:noFill/>
          </a:ln>
        </p:spPr>
      </p:pic>
      <p:sp>
        <p:nvSpPr>
          <p:cNvPr id="22" name="TextBox 12"/>
          <p:cNvSpPr txBox="1"/>
          <p:nvPr/>
        </p:nvSpPr>
        <p:spPr>
          <a:xfrm>
            <a:off x="496447" y="493217"/>
            <a:ext cx="10757926" cy="49244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a:t>TRƯỜNG TIỂU HỌC LONG BIÊN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3" name="TextBox 12"/>
          <p:cNvSpPr txBox="1"/>
          <p:nvPr/>
        </p:nvSpPr>
        <p:spPr>
          <a:xfrm>
            <a:off x="805937" y="1090606"/>
            <a:ext cx="10757926" cy="984885"/>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ĐẠO ĐỨC</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BÀI 4:  BẢO</a:t>
            </a:r>
            <a:r>
              <a:rPr kumimoji="0" lang="en-US" sz="3200" b="1" i="0" u="none" strike="noStrike" kern="120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VỆ CÁI ĐÚNG, CÁI TỐT</a:t>
            </a: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2)</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971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3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800" decel="100000"/>
                                        <p:tgtEl>
                                          <p:spTgt spid="24"/>
                                        </p:tgtEl>
                                      </p:cBhvr>
                                    </p:animEffect>
                                    <p:anim calcmode="lin" valueType="num">
                                      <p:cBhvr>
                                        <p:cTn id="12" dur="800" decel="100000" fill="hold"/>
                                        <p:tgtEl>
                                          <p:spTgt spid="24"/>
                                        </p:tgtEl>
                                        <p:attrNameLst>
                                          <p:attrName>style.rotation</p:attrName>
                                        </p:attrNameLst>
                                      </p:cBhvr>
                                      <p:tavLst>
                                        <p:tav tm="0">
                                          <p:val>
                                            <p:fltVal val="-90"/>
                                          </p:val>
                                        </p:tav>
                                        <p:tav tm="100000">
                                          <p:val>
                                            <p:fltVal val="0"/>
                                          </p:val>
                                        </p:tav>
                                      </p:tavLst>
                                    </p:anim>
                                    <p:anim calcmode="lin" valueType="num">
                                      <p:cBhvr>
                                        <p:cTn id="13" dur="800" decel="100000" fill="hold"/>
                                        <p:tgtEl>
                                          <p:spTgt spid="24"/>
                                        </p:tgtEl>
                                        <p:attrNameLst>
                                          <p:attrName>ppt_x</p:attrName>
                                        </p:attrNameLst>
                                      </p:cBhvr>
                                      <p:tavLst>
                                        <p:tav tm="0">
                                          <p:val>
                                            <p:strVal val="#ppt_x+0.4"/>
                                          </p:val>
                                        </p:tav>
                                        <p:tav tm="100000">
                                          <p:val>
                                            <p:strVal val="#ppt_x-0.05"/>
                                          </p:val>
                                        </p:tav>
                                      </p:tavLst>
                                    </p:anim>
                                    <p:anim calcmode="lin" valueType="num">
                                      <p:cBhvr>
                                        <p:cTn id="14" dur="800" decel="100000" fill="hold"/>
                                        <p:tgtEl>
                                          <p:spTgt spid="2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7" presetID="3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800" decel="100000"/>
                                        <p:tgtEl>
                                          <p:spTgt spid="25"/>
                                        </p:tgtEl>
                                      </p:cBhvr>
                                    </p:animEffect>
                                    <p:anim calcmode="lin" valueType="num">
                                      <p:cBhvr>
                                        <p:cTn id="20" dur="800" decel="100000" fill="hold"/>
                                        <p:tgtEl>
                                          <p:spTgt spid="25"/>
                                        </p:tgtEl>
                                        <p:attrNameLst>
                                          <p:attrName>style.rotation</p:attrName>
                                        </p:attrNameLst>
                                      </p:cBhvr>
                                      <p:tavLst>
                                        <p:tav tm="0">
                                          <p:val>
                                            <p:fltVal val="-90"/>
                                          </p:val>
                                        </p:tav>
                                        <p:tav tm="100000">
                                          <p:val>
                                            <p:fltVal val="0"/>
                                          </p:val>
                                        </p:tav>
                                      </p:tavLst>
                                    </p:anim>
                                    <p:anim calcmode="lin" valueType="num">
                                      <p:cBhvr>
                                        <p:cTn id="21" dur="800" decel="100000" fill="hold"/>
                                        <p:tgtEl>
                                          <p:spTgt spid="25"/>
                                        </p:tgtEl>
                                        <p:attrNameLst>
                                          <p:attrName>ppt_x</p:attrName>
                                        </p:attrNameLst>
                                      </p:cBhvr>
                                      <p:tavLst>
                                        <p:tav tm="0">
                                          <p:val>
                                            <p:strVal val="#ppt_x+0.4"/>
                                          </p:val>
                                        </p:tav>
                                        <p:tav tm="100000">
                                          <p:val>
                                            <p:strVal val="#ppt_x-0.05"/>
                                          </p:val>
                                        </p:tav>
                                      </p:tavLst>
                                    </p:anim>
                                    <p:anim calcmode="lin" valueType="num">
                                      <p:cBhvr>
                                        <p:cTn id="22" dur="800" decel="100000" fill="hold"/>
                                        <p:tgtEl>
                                          <p:spTgt spid="2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800" decel="100000"/>
                                        <p:tgtEl>
                                          <p:spTgt spid="26"/>
                                        </p:tgtEl>
                                      </p:cBhvr>
                                    </p:animEffect>
                                    <p:anim calcmode="lin" valueType="num">
                                      <p:cBhvr>
                                        <p:cTn id="28" dur="800" decel="100000" fill="hold"/>
                                        <p:tgtEl>
                                          <p:spTgt spid="26"/>
                                        </p:tgtEl>
                                        <p:attrNameLst>
                                          <p:attrName>style.rotation</p:attrName>
                                        </p:attrNameLst>
                                      </p:cBhvr>
                                      <p:tavLst>
                                        <p:tav tm="0">
                                          <p:val>
                                            <p:fltVal val="-90"/>
                                          </p:val>
                                        </p:tav>
                                        <p:tav tm="100000">
                                          <p:val>
                                            <p:fltVal val="0"/>
                                          </p:val>
                                        </p:tav>
                                      </p:tavLst>
                                    </p:anim>
                                    <p:anim calcmode="lin" valueType="num">
                                      <p:cBhvr>
                                        <p:cTn id="29" dur="800" decel="100000" fill="hold"/>
                                        <p:tgtEl>
                                          <p:spTgt spid="26"/>
                                        </p:tgtEl>
                                        <p:attrNameLst>
                                          <p:attrName>ppt_x</p:attrName>
                                        </p:attrNameLst>
                                      </p:cBhvr>
                                      <p:tavLst>
                                        <p:tav tm="0">
                                          <p:val>
                                            <p:strVal val="#ppt_x+0.4"/>
                                          </p:val>
                                        </p:tav>
                                        <p:tav tm="100000">
                                          <p:val>
                                            <p:strVal val="#ppt_x-0.05"/>
                                          </p:val>
                                        </p:tav>
                                      </p:tavLst>
                                    </p:anim>
                                    <p:anim calcmode="lin" valueType="num">
                                      <p:cBhvr>
                                        <p:cTn id="30" dur="800" decel="100000" fill="hold"/>
                                        <p:tgtEl>
                                          <p:spTgt spid="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 xmlns:ask="http://schemas.microsoft.com/office/drawing/2018/sketchyshape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19494"/>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5722DA4-DFC0-A508-C8F6-F67AB1263FDD}"/>
              </a:ext>
            </a:extLst>
          </p:cNvPr>
          <p:cNvPicPr>
            <a:picLocks noChangeAspect="1"/>
          </p:cNvPicPr>
          <p:nvPr/>
        </p:nvPicPr>
        <p:blipFill>
          <a:blip r:embed="rId2"/>
          <a:stretch>
            <a:fillRect/>
          </a:stretch>
        </p:blipFill>
        <p:spPr>
          <a:xfrm>
            <a:off x="3907972" y="426554"/>
            <a:ext cx="7445829" cy="1410477"/>
          </a:xfrm>
          <a:prstGeom prst="rect">
            <a:avLst/>
          </a:prstGeom>
          <a:ln>
            <a:noFill/>
          </a:ln>
        </p:spPr>
      </p:pic>
      <p:sp>
        <p:nvSpPr>
          <p:cNvPr id="15" name="TextBox 14">
            <a:extLst>
              <a:ext uri="{FF2B5EF4-FFF2-40B4-BE49-F238E27FC236}">
                <a16:creationId xmlns:a16="http://schemas.microsoft.com/office/drawing/2014/main" id="{4996EF1D-9FCF-57D0-44B8-A80EC6D20E3E}"/>
              </a:ext>
            </a:extLst>
          </p:cNvPr>
          <p:cNvSpPr txBox="1"/>
          <p:nvPr/>
        </p:nvSpPr>
        <p:spPr>
          <a:xfrm>
            <a:off x="4381501" y="513907"/>
            <a:ext cx="6498769" cy="1169551"/>
          </a:xfrm>
          <a:prstGeom prst="rect">
            <a:avLst/>
          </a:prstGeom>
          <a:noFill/>
        </p:spPr>
        <p:txBody>
          <a:bodyPr wrap="square">
            <a:spAutoFit/>
          </a:bodyPr>
          <a:lstStyle/>
          <a:p>
            <a:pPr lvl="0" algn="ctr">
              <a:defRPr/>
            </a:pPr>
            <a:r>
              <a:rPr lang="vi-VN" sz="3500" b="1" dirty="0">
                <a:solidFill>
                  <a:prstClr val="black"/>
                </a:solidFill>
                <a:latin typeface="Cambria" panose="02040503050406030204" pitchFamily="18" charset="0"/>
                <a:ea typeface="Cambria" panose="02040503050406030204" pitchFamily="18" charset="0"/>
              </a:rPr>
              <a:t>Bạn trong bài hát trên đã làm được những việc tốt nào? </a:t>
            </a:r>
            <a:endPar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2152984"/>
            <a:ext cx="8054775" cy="4200191"/>
          </a:xfrm>
          <a:prstGeom prst="roundRect">
            <a:avLst/>
          </a:prstGeom>
          <a:solidFill>
            <a:srgbClr val="DBAD72"/>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508728-6816-5F90-DAC0-AEC19DEFD351}"/>
              </a:ext>
            </a:extLst>
          </p:cNvPr>
          <p:cNvSpPr txBox="1"/>
          <p:nvPr/>
        </p:nvSpPr>
        <p:spPr>
          <a:xfrm>
            <a:off x="3765422" y="2390446"/>
            <a:ext cx="7740777" cy="3785652"/>
          </a:xfrm>
          <a:prstGeom prst="rect">
            <a:avLst/>
          </a:prstGeom>
          <a:noFill/>
        </p:spPr>
        <p:txBody>
          <a:bodyPr wrap="square">
            <a:spAutoFit/>
          </a:bodyPr>
          <a:lstStyle/>
          <a:p>
            <a:pPr algn="just"/>
            <a:r>
              <a:rPr lang="vi-VN" sz="3000" b="1" dirty="0">
                <a:latin typeface="Cambria" panose="02040503050406030204" pitchFamily="18" charset="0"/>
                <a:ea typeface="Cambria" panose="02040503050406030204" pitchFamily="18" charset="0"/>
              </a:rPr>
              <a:t>Các bạn trong bài hát trên đã làm được những việc tốt như: </a:t>
            </a:r>
          </a:p>
          <a:p>
            <a:pPr algn="just"/>
            <a:r>
              <a:rPr lang="vi-VN" sz="3000" dirty="0">
                <a:latin typeface="Cambria" panose="02040503050406030204" pitchFamily="18" charset="0"/>
                <a:ea typeface="Cambria" panose="02040503050406030204" pitchFamily="18" charset="0"/>
              </a:rPr>
              <a:t>- Học tập hăng say, chuyên cần; </a:t>
            </a:r>
          </a:p>
          <a:p>
            <a:pPr algn="just"/>
            <a:r>
              <a:rPr lang="vi-VN" sz="3000" dirty="0">
                <a:latin typeface="Cambria" panose="02040503050406030204" pitchFamily="18" charset="0"/>
                <a:ea typeface="Cambria" panose="02040503050406030204" pitchFamily="18" charset="0"/>
              </a:rPr>
              <a:t>- Kính trọng cô thầy, trung thực, không nói dối;</a:t>
            </a:r>
          </a:p>
          <a:p>
            <a:pPr algn="just"/>
            <a:r>
              <a:rPr lang="vi-VN" sz="3000" dirty="0">
                <a:latin typeface="Cambria" panose="02040503050406030204" pitchFamily="18" charset="0"/>
                <a:ea typeface="Cambria" panose="02040503050406030204" pitchFamily="18" charset="0"/>
              </a:rPr>
              <a:t>- Biết cảm ơn và nói lời xin lỗi;</a:t>
            </a:r>
          </a:p>
          <a:p>
            <a:pPr algn="just"/>
            <a:r>
              <a:rPr lang="vi-VN" sz="3000" dirty="0">
                <a:latin typeface="Cambria" panose="02040503050406030204" pitchFamily="18" charset="0"/>
                <a:ea typeface="Cambria" panose="02040503050406030204" pitchFamily="18" charset="0"/>
              </a:rPr>
              <a:t>- Cho nhau nụ cười, ứng xử văn</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minh;</a:t>
            </a:r>
          </a:p>
          <a:p>
            <a:pPr algn="just"/>
            <a:r>
              <a:rPr lang="vi-VN" sz="3000" dirty="0">
                <a:latin typeface="Cambria" panose="02040503050406030204" pitchFamily="18" charset="0"/>
                <a:ea typeface="Cambria" panose="02040503050406030204" pitchFamily="18" charset="0"/>
              </a:rPr>
              <a:t>- Nhặt được của rơi trả lại người đánh mất; </a:t>
            </a:r>
          </a:p>
          <a:p>
            <a:pPr algn="just"/>
            <a:r>
              <a:rPr lang="vi-VN" sz="3000" dirty="0">
                <a:latin typeface="Cambria" panose="02040503050406030204" pitchFamily="18" charset="0"/>
                <a:ea typeface="Cambria" panose="02040503050406030204" pitchFamily="18" charset="0"/>
              </a:rPr>
              <a:t>- Chia sẻ cho nhau mỗi ngày một tin tốt.</a:t>
            </a: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1501</TotalTime>
  <Words>379</Words>
  <Application>Microsoft Office PowerPoint</Application>
  <PresentationFormat>Widescreen</PresentationFormat>
  <Paragraphs>23</Paragraphs>
  <Slides>18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Aptos</vt:lpstr>
      <vt:lpstr>Arial</vt:lpstr>
      <vt:lpstr>Arial-Rounded</vt:lpstr>
      <vt:lpstr>Calibri</vt:lpstr>
      <vt:lpstr>Calibri Light</vt:lpstr>
      <vt:lpstr>Cambria</vt:lpstr>
      <vt:lpstr>Gochi Hand</vt:lpstr>
      <vt:lpstr>SVN-Hole Hearted</vt:lpstr>
      <vt:lpstr>Times New Roman</vt:lpstr>
      <vt:lpstr>UTM Avo</vt:lpstr>
      <vt:lpstr>字魂59号-创粗黑</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HN27112024</cp:lastModifiedBy>
  <cp:revision>67</cp:revision>
  <dcterms:created xsi:type="dcterms:W3CDTF">2024-06-03T14:24:44Z</dcterms:created>
  <dcterms:modified xsi:type="dcterms:W3CDTF">2024-12-16T05:24:59Z</dcterms:modified>
</cp:coreProperties>
</file>