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6"/>
  </p:notesMasterIdLst>
  <p:sldIdLst>
    <p:sldId id="432" r:id="rId5"/>
    <p:sldId id="333" r:id="rId6"/>
    <p:sldId id="348" r:id="rId7"/>
    <p:sldId id="339" r:id="rId8"/>
    <p:sldId id="345" r:id="rId9"/>
    <p:sldId id="349" r:id="rId10"/>
    <p:sldId id="350" r:id="rId11"/>
    <p:sldId id="351" r:id="rId12"/>
    <p:sldId id="352" r:id="rId13"/>
    <p:sldId id="353" r:id="rId14"/>
    <p:sldId id="354" r:id="rId15"/>
    <p:sldId id="355" r:id="rId16"/>
    <p:sldId id="356" r:id="rId17"/>
    <p:sldId id="357" r:id="rId18"/>
    <p:sldId id="259" r:id="rId19"/>
    <p:sldId id="427" r:id="rId20"/>
    <p:sldId id="428" r:id="rId21"/>
    <p:sldId id="429" r:id="rId22"/>
    <p:sldId id="414" r:id="rId23"/>
    <p:sldId id="430" r:id="rId24"/>
    <p:sldId id="4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72" autoAdjust="0"/>
    <p:restoredTop sz="94660"/>
  </p:normalViewPr>
  <p:slideViewPr>
    <p:cSldViewPr snapToGrid="0">
      <p:cViewPr varScale="1">
        <p:scale>
          <a:sx n="66" d="100"/>
          <a:sy n="66" d="100"/>
        </p:scale>
        <p:origin x="2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18/11/2024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18/11/2024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18/11/2024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18/11/2024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18/11/2024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8" Type="http://schemas.openxmlformats.org/officeDocument/2006/relationships/image" Target="../media/image17.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1.sv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43.svg"/><Relationship Id="rId4" Type="http://schemas.openxmlformats.org/officeDocument/2006/relationships/image" Target="../media/image36.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png"/><Relationship Id="rId5" Type="http://schemas.openxmlformats.org/officeDocument/2006/relationships/tags" Target="../tags/tag5.xml"/><Relationship Id="rId15" Type="http://schemas.openxmlformats.org/officeDocument/2006/relationships/image" Target="../media/image9.png"/><Relationship Id="rId10" Type="http://schemas.openxmlformats.org/officeDocument/2006/relationships/image" Target="../media/image5.emf"/><Relationship Id="rId19" Type="http://schemas.openxmlformats.org/officeDocument/2006/relationships/image" Target="../media/image12.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58018" y="-4408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5">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6">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7">
            <a:alphaModFix/>
          </a:blip>
          <a:srcRect/>
          <a:stretch/>
        </p:blipFill>
        <p:spPr>
          <a:xfrm>
            <a:off x="2409394" y="5519647"/>
            <a:ext cx="874982" cy="950567"/>
          </a:xfrm>
          <a:prstGeom prst="rect">
            <a:avLst/>
          </a:prstGeom>
          <a:noFill/>
          <a:ln>
            <a:noFill/>
          </a:ln>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8">
              <a:extLst>
                <a:ext uri="{96DAC541-7B7A-43D3-8B79-37D633B846F1}">
                  <asvg:svgBlip xmlns:asvg="http://schemas.microsoft.com/office/drawing/2016/SVG/main" xmlns="" r:embed="rId18"/>
                </a:ext>
              </a:extLst>
            </a:blip>
            <a:stretch>
              <a:fillRect/>
            </a:stretch>
          </a:blipFill>
        </p:spPr>
      </p:sp>
      <p:sp>
        <p:nvSpPr>
          <p:cNvPr id="22" name="TextBox 12"/>
          <p:cNvSpPr txBox="1"/>
          <p:nvPr/>
        </p:nvSpPr>
        <p:spPr>
          <a:xfrm>
            <a:off x="496447" y="493217"/>
            <a:ext cx="10757926" cy="492443"/>
          </a:xfrm>
          <a:prstGeom prst="rect">
            <a:avLst/>
          </a:prstGeom>
        </p:spPr>
        <p:txBody>
          <a:bodyPr wrap="square" lIns="0" tIns="0" rIns="0" bIns="0" rtlCol="0" anchor="t">
            <a:spAutoFit/>
          </a:bodyPr>
          <a:lstStyle/>
          <a:p>
            <a:pPr algn="ctr" defTabSz="609630"/>
            <a:r>
              <a:rPr lang="en-US" sz="3200" b="1" smtClean="0">
                <a:solidFill>
                  <a:srgbClr val="FF0000"/>
                </a:solidFill>
                <a:latin typeface="Cambria" panose="02040503050406030204" pitchFamily="18" charset="0"/>
                <a:ea typeface="Cambria" panose="02040503050406030204" pitchFamily="18" charset="0"/>
              </a:rPr>
              <a:t>TRƯỜNG TIỂU HỌC LONG BIÊN</a:t>
            </a:r>
            <a:endParaRPr lang="en-US" sz="3200" b="1" dirty="0">
              <a:solidFill>
                <a:srgbClr val="FF0000"/>
              </a:solidFill>
              <a:latin typeface="Cambria" panose="02040503050406030204" pitchFamily="18" charset="0"/>
              <a:ea typeface="Cambria" panose="02040503050406030204" pitchFamily="18" charset="0"/>
            </a:endParaRPr>
          </a:p>
        </p:txBody>
      </p:sp>
      <p:sp>
        <p:nvSpPr>
          <p:cNvPr id="23" name="TextBox 12"/>
          <p:cNvSpPr txBox="1"/>
          <p:nvPr/>
        </p:nvSpPr>
        <p:spPr>
          <a:xfrm>
            <a:off x="805937" y="1090606"/>
            <a:ext cx="10757926" cy="984885"/>
          </a:xfrm>
          <a:prstGeom prst="rect">
            <a:avLst/>
          </a:prstGeom>
        </p:spPr>
        <p:txBody>
          <a:bodyPr wrap="square" lIns="0" tIns="0" rIns="0" bIns="0" rtlCol="0" anchor="t">
            <a:spAutoFit/>
          </a:bodyPr>
          <a:lstStyle/>
          <a:p>
            <a:pPr algn="ctr" defTabSz="609630"/>
            <a:r>
              <a:rPr lang="en-US" sz="3200" b="1" smtClean="0">
                <a:solidFill>
                  <a:prstClr val="black"/>
                </a:solidFill>
                <a:latin typeface="Cambria" panose="02040503050406030204" pitchFamily="18" charset="0"/>
                <a:ea typeface="Cambria" panose="02040503050406030204" pitchFamily="18" charset="0"/>
              </a:rPr>
              <a:t>ĐẠO ĐỨC</a:t>
            </a:r>
          </a:p>
          <a:p>
            <a:pPr algn="ctr" defTabSz="609630"/>
            <a:r>
              <a:rPr lang="en-US" sz="3200" b="1" smtClean="0">
                <a:solidFill>
                  <a:prstClr val="black"/>
                </a:solidFill>
                <a:latin typeface="Cambria" panose="02040503050406030204" pitchFamily="18" charset="0"/>
                <a:ea typeface="Cambria" panose="02040503050406030204" pitchFamily="18" charset="0"/>
              </a:rPr>
              <a:t>BÀI 2: TÔN TRỌNG SỰ KHÁC BIỆT ( </a:t>
            </a:r>
            <a:r>
              <a:rPr lang="en-US" sz="3200" b="1" smtClean="0">
                <a:solidFill>
                  <a:prstClr val="black"/>
                </a:solidFill>
                <a:latin typeface="Cambria" panose="02040503050406030204" pitchFamily="18" charset="0"/>
                <a:ea typeface="Cambria" panose="02040503050406030204" pitchFamily="18" charset="0"/>
              </a:rPr>
              <a:t>tiết </a:t>
            </a:r>
            <a:r>
              <a:rPr lang="en-US" sz="3200" b="1" smtClean="0">
                <a:solidFill>
                  <a:prstClr val="black"/>
                </a:solidFill>
                <a:latin typeface="Cambria" panose="02040503050406030204" pitchFamily="18" charset="0"/>
                <a:ea typeface="Cambria" panose="02040503050406030204" pitchFamily="18" charset="0"/>
              </a:rPr>
              <a:t>2)</a:t>
            </a:r>
            <a:endParaRPr lang="en-US" sz="3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7346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800" decel="100000"/>
                                        <p:tgtEl>
                                          <p:spTgt spid="24"/>
                                        </p:tgtEl>
                                      </p:cBhvr>
                                    </p:animEffect>
                                    <p:anim calcmode="lin" valueType="num">
                                      <p:cBhvr>
                                        <p:cTn id="12" dur="800" decel="100000" fill="hold"/>
                                        <p:tgtEl>
                                          <p:spTgt spid="24"/>
                                        </p:tgtEl>
                                        <p:attrNameLst>
                                          <p:attrName>style.rotation</p:attrName>
                                        </p:attrNameLst>
                                      </p:cBhvr>
                                      <p:tavLst>
                                        <p:tav tm="0">
                                          <p:val>
                                            <p:fltVal val="-90"/>
                                          </p:val>
                                        </p:tav>
                                        <p:tav tm="100000">
                                          <p:val>
                                            <p:fltVal val="0"/>
                                          </p:val>
                                        </p:tav>
                                      </p:tavLst>
                                    </p:anim>
                                    <p:anim calcmode="lin" valueType="num">
                                      <p:cBhvr>
                                        <p:cTn id="13" dur="800" decel="100000" fill="hold"/>
                                        <p:tgtEl>
                                          <p:spTgt spid="24"/>
                                        </p:tgtEl>
                                        <p:attrNameLst>
                                          <p:attrName>ppt_x</p:attrName>
                                        </p:attrNameLst>
                                      </p:cBhvr>
                                      <p:tavLst>
                                        <p:tav tm="0">
                                          <p:val>
                                            <p:strVal val="#ppt_x+0.4"/>
                                          </p:val>
                                        </p:tav>
                                        <p:tav tm="100000">
                                          <p:val>
                                            <p:strVal val="#ppt_x-0.05"/>
                                          </p:val>
                                        </p:tav>
                                      </p:tavLst>
                                    </p:anim>
                                    <p:anim calcmode="lin" valueType="num">
                                      <p:cBhvr>
                                        <p:cTn id="14" dur="800" decel="100000" fill="hold"/>
                                        <p:tgtEl>
                                          <p:spTgt spid="2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7" presetID="3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800" decel="100000"/>
                                        <p:tgtEl>
                                          <p:spTgt spid="25"/>
                                        </p:tgtEl>
                                      </p:cBhvr>
                                    </p:animEffect>
                                    <p:anim calcmode="lin" valueType="num">
                                      <p:cBhvr>
                                        <p:cTn id="20" dur="800" decel="100000" fill="hold"/>
                                        <p:tgtEl>
                                          <p:spTgt spid="25"/>
                                        </p:tgtEl>
                                        <p:attrNameLst>
                                          <p:attrName>style.rotation</p:attrName>
                                        </p:attrNameLst>
                                      </p:cBhvr>
                                      <p:tavLst>
                                        <p:tav tm="0">
                                          <p:val>
                                            <p:fltVal val="-90"/>
                                          </p:val>
                                        </p:tav>
                                        <p:tav tm="100000">
                                          <p:val>
                                            <p:fltVal val="0"/>
                                          </p:val>
                                        </p:tav>
                                      </p:tavLst>
                                    </p:anim>
                                    <p:anim calcmode="lin" valueType="num">
                                      <p:cBhvr>
                                        <p:cTn id="21" dur="800" decel="100000" fill="hold"/>
                                        <p:tgtEl>
                                          <p:spTgt spid="25"/>
                                        </p:tgtEl>
                                        <p:attrNameLst>
                                          <p:attrName>ppt_x</p:attrName>
                                        </p:attrNameLst>
                                      </p:cBhvr>
                                      <p:tavLst>
                                        <p:tav tm="0">
                                          <p:val>
                                            <p:strVal val="#ppt_x+0.4"/>
                                          </p:val>
                                        </p:tav>
                                        <p:tav tm="100000">
                                          <p:val>
                                            <p:strVal val="#ppt_x-0.05"/>
                                          </p:val>
                                        </p:tav>
                                      </p:tavLst>
                                    </p:anim>
                                    <p:anim calcmode="lin" valueType="num">
                                      <p:cBhvr>
                                        <p:cTn id="22" dur="800" decel="100000" fill="hold"/>
                                        <p:tgtEl>
                                          <p:spTgt spid="2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5" presetID="3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800" decel="100000"/>
                                        <p:tgtEl>
                                          <p:spTgt spid="26"/>
                                        </p:tgtEl>
                                      </p:cBhvr>
                                    </p:animEffect>
                                    <p:anim calcmode="lin" valueType="num">
                                      <p:cBhvr>
                                        <p:cTn id="28" dur="800" decel="100000" fill="hold"/>
                                        <p:tgtEl>
                                          <p:spTgt spid="26"/>
                                        </p:tgtEl>
                                        <p:attrNameLst>
                                          <p:attrName>style.rotation</p:attrName>
                                        </p:attrNameLst>
                                      </p:cBhvr>
                                      <p:tavLst>
                                        <p:tav tm="0">
                                          <p:val>
                                            <p:fltVal val="-90"/>
                                          </p:val>
                                        </p:tav>
                                        <p:tav tm="100000">
                                          <p:val>
                                            <p:fltVal val="0"/>
                                          </p:val>
                                        </p:tav>
                                      </p:tavLst>
                                    </p:anim>
                                    <p:anim calcmode="lin" valueType="num">
                                      <p:cBhvr>
                                        <p:cTn id="29" dur="800" decel="100000" fill="hold"/>
                                        <p:tgtEl>
                                          <p:spTgt spid="26"/>
                                        </p:tgtEl>
                                        <p:attrNameLst>
                                          <p:attrName>ppt_x</p:attrName>
                                        </p:attrNameLst>
                                      </p:cBhvr>
                                      <p:tavLst>
                                        <p:tav tm="0">
                                          <p:val>
                                            <p:strVal val="#ppt_x+0.4"/>
                                          </p:val>
                                        </p:tav>
                                        <p:tav tm="100000">
                                          <p:val>
                                            <p:strVal val="#ppt_x-0.05"/>
                                          </p:val>
                                        </p:tav>
                                      </p:tavLst>
                                    </p:anim>
                                    <p:anim calcmode="lin" valueType="num">
                                      <p:cBhvr>
                                        <p:cTn id="30" dur="800" decel="100000" fill="hold"/>
                                        <p:tgtEl>
                                          <p:spTgt spid="2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3" presetID="2" presetClass="entr" presetSubtype="2" fill="hold" nodeType="with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657475" y="524479"/>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667375" y="2282340"/>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2857" y="3725877"/>
              <a:ext cx="3864023" cy="2435976"/>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8"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0217" y="3940750"/>
              <a:ext cx="3682536" cy="1651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9"/>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771614" y="3735573"/>
              <a:ext cx="3836956"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8"/>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623217" y="3709578"/>
              <a:ext cx="4153663" cy="2435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477</Words>
  <Application>Microsoft Office PowerPoint</Application>
  <PresentationFormat>Widescreen</PresentationFormat>
  <Paragraphs>29</Paragraphs>
  <Slides>21</Slides>
  <Notes>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宋体</vt:lpstr>
      <vt:lpstr>Arial</vt:lpstr>
      <vt:lpstr>Calibri</vt:lpstr>
      <vt:lpstr>Calibri Light</vt:lpstr>
      <vt:lpstr>Cambria</vt:lpstr>
      <vt:lpstr>Chewy</vt:lpstr>
      <vt:lpstr>等线</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10P270321</cp:lastModifiedBy>
  <cp:revision>21</cp:revision>
  <dcterms:created xsi:type="dcterms:W3CDTF">2024-07-24T07:23:08Z</dcterms:created>
  <dcterms:modified xsi:type="dcterms:W3CDTF">2024-11-18T05:52:29Z</dcterms:modified>
</cp:coreProperties>
</file>