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  <p:sldMasterId id="2147483797" r:id="rId3"/>
    <p:sldMasterId id="2147483811" r:id="rId4"/>
  </p:sldMasterIdLst>
  <p:notesMasterIdLst>
    <p:notesMasterId r:id="rId31"/>
  </p:notesMasterIdLst>
  <p:sldIdLst>
    <p:sldId id="342" r:id="rId5"/>
    <p:sldId id="341" r:id="rId6"/>
    <p:sldId id="333" r:id="rId7"/>
    <p:sldId id="343" r:id="rId8"/>
    <p:sldId id="363" r:id="rId9"/>
    <p:sldId id="258" r:id="rId10"/>
    <p:sldId id="308" r:id="rId11"/>
    <p:sldId id="310" r:id="rId12"/>
    <p:sldId id="340" r:id="rId13"/>
    <p:sldId id="315" r:id="rId14"/>
    <p:sldId id="344" r:id="rId15"/>
    <p:sldId id="261" r:id="rId16"/>
    <p:sldId id="563" r:id="rId17"/>
    <p:sldId id="303" r:id="rId18"/>
    <p:sldId id="562" r:id="rId19"/>
    <p:sldId id="339" r:id="rId20"/>
    <p:sldId id="298" r:id="rId21"/>
    <p:sldId id="323" r:id="rId22"/>
    <p:sldId id="263" r:id="rId23"/>
    <p:sldId id="316" r:id="rId24"/>
    <p:sldId id="325" r:id="rId25"/>
    <p:sldId id="305" r:id="rId26"/>
    <p:sldId id="338" r:id="rId27"/>
    <p:sldId id="268" r:id="rId28"/>
    <p:sldId id="319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FD"/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9" autoAdjust="0"/>
    <p:restoredTop sz="94660"/>
  </p:normalViewPr>
  <p:slideViewPr>
    <p:cSldViewPr snapToGrid="0">
      <p:cViewPr varScale="1">
        <p:scale>
          <a:sx n="99" d="100"/>
          <a:sy n="99" d="100"/>
        </p:scale>
        <p:origin x="38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8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2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7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62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3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0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4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7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9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4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89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7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1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18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27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50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2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5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70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2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84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2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746458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085489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79586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0715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820358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62227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34619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590089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360589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8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05025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5587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DF7FD"/>
          </a:fgClr>
          <a:bgClr>
            <a:srgbClr val="FDF7F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740245-2432-41E7-B7EE-937A2C2B2258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780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57" r:id="rId10"/>
    <p:sldLayoutId id="2147483858" r:id="rId11"/>
    <p:sldLayoutId id="21474838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tags" Target="../tags/tag5.xml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3.png"/><Relationship Id="rId5" Type="http://schemas.openxmlformats.org/officeDocument/2006/relationships/tags" Target="../tags/tag7.xml"/><Relationship Id="rId15" Type="http://schemas.microsoft.com/office/2007/relationships/hdphoto" Target="../media/hdphoto7.wdp"/><Relationship Id="rId10" Type="http://schemas.openxmlformats.org/officeDocument/2006/relationships/image" Target="../media/image52.png"/><Relationship Id="rId4" Type="http://schemas.openxmlformats.org/officeDocument/2006/relationships/tags" Target="../tags/tag6.xml"/><Relationship Id="rId9" Type="http://schemas.openxmlformats.org/officeDocument/2006/relationships/image" Target="../media/image51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516998" y="169817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A72F48-2C13-40B9-9B27-96678901DC6D}"/>
              </a:ext>
            </a:extLst>
          </p:cNvPr>
          <p:cNvSpPr txBox="1"/>
          <p:nvPr/>
        </p:nvSpPr>
        <p:spPr>
          <a:xfrm>
            <a:off x="1746613" y="1529001"/>
            <a:ext cx="85333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6509540" y="2135705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5612733" y="2742408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6509540" y="323716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E56306-B04A-49E5-B27B-6F60327165DB}"/>
              </a:ext>
            </a:extLst>
          </p:cNvPr>
          <p:cNvCxnSpPr>
            <a:cxnSpLocks/>
          </p:cNvCxnSpPr>
          <p:nvPr/>
        </p:nvCxnSpPr>
        <p:spPr>
          <a:xfrm flipV="1">
            <a:off x="5257064" y="386110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3E862B-6654-4D3E-9260-06496D772A4F}"/>
              </a:ext>
            </a:extLst>
          </p:cNvPr>
          <p:cNvCxnSpPr>
            <a:cxnSpLocks/>
          </p:cNvCxnSpPr>
          <p:nvPr/>
        </p:nvCxnSpPr>
        <p:spPr>
          <a:xfrm flipV="1">
            <a:off x="6318069" y="4396681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2C5F710B-7FB8-4F76-970E-7A044F291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035"/>
            <a:ext cx="6713315" cy="5790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FC20A-E9FB-4BE7-9292-421814DA93E2}"/>
              </a:ext>
            </a:extLst>
          </p:cNvPr>
          <p:cNvSpPr txBox="1"/>
          <p:nvPr/>
        </p:nvSpPr>
        <p:spPr>
          <a:xfrm>
            <a:off x="6818776" y="3578060"/>
            <a:ext cx="455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Nắng nóng và không có gió, gây khó chịu.</a:t>
            </a: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3C6B3CAA-A19B-4949-A4D7-23909298CFFD}"/>
              </a:ext>
            </a:extLst>
          </p:cNvPr>
          <p:cNvSpPr/>
          <p:nvPr/>
        </p:nvSpPr>
        <p:spPr>
          <a:xfrm>
            <a:off x="7839634" y="2018350"/>
            <a:ext cx="2517422" cy="12003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Nắng oi</a:t>
            </a:r>
          </a:p>
        </p:txBody>
      </p:sp>
    </p:spTree>
    <p:extLst>
      <p:ext uri="{BB962C8B-B14F-4D97-AF65-F5344CB8AC3E}">
        <p14:creationId xmlns:p14="http://schemas.microsoft.com/office/powerpoint/2010/main" val="36864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4000" y="4370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53771" y="6113285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8238" y="1153602"/>
            <a:ext cx="624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đệm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26" name="Picture 2" descr="Thơ: Đất nước đi lên trong lời ru của m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88" y="2433912"/>
            <a:ext cx="6364507" cy="41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-Con-Nhung-bai-hat-dan-ca-ru-con-ngu-ngon-Hat-Ru-Con-Bac-Bo-hoa-nguye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2241" y="1344329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799933"/>
            <a:ext cx="1046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708657" y="3653734"/>
            <a:ext cx="4206044" cy="333711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6917887" y="3168226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BD7125-8D8A-4AD3-B736-4E08B05754D6}"/>
              </a:ext>
            </a:extLst>
          </p:cNvPr>
          <p:cNvCxnSpPr>
            <a:cxnSpLocks/>
          </p:cNvCxnSpPr>
          <p:nvPr/>
        </p:nvCxnSpPr>
        <p:spPr>
          <a:xfrm flipV="1">
            <a:off x="7381887" y="2070623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99120-A432-446C-9E82-03AC2C0C77EB}"/>
              </a:ext>
            </a:extLst>
          </p:cNvPr>
          <p:cNvCxnSpPr>
            <a:cxnSpLocks/>
          </p:cNvCxnSpPr>
          <p:nvPr/>
        </p:nvCxnSpPr>
        <p:spPr>
          <a:xfrm flipV="1">
            <a:off x="7213664" y="3746012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106C68-61E6-478B-887A-AC482AAE1DC5}"/>
              </a:ext>
            </a:extLst>
          </p:cNvPr>
          <p:cNvCxnSpPr>
            <a:cxnSpLocks/>
          </p:cNvCxnSpPr>
          <p:nvPr/>
        </p:nvCxnSpPr>
        <p:spPr>
          <a:xfrm flipV="1">
            <a:off x="7334449" y="2634142"/>
            <a:ext cx="191471" cy="4947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C13D1A-6109-4376-98C5-2FFE77A5AFDC}"/>
              </a:ext>
            </a:extLst>
          </p:cNvPr>
          <p:cNvSpPr txBox="1"/>
          <p:nvPr/>
        </p:nvSpPr>
        <p:spPr>
          <a:xfrm>
            <a:off x="3665349" y="1984300"/>
            <a:ext cx="70966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98CC3D-8631-4495-88F3-60D2B5B51FFD}"/>
              </a:ext>
            </a:extLst>
          </p:cNvPr>
          <p:cNvSpPr/>
          <p:nvPr/>
        </p:nvSpPr>
        <p:spPr>
          <a:xfrm>
            <a:off x="7013623" y="3027380"/>
            <a:ext cx="1949771" cy="8032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9F74DA-4EA8-4831-AB00-47ABE95A78FF}"/>
              </a:ext>
            </a:extLst>
          </p:cNvPr>
          <p:cNvSpPr/>
          <p:nvPr/>
        </p:nvSpPr>
        <p:spPr>
          <a:xfrm>
            <a:off x="3210232" y="4558632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ngủ ngon     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(ngủ say)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không thức giấc</a:t>
            </a:r>
          </a:p>
        </p:txBody>
      </p:sp>
    </p:spTree>
    <p:extLst>
      <p:ext uri="{BB962C8B-B14F-4D97-AF65-F5344CB8AC3E}">
        <p14:creationId xmlns:p14="http://schemas.microsoft.com/office/powerpoint/2010/main" val="27762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0915" y="2180998"/>
            <a:ext cx="6354305" cy="1446546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defRPr/>
            </a:pPr>
            <a:r>
              <a:rPr lang="en-US" altLang="zh-CN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72" y="-288791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2" charset="0"/>
                <a:cs typeface="Arial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2" charset="0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02299" y="4414661"/>
            <a:ext cx="2017484" cy="1107495"/>
            <a:chOff x="9069733" y="5886213"/>
            <a:chExt cx="2689979" cy="1476660"/>
          </a:xfrm>
        </p:grpSpPr>
        <p:sp>
          <p:nvSpPr>
            <p:cNvPr id="4" name="Oval Callout 3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9233" y="6131766"/>
              <a:ext cx="261047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khổ 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khổ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760158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1859" y="1246377"/>
            <a:ext cx="8309178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32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B1FC6B2-77ED-4BF7-893A-5F7F06B1C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164432"/>
            <a:ext cx="12192000" cy="7186863"/>
          </a:xfrm>
          <a:prstGeom prst="rect">
            <a:avLst/>
          </a:prstGeo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1B3A1-DC4A-4813-8060-BB67467BA683}"/>
              </a:ext>
            </a:extLst>
          </p:cNvPr>
          <p:cNvSpPr/>
          <p:nvPr/>
        </p:nvSpPr>
        <p:spPr>
          <a:xfrm>
            <a:off x="-306406" y="380331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9645530-70AE-4EB7-99CA-31F1BEC9E2CE}"/>
              </a:ext>
            </a:extLst>
          </p:cNvPr>
          <p:cNvSpPr/>
          <p:nvPr/>
        </p:nvSpPr>
        <p:spPr>
          <a:xfrm>
            <a:off x="-467065" y="1104570"/>
            <a:ext cx="6655702" cy="289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3550" algn="ctr"/>
            <a:endParaRPr lang="en-US" sz="2800" b="1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6289C1-D529-423D-8E58-114BCCEC2CAB}"/>
              </a:ext>
            </a:extLst>
          </p:cNvPr>
          <p:cNvSpPr txBox="1"/>
          <p:nvPr/>
        </p:nvSpPr>
        <p:spPr>
          <a:xfrm>
            <a:off x="545373" y="1343971"/>
            <a:ext cx="6577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hè oi bức, mẹ đã ngồi đưa võng, hát ru và quạt cho con.</a:t>
            </a:r>
            <a:endParaRPr lang="en-US" sz="3600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09EE1-078C-4716-99DB-5ADBA9A3A1D2}"/>
              </a:ext>
            </a:extLst>
          </p:cNvPr>
          <p:cNvSpPr txBox="1"/>
          <p:nvPr/>
        </p:nvSpPr>
        <p:spPr>
          <a:xfrm>
            <a:off x="-306406" y="1270217"/>
            <a:ext cx="6577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</a:t>
            </a:r>
          </a:p>
          <a:p>
            <a:pPr indent="463550" algn="ctr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gió về.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5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0360" y="1486101"/>
            <a:ext cx="8507568" cy="1071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dòng thơ nào cho thấy mẹ đã thức rất nhiều vì con?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60F26-C43C-4627-9350-D9133C6F7F63}"/>
              </a:ext>
            </a:extLst>
          </p:cNvPr>
          <p:cNvSpPr txBox="1"/>
          <p:nvPr/>
        </p:nvSpPr>
        <p:spPr>
          <a:xfrm>
            <a:off x="1850360" y="3012927"/>
            <a:ext cx="79349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thức vì chúng con.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</a:t>
            </a:r>
          </a:p>
          <a:p>
            <a:pPr indent="463550" algn="ctr"/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</a:t>
            </a:r>
            <a:r>
              <a:rPr lang="vi-VN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338BE9-CBA0-4BBF-BE58-2050219816C0}"/>
              </a:ext>
            </a:extLst>
          </p:cNvPr>
          <p:cNvCxnSpPr>
            <a:cxnSpLocks/>
          </p:cNvCxnSpPr>
          <p:nvPr/>
        </p:nvCxnSpPr>
        <p:spPr>
          <a:xfrm>
            <a:off x="4796725" y="3506050"/>
            <a:ext cx="2564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7A753B-A8D2-4750-B212-C67EA6C5F44F}"/>
              </a:ext>
            </a:extLst>
          </p:cNvPr>
          <p:cNvCxnSpPr>
            <a:cxnSpLocks/>
          </p:cNvCxnSpPr>
          <p:nvPr/>
        </p:nvCxnSpPr>
        <p:spPr>
          <a:xfrm>
            <a:off x="4432515" y="3971958"/>
            <a:ext cx="3161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B7B2D4-7282-49B0-87B3-61CE89CE3806}"/>
              </a:ext>
            </a:extLst>
          </p:cNvPr>
          <p:cNvSpPr/>
          <p:nvPr/>
        </p:nvSpPr>
        <p:spPr>
          <a:xfrm>
            <a:off x="339634" y="505749"/>
            <a:ext cx="11469189" cy="18120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06 NK PowerSkills">
            <a:extLst>
              <a:ext uri="{FF2B5EF4-FFF2-40B4-BE49-F238E27FC236}">
                <a16:creationId xmlns:a16="http://schemas.microsoft.com/office/drawing/2014/main" id="{E6928B0F-C8D8-44A6-BDB0-9506984E3FCA}"/>
              </a:ext>
            </a:extLst>
          </p:cNvPr>
          <p:cNvSpPr txBox="1"/>
          <p:nvPr/>
        </p:nvSpPr>
        <p:spPr>
          <a:xfrm>
            <a:off x="1400034" y="982455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Theo em, câu thơ cuối bài muốn nói điều gì ?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Đ Ghé thăm Fb.com/nkpowerskills">
            <a:extLst>
              <a:ext uri="{FF2B5EF4-FFF2-40B4-BE49-F238E27FC236}">
                <a16:creationId xmlns:a16="http://schemas.microsoft.com/office/drawing/2014/main" id="{2B3DB61D-A045-4C94-ABAD-EAD043D6B247}"/>
              </a:ext>
            </a:extLst>
          </p:cNvPr>
          <p:cNvSpPr/>
          <p:nvPr/>
        </p:nvSpPr>
        <p:spPr>
          <a:xfrm>
            <a:off x="586219" y="5564945"/>
            <a:ext cx="885169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AADF208A-C723-420B-9DF9-7FF2F2C6657D}"/>
              </a:ext>
            </a:extLst>
          </p:cNvPr>
          <p:cNvSpPr/>
          <p:nvPr/>
        </p:nvSpPr>
        <p:spPr>
          <a:xfrm>
            <a:off x="645003" y="4280236"/>
            <a:ext cx="873412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Tay mẹ quạt mát hơn cả gió trời.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hé thăm Fb.com/nkpowerskills">
            <a:extLst>
              <a:ext uri="{FF2B5EF4-FFF2-40B4-BE49-F238E27FC236}">
                <a16:creationId xmlns:a16="http://schemas.microsoft.com/office/drawing/2014/main" id="{8D01B139-2B65-41D3-8A7C-4704E269B01A}"/>
              </a:ext>
            </a:extLst>
          </p:cNvPr>
          <p:cNvSpPr/>
          <p:nvPr/>
        </p:nvSpPr>
        <p:spPr>
          <a:xfrm>
            <a:off x="645002" y="2956475"/>
            <a:ext cx="8734129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Có mẹ quạt mát, con ngủ ngon lành.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Káº¿t quáº£ hÃ¬nh áº£nh cho right icon">
            <a:extLst>
              <a:ext uri="{FF2B5EF4-FFF2-40B4-BE49-F238E27FC236}">
                <a16:creationId xmlns:a16="http://schemas.microsoft.com/office/drawing/2014/main" id="{7B77739C-C8FE-470B-96B2-54230047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884" y="58133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wrong icon">
            <a:extLst>
              <a:ext uri="{FF2B5EF4-FFF2-40B4-BE49-F238E27FC236}">
                <a16:creationId xmlns:a16="http://schemas.microsoft.com/office/drawing/2014/main" id="{569A8415-A698-424F-ADD7-48AEF14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44344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wrong icon">
            <a:extLst>
              <a:ext uri="{FF2B5EF4-FFF2-40B4-BE49-F238E27FC236}">
                <a16:creationId xmlns:a16="http://schemas.microsoft.com/office/drawing/2014/main" id="{EB6076FC-E05A-4614-9D38-57D6C8D1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4" y="3087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EA3C-2704-4341-9FFA-FEF0A70C2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C15A8-0D9E-408A-8C4A-337FCA825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n Tay Mẹ - Nhạc Thiếu Nhi Cho Bé - Nhạc Thiếu Nhi Hay Nhất Mới Nhất 2017">
            <a:hlinkClick r:id="" action="ppaction://media"/>
            <a:extLst>
              <a:ext uri="{FF2B5EF4-FFF2-40B4-BE49-F238E27FC236}">
                <a16:creationId xmlns:a16="http://schemas.microsoft.com/office/drawing/2014/main" id="{863574F4-C295-4DF5-B02B-642926C75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5236" y="368302"/>
            <a:ext cx="1158676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345" t="41746" r="32797" b="23016"/>
          <a:stretch/>
        </p:blipFill>
        <p:spPr>
          <a:xfrm>
            <a:off x="3589050" y="1604325"/>
            <a:ext cx="8602950" cy="45043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13330" y="3404200"/>
            <a:ext cx="4167630" cy="38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205267" y="4401098"/>
            <a:ext cx="2927201" cy="2322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7659" y="2358132"/>
            <a:ext cx="81242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86696" y="1072411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6120713" y="2358132"/>
            <a:ext cx="1960605" cy="834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2500183" y="2900155"/>
            <a:ext cx="1960605" cy="83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909781" y="3385512"/>
            <a:ext cx="3283646" cy="834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1810588" y="3936478"/>
            <a:ext cx="4449734" cy="834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5629097" y="4582692"/>
            <a:ext cx="3676207" cy="691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69" b="64154" l="0" r="100000">
                        <a14:foregroundMark x1="6139" y1="43308" x2="11287" y2="45154"/>
                        <a14:foregroundMark x1="13366" y1="49846" x2="16535" y2="52308"/>
                        <a14:foregroundMark x1="5743" y1="46077" x2="8515" y2="47692"/>
                        <a14:foregroundMark x1="12970" y1="53000" x2="15347" y2="52615"/>
                        <a14:foregroundMark x1="83960" y1="54538" x2="90396" y2="57000"/>
                        <a14:foregroundMark x1="94059" y1="52308" x2="98812" y2="5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13" t="34564" r="-842" b="31444"/>
          <a:stretch/>
        </p:blipFill>
        <p:spPr>
          <a:xfrm>
            <a:off x="3726475" y="5174334"/>
            <a:ext cx="3067986" cy="8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687327" y="4235790"/>
            <a:ext cx="4206044" cy="3337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53732" y="506147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657" y="1246377"/>
            <a:ext cx="10533632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19297" y="1754809"/>
            <a:ext cx="7138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52399" y="2268471"/>
            <a:ext cx="704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6321" y="2746343"/>
            <a:ext cx="408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38675" y="3263377"/>
            <a:ext cx="631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091152" y="5200019"/>
            <a:ext cx="1029853" cy="6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04003" y="5679186"/>
            <a:ext cx="80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7420" y="6158539"/>
            <a:ext cx="721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8582169" y="-59910"/>
            <a:ext cx="3820262" cy="2729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</a:t>
            </a:r>
            <a:br>
              <a:rPr lang="en-US" sz="28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loát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30D8FB-7418-4F74-BD2A-04D953B80DFF}"/>
              </a:ext>
            </a:extLst>
          </p:cNvPr>
          <p:cNvCxnSpPr>
            <a:cxnSpLocks/>
          </p:cNvCxnSpPr>
          <p:nvPr/>
        </p:nvCxnSpPr>
        <p:spPr>
          <a:xfrm>
            <a:off x="4745421" y="3728460"/>
            <a:ext cx="549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E00AA1-8975-4FE4-A3C5-FBCFE77022E8}"/>
              </a:ext>
            </a:extLst>
          </p:cNvPr>
          <p:cNvCxnSpPr>
            <a:cxnSpLocks/>
          </p:cNvCxnSpPr>
          <p:nvPr/>
        </p:nvCxnSpPr>
        <p:spPr>
          <a:xfrm>
            <a:off x="4976232" y="4207302"/>
            <a:ext cx="755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53D051-52E7-4BC9-8410-ED70F7694376}"/>
              </a:ext>
            </a:extLst>
          </p:cNvPr>
          <p:cNvCxnSpPr>
            <a:cxnSpLocks/>
          </p:cNvCxnSpPr>
          <p:nvPr/>
        </p:nvCxnSpPr>
        <p:spPr>
          <a:xfrm>
            <a:off x="6477868" y="4207302"/>
            <a:ext cx="479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FE317C-8100-41BC-BFC2-893DFF7E7E90}"/>
              </a:ext>
            </a:extLst>
          </p:cNvPr>
          <p:cNvCxnSpPr>
            <a:cxnSpLocks/>
          </p:cNvCxnSpPr>
          <p:nvPr/>
        </p:nvCxnSpPr>
        <p:spPr>
          <a:xfrm>
            <a:off x="6196321" y="4680267"/>
            <a:ext cx="7091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843330-33ED-4A94-AE43-BDF75264F8B2}"/>
              </a:ext>
            </a:extLst>
          </p:cNvPr>
          <p:cNvCxnSpPr>
            <a:cxnSpLocks/>
          </p:cNvCxnSpPr>
          <p:nvPr/>
        </p:nvCxnSpPr>
        <p:spPr>
          <a:xfrm>
            <a:off x="4327634" y="6153546"/>
            <a:ext cx="1005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"/>
            <a:ext cx="12192001" cy="6858001"/>
          </a:xfrm>
          <a:prstGeom prst="rect">
            <a:avLst/>
          </a:prstGeom>
        </p:spPr>
      </p:pic>
      <p:grpSp>
        <p:nvGrpSpPr>
          <p:cNvPr id="18" name="组合 8">
            <a:extLst>
              <a:ext uri="{FF2B5EF4-FFF2-40B4-BE49-F238E27FC236}">
                <a16:creationId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356375" y="-1482"/>
            <a:ext cx="11479250" cy="6613604"/>
            <a:chOff x="4591306" y="613472"/>
            <a:chExt cx="3655113" cy="13438766"/>
          </a:xfrm>
        </p:grpSpPr>
        <p:sp>
          <p:nvSpPr>
            <p:cNvPr id="20" name="矩形: 圆角 116">
              <a:extLst>
                <a:ext uri="{FF2B5EF4-FFF2-40B4-BE49-F238E27FC236}">
                  <a16:creationId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55642" y="2587967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22" name="图片 117">
              <a:extLst>
                <a:ext uri="{FF2B5EF4-FFF2-40B4-BE49-F238E27FC236}">
                  <a16:creationId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56643" y="1539361"/>
            <a:ext cx="2678236" cy="1578244"/>
            <a:chOff x="1019898" y="1867152"/>
            <a:chExt cx="3142938" cy="1947937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867152"/>
              <a:ext cx="3142938" cy="19479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47596" y="2435338"/>
              <a:ext cx="2181726" cy="72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ngồi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66871" y="1501893"/>
            <a:ext cx="2778327" cy="1516495"/>
            <a:chOff x="1019898" y="1914941"/>
            <a:chExt cx="3142938" cy="1947937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52337" y="2401865"/>
              <a:ext cx="2181726" cy="75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ru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59300" y="1373061"/>
            <a:ext cx="2754978" cy="1724045"/>
            <a:chOff x="1019898" y="1914941"/>
            <a:chExt cx="3142938" cy="1947937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66443" y="2433327"/>
              <a:ext cx="2181726" cy="660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quạt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36108" y="2446486"/>
            <a:ext cx="2883693" cy="1672590"/>
            <a:chOff x="1019898" y="1914941"/>
            <a:chExt cx="3142938" cy="1947937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98" y="1914941"/>
              <a:ext cx="3142938" cy="194793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450098" y="2538229"/>
              <a:ext cx="2181725" cy="68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38484" y="2613162"/>
            <a:ext cx="2805143" cy="1459873"/>
            <a:chOff x="1003816" y="1901387"/>
            <a:chExt cx="3142938" cy="1947937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16" y="1901387"/>
              <a:ext cx="3142938" cy="194793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414" y="2479512"/>
              <a:ext cx="2510499" cy="7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80248" y="4803583"/>
            <a:ext cx="5081437" cy="903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7928" y="3917965"/>
            <a:ext cx="104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7735" y="1046860"/>
            <a:ext cx="1104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0" b="100000" l="60833" r="100000">
                        <a14:foregroundMark x1="78958" y1="59333" x2="80729" y2="61111"/>
                        <a14:backgroundMark x1="61875" y1="91111" x2="81354" y2="96667"/>
                        <a14:backgroundMark x1="82917" y1="95556" x2="98958" y2="8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74" t="23052" r="541" b="-1153"/>
          <a:stretch/>
        </p:blipFill>
        <p:spPr>
          <a:xfrm rot="400666">
            <a:off x="9157707" y="3578892"/>
            <a:ext cx="2976588" cy="276682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6A26C4-2F6C-4FE0-939C-79530400C600}"/>
              </a:ext>
            </a:extLst>
          </p:cNvPr>
          <p:cNvCxnSpPr>
            <a:cxnSpLocks/>
          </p:cNvCxnSpPr>
          <p:nvPr/>
        </p:nvCxnSpPr>
        <p:spPr>
          <a:xfrm>
            <a:off x="2180067" y="1539361"/>
            <a:ext cx="1867343" cy="13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EF052D1-20C2-44E5-99E9-8F99D2A05027}"/>
              </a:ext>
            </a:extLst>
          </p:cNvPr>
          <p:cNvCxnSpPr>
            <a:cxnSpLocks/>
          </p:cNvCxnSpPr>
          <p:nvPr/>
        </p:nvCxnSpPr>
        <p:spPr>
          <a:xfrm>
            <a:off x="4198747" y="1570295"/>
            <a:ext cx="2112932" cy="15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24B921-4204-468A-AA70-A4D5F045DAE7}"/>
              </a:ext>
            </a:extLst>
          </p:cNvPr>
          <p:cNvCxnSpPr>
            <a:cxnSpLocks/>
          </p:cNvCxnSpPr>
          <p:nvPr/>
        </p:nvCxnSpPr>
        <p:spPr>
          <a:xfrm>
            <a:off x="1256643" y="4561815"/>
            <a:ext cx="1628955" cy="2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30D50B-5EEC-4B82-B26D-F93CDC288153}"/>
              </a:ext>
            </a:extLst>
          </p:cNvPr>
          <p:cNvCxnSpPr>
            <a:cxnSpLocks/>
          </p:cNvCxnSpPr>
          <p:nvPr/>
        </p:nvCxnSpPr>
        <p:spPr>
          <a:xfrm>
            <a:off x="3585549" y="4530283"/>
            <a:ext cx="12809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BDFF06-AC51-4551-BD53-32B463064587}"/>
              </a:ext>
            </a:extLst>
          </p:cNvPr>
          <p:cNvCxnSpPr>
            <a:cxnSpLocks/>
          </p:cNvCxnSpPr>
          <p:nvPr/>
        </p:nvCxnSpPr>
        <p:spPr>
          <a:xfrm>
            <a:off x="5819801" y="4550559"/>
            <a:ext cx="3680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66127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967" y="2853734"/>
            <a:ext cx="84738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1119" y="2765025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0673" y="27681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27</a:t>
            </a:r>
            <a:endParaRPr lang="en-US" sz="4267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2247" y="3067168"/>
            <a:ext cx="745689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MẸ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69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Thứ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Hai </a:t>
            </a:r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16 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tháng 12  </a:t>
            </a:r>
            <a:r>
              <a:rPr lang="en-US" sz="3600" b="1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2024.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513" y="2917176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940" y="3705708"/>
            <a:ext cx="557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 27 </a:t>
            </a:r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- Đǌ: Mẹ (tr 116)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 đúng, rõ ràng bài thơ Mẹ</a:t>
              </a:r>
              <a:r>
                <a:rPr lang="en-US" sz="24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</a:t>
              </a: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biết ngắt đúng nhịp thơ, nhấn giọng phù hợp.</a:t>
              </a:r>
            </a:p>
          </p:txBody>
        </p:sp>
      </p:grpSp>
      <p:sp>
        <p:nvSpPr>
          <p:cNvPr id="59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50" y="2851291"/>
            <a:ext cx="1053367" cy="29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r>
              <a:rPr lang="en-US" altLang="zh-CN" sz="2667" b="1" kern="0">
                <a:solidFill>
                  <a:srgbClr val="ED8F9B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rPr>
              <a:t>Sau bài học này các con sẽ:</a:t>
            </a:r>
            <a:endParaRPr lang="zh-CN" altLang="en-US" sz="2667" b="1" kern="0" dirty="0">
              <a:solidFill>
                <a:srgbClr val="ED8F9B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>
                <a:solidFill>
                  <a:srgbClr val="BAE5E4"/>
                </a:solidFill>
                <a:latin typeface="Arial"/>
                <a:sym typeface="Arial"/>
              </a:rPr>
              <a:t>Yêu cầu cần đạt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Trả lời được các câu hỏi có liên quan đến bài đọc.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Biết chia sẻ những trải nghiệm, suy nghĩ, cảm xúc có liên quan đến bài đọc</a:t>
            </a:r>
            <a:endParaRPr lang="zh-CN" altLang="en-US" sz="2400" kern="0">
              <a:solidFill>
                <a:srgbClr val="000000"/>
              </a:solidFill>
              <a:latin typeface="Arial"/>
              <a:ea typeface="隶书" panose="02010509060101010101" pitchFamily="49" charset="-122"/>
              <a:cs typeface="Arial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6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9" grpId="0" animBg="1"/>
      <p:bldP spid="31" grpId="0" animBg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7649" y="472316"/>
            <a:ext cx="996609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30246" y="1227139"/>
            <a:ext cx="1391479" cy="89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19" b="75833" l="21406" r="80156">
                        <a14:foregroundMark x1="26302" y1="23241" x2="40625" y2="40833"/>
                        <a14:foregroundMark x1="33750" y1="21389" x2="38750" y2="25185"/>
                        <a14:foregroundMark x1="29219" y1="20833" x2="25625" y2="23704"/>
                        <a14:foregroundMark x1="24583" y1="27407" x2="27708" y2="34630"/>
                        <a14:foregroundMark x1="27813" y1="30741" x2="32969" y2="41296"/>
                        <a14:foregroundMark x1="26875" y1="37500" x2="28750" y2="37500"/>
                        <a14:foregroundMark x1="34219" y1="41296" x2="37135" y2="41296"/>
                        <a14:foregroundMark x1="60625" y1="21204" x2="65052" y2="17315"/>
                        <a14:foregroundMark x1="73177" y1="18704" x2="74948" y2="20833"/>
                        <a14:foregroundMark x1="57708" y1="24352" x2="58750" y2="29722"/>
                        <a14:foregroundMark x1="61771" y1="37778" x2="67813" y2="40278"/>
                        <a14:foregroundMark x1="67813" y1="40278" x2="76771" y2="37500"/>
                        <a14:foregroundMark x1="22500" y1="57407" x2="40625" y2="70000"/>
                        <a14:foregroundMark x1="23854" y1="64815" x2="25521" y2="69630"/>
                        <a14:foregroundMark x1="30365" y1="53889" x2="41771" y2="63611"/>
                        <a14:foregroundMark x1="23385" y1="56389" x2="29115" y2="55556"/>
                        <a14:foregroundMark x1="26667" y1="52407" x2="30156" y2="50370"/>
                        <a14:foregroundMark x1="31302" y1="51574" x2="34219" y2="51574"/>
                        <a14:foregroundMark x1="34010" y1="52407" x2="35833" y2="52407"/>
                        <a14:foregroundMark x1="49792" y1="39167" x2="50521" y2="72685"/>
                        <a14:foregroundMark x1="46302" y1="56574" x2="48542" y2="74167"/>
                        <a14:foregroundMark x1="46458" y1="67130" x2="46771" y2="73519"/>
                        <a14:foregroundMark x1="52344" y1="55741" x2="52031" y2="71852"/>
                        <a14:foregroundMark x1="45052" y1="71204" x2="46563" y2="74722"/>
                        <a14:foregroundMark x1="45052" y1="74537" x2="54219" y2="73333"/>
                        <a14:foregroundMark x1="64479" y1="50556" x2="75365" y2="69352"/>
                        <a14:foregroundMark x1="63177" y1="52222" x2="62813" y2="57778"/>
                        <a14:foregroundMark x1="63281" y1="65833" x2="68385" y2="73889"/>
                        <a14:foregroundMark x1="72969" y1="71852" x2="69323" y2="71667"/>
                        <a14:foregroundMark x1="69219" y1="46667" x2="75260" y2="56111"/>
                        <a14:foregroundMark x1="68542" y1="44167" x2="70521" y2="46019"/>
                        <a14:foregroundMark x1="69010" y1="45648" x2="65365" y2="47500"/>
                        <a14:foregroundMark x1="76302" y1="55556" x2="75729" y2="55556"/>
                        <a14:foregroundMark x1="75052" y1="54259" x2="76771" y2="54907"/>
                        <a14:foregroundMark x1="76458" y1="60278" x2="77031" y2="64167"/>
                        <a14:foregroundMark x1="77031" y1="64630" x2="76094" y2="68796"/>
                        <a14:foregroundMark x1="38854" y1="24907" x2="40521" y2="34074"/>
                      </a14:backgroundRemoval>
                    </a14:imgEffect>
                  </a14:imgLayer>
                </a14:imgProps>
              </a:ext>
            </a:extLst>
          </a:blip>
          <a:srcRect l="21086" t="15220" r="19845" b="24419"/>
          <a:stretch/>
        </p:blipFill>
        <p:spPr>
          <a:xfrm>
            <a:off x="2233763" y="1471163"/>
            <a:ext cx="8143614" cy="46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89" b="86852" l="22448" r="94583">
                        <a14:backgroundMark x1="56042" y1="27778" x2="53438" y2="43519"/>
                        <a14:backgroundMark x1="53490" y1="44444" x2="34583" y2="46481"/>
                      </a14:backgroundRemoval>
                    </a14:imgEffect>
                    <a14:imgEffect>
                      <a14:colorTemperature colorTemp="7265"/>
                    </a14:imgEffect>
                    <a14:imgEffect>
                      <a14:saturation sat="107000"/>
                    </a14:imgEffect>
                  </a14:imgLayer>
                </a14:imgProps>
              </a:ext>
            </a:extLst>
          </a:blip>
          <a:srcRect l="21929" t="14328" r="5527" b="13723"/>
          <a:stretch/>
        </p:blipFill>
        <p:spPr>
          <a:xfrm>
            <a:off x="0" y="-402015"/>
            <a:ext cx="12192000" cy="7186863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70192" y="182062"/>
            <a:ext cx="6384758" cy="667593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015175" y="182062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grpSp>
        <p:nvGrpSpPr>
          <p:cNvPr id="13" name="Group 12"/>
          <p:cNvGrpSpPr/>
          <p:nvPr/>
        </p:nvGrpSpPr>
        <p:grpSpPr>
          <a:xfrm rot="2807963">
            <a:off x="8656204" y="320967"/>
            <a:ext cx="3217155" cy="2722208"/>
            <a:chOff x="-66856" y="198988"/>
            <a:chExt cx="3217155" cy="2722208"/>
          </a:xfrm>
        </p:grpSpPr>
        <p:pic>
          <p:nvPicPr>
            <p:cNvPr id="11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815718">
              <a:off x="520997" y="945067"/>
              <a:ext cx="2041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883914" y="1067417"/>
            <a:ext cx="7956045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bằng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100000" l="543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5"/>
          <a:stretch/>
        </p:blipFill>
        <p:spPr>
          <a:xfrm rot="10800000" flipV="1">
            <a:off x="-1010671" y="4016334"/>
            <a:ext cx="4206044" cy="3337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1010382">
            <a:off x="8992766" y="15730"/>
            <a:ext cx="3652029" cy="2722208"/>
            <a:chOff x="-66856" y="198988"/>
            <a:chExt cx="3652029" cy="2722208"/>
          </a:xfrm>
        </p:grpSpPr>
        <p:pic>
          <p:nvPicPr>
            <p:cNvPr id="19" name="图片 39">
              <a:extLst>
                <a:ext uri="{FF2B5EF4-FFF2-40B4-BE49-F238E27FC236}">
                  <a16:creationId xmlns:a16="http://schemas.microsoft.com/office/drawing/2014/main" id="{B6A43CE9-BBC5-4E98-BF98-A297DCD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1860">
              <a:off x="-66856" y="198988"/>
              <a:ext cx="3217155" cy="27222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20768160">
              <a:off x="226456" y="849214"/>
              <a:ext cx="3358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75543" y="634163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01363" y="1246377"/>
            <a:ext cx="9075974" cy="553991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vì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525814" y="1766188"/>
            <a:ext cx="449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85378" y="2263907"/>
            <a:ext cx="60348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42300" y="2781754"/>
            <a:ext cx="344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47441" y="3231731"/>
            <a:ext cx="603031" cy="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6737" y="5194738"/>
            <a:ext cx="978394" cy="3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30272" y="5712695"/>
            <a:ext cx="786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714FE21-7277-4520-BDCF-CCE3E7090226}"/>
              </a:ext>
            </a:extLst>
          </p:cNvPr>
          <p:cNvSpPr/>
          <p:nvPr/>
        </p:nvSpPr>
        <p:spPr>
          <a:xfrm>
            <a:off x="3840753" y="1291453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A7052D-DD1B-4826-AEC0-FEE24AF7A6C7}"/>
              </a:ext>
            </a:extLst>
          </p:cNvPr>
          <p:cNvSpPr/>
          <p:nvPr/>
        </p:nvSpPr>
        <p:spPr>
          <a:xfrm>
            <a:off x="3102776" y="4218985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55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69418" y="2657232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31241" y="26678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ời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5174" y="39851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oi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1240" y="398518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Kẽo cà</a:t>
            </a: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3CAB223C-08BC-4FAE-8AFE-5D714DD598A0}"/>
              </a:ext>
            </a:extLst>
          </p:cNvPr>
          <p:cNvSpPr/>
          <p:nvPr/>
        </p:nvSpPr>
        <p:spPr>
          <a:xfrm>
            <a:off x="1556370" y="5313144"/>
            <a:ext cx="2216746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bằng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3DF18B6B-0114-499C-9B97-BD7EE4AEE37A}"/>
              </a:ext>
            </a:extLst>
          </p:cNvPr>
          <p:cNvSpPr/>
          <p:nvPr/>
        </p:nvSpPr>
        <p:spPr>
          <a:xfrm>
            <a:off x="5331240" y="5287274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 tròn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942</Words>
  <Application>Microsoft Office PowerPoint</Application>
  <PresentationFormat>Widescreen</PresentationFormat>
  <Paragraphs>144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等线</vt:lpstr>
      <vt:lpstr>华文细黑</vt:lpstr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Kalam</vt:lpstr>
      <vt:lpstr>隶书</vt:lpstr>
      <vt:lpstr>Montserrat</vt:lpstr>
      <vt:lpstr>r0c0i Linotte</vt:lpstr>
      <vt:lpstr>SVN-Gretoon</vt:lpstr>
      <vt:lpstr>Times New Roman</vt:lpstr>
      <vt:lpstr>UTM Cookies</vt:lpstr>
      <vt:lpstr>Wingdings</vt:lpstr>
      <vt:lpstr>字魂17号-萌趣果冻体</vt:lpstr>
      <vt:lpstr>Office Theme</vt:lpstr>
      <vt:lpstr>8_Office Theme</vt:lpstr>
      <vt:lpstr>10_Office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117</cp:revision>
  <dcterms:created xsi:type="dcterms:W3CDTF">2021-06-17T09:40:01Z</dcterms:created>
  <dcterms:modified xsi:type="dcterms:W3CDTF">2024-12-23T14:43:56Z</dcterms:modified>
</cp:coreProperties>
</file>