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83" r:id="rId3"/>
    <p:sldId id="282" r:id="rId4"/>
    <p:sldId id="258" r:id="rId5"/>
    <p:sldId id="284" r:id="rId6"/>
    <p:sldId id="285" r:id="rId7"/>
    <p:sldId id="262" r:id="rId8"/>
    <p:sldId id="278" r:id="rId9"/>
    <p:sldId id="286" r:id="rId10"/>
    <p:sldId id="287" r:id="rId11"/>
    <p:sldId id="269" r:id="rId12"/>
    <p:sldId id="288" r:id="rId13"/>
    <p:sldId id="302" r:id="rId14"/>
    <p:sldId id="290" r:id="rId15"/>
    <p:sldId id="292" r:id="rId16"/>
    <p:sldId id="291" r:id="rId17"/>
    <p:sldId id="293" r:id="rId18"/>
    <p:sldId id="281" r:id="rId19"/>
    <p:sldId id="294" r:id="rId20"/>
    <p:sldId id="295" r:id="rId21"/>
    <p:sldId id="296" r:id="rId22"/>
    <p:sldId id="297" r:id="rId23"/>
    <p:sldId id="280" r:id="rId24"/>
    <p:sldId id="303" r:id="rId25"/>
    <p:sldId id="301" r:id="rId26"/>
    <p:sldId id="279" r:id="rId27"/>
    <p:sldId id="298" r:id="rId28"/>
    <p:sldId id="299" r:id="rId29"/>
    <p:sldId id="304" r:id="rId30"/>
    <p:sldId id="305" r:id="rId31"/>
    <p:sldId id="306" r:id="rId32"/>
    <p:sldId id="277" r:id="rId33"/>
  </p:sldIdLst>
  <p:sldSz cx="12192000" cy="6858000"/>
  <p:notesSz cx="6858000" cy="9144000"/>
  <p:embeddedFontLst>
    <p:embeddedFont>
      <p:font typeface="Impact" panose="020B0806030902050204" pitchFamily="34" charset="0"/>
      <p:regular r:id="rId35"/>
    </p:embeddedFont>
    <p:embeddedFont>
      <p:font typeface="华文细黑" panose="020B0604020202020204" charset="-122"/>
      <p:regular r:id="rId36"/>
    </p:embeddedFont>
    <p:embeddedFont>
      <p:font typeface="汉仪夏日体W" panose="020B0604020202020204" charset="-122"/>
      <p:regular r:id="rId37"/>
    </p:embeddedFont>
    <p:embeddedFont>
      <p:font typeface="HP001 4 hàng" panose="020B0603050302020204" pitchFamily="34" charset="0"/>
      <p:bold r:id="rId38"/>
    </p:embeddedFont>
    <p:embeddedFont>
      <p:font typeface="Calibri" panose="020F0502020204030204" pitchFamily="34" charset="0"/>
      <p:regular r:id="rId39"/>
      <p:bold r:id="rId40"/>
      <p:italic r:id="rId41"/>
      <p:boldItalic r:id="rId42"/>
    </p:embeddedFont>
    <p:embeddedFont>
      <p:font typeface="微软雅黑" panose="020B0503020204020204" pitchFamily="34" charset="-122"/>
      <p:regular r:id="rId43"/>
      <p:bold r:id="rId44"/>
    </p:embeddedFont>
    <p:embeddedFont>
      <p:font typeface="等线" panose="020B0604020202020204" charset="-122"/>
      <p:regular r:id="rId45"/>
      <p:bold r:id="rId46"/>
    </p:embeddedFont>
    <p:embeddedFont>
      <p:font typeface="UTM Avo" panose="02040603050506020204" pitchFamily="18" charset="0"/>
      <p:regular r:id="rId47"/>
      <p:bold r:id="rId48"/>
      <p:italic r:id="rId49"/>
      <p:boldItalic r:id="rId50"/>
    </p:embeddedFont>
    <p:embeddedFont>
      <p:font typeface="宋体" panose="02010600030101010101" pitchFamily="2" charset="-122"/>
      <p:regular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ACB6"/>
    <a:srgbClr val="EEAD1B"/>
    <a:srgbClr val="A1BF24"/>
    <a:srgbClr val="DF3427"/>
    <a:srgbClr val="F7D294"/>
    <a:srgbClr val="DBFBFD"/>
    <a:srgbClr val="401010"/>
    <a:srgbClr val="BAC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8" autoAdjust="0"/>
    <p:restoredTop sz="94660"/>
  </p:normalViewPr>
  <p:slideViewPr>
    <p:cSldViewPr snapToGrid="0" showGuides="1">
      <p:cViewPr varScale="1">
        <p:scale>
          <a:sx n="94" d="100"/>
          <a:sy n="94" d="100"/>
        </p:scale>
        <p:origin x="269" y="7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BF8FA-4E2B-4AE8-995E-3CD42975F7E6}" type="datetimeFigureOut">
              <a:rPr lang="zh-CN" altLang="en-US" smtClean="0"/>
              <a:t>2024/12/23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0DCD1-95AB-4626-ABD9-D3784FCC6B66}" type="slidenum">
              <a:rPr lang="zh-CN" altLang="en-US" smtClean="0"/>
              <a:t>‹#›</a:t>
            </a:fld>
            <a:endParaRPr lang="zh-CN" altLang="en-US"/>
          </a:p>
        </p:txBody>
      </p:sp>
    </p:spTree>
    <p:extLst>
      <p:ext uri="{BB962C8B-B14F-4D97-AF65-F5344CB8AC3E}">
        <p14:creationId xmlns:p14="http://schemas.microsoft.com/office/powerpoint/2010/main" val="254416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a:t>
            </a:fld>
            <a:endParaRPr lang="zh-CN" altLang="en-US"/>
          </a:p>
        </p:txBody>
      </p:sp>
    </p:spTree>
    <p:extLst>
      <p:ext uri="{BB962C8B-B14F-4D97-AF65-F5344CB8AC3E}">
        <p14:creationId xmlns:p14="http://schemas.microsoft.com/office/powerpoint/2010/main" val="27692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29</a:t>
            </a:fld>
            <a:endParaRPr lang="zh-CN" altLang="en-US"/>
          </a:p>
        </p:txBody>
      </p:sp>
    </p:spTree>
    <p:extLst>
      <p:ext uri="{BB962C8B-B14F-4D97-AF65-F5344CB8AC3E}">
        <p14:creationId xmlns:p14="http://schemas.microsoft.com/office/powerpoint/2010/main" val="22210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32</a:t>
            </a:fld>
            <a:endParaRPr lang="zh-CN" altLang="en-US"/>
          </a:p>
        </p:txBody>
      </p:sp>
    </p:spTree>
    <p:extLst>
      <p:ext uri="{BB962C8B-B14F-4D97-AF65-F5344CB8AC3E}">
        <p14:creationId xmlns:p14="http://schemas.microsoft.com/office/powerpoint/2010/main" val="316973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84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4</a:t>
            </a:fld>
            <a:endParaRPr lang="zh-CN" altLang="en-US"/>
          </a:p>
        </p:txBody>
      </p:sp>
    </p:spTree>
    <p:extLst>
      <p:ext uri="{BB962C8B-B14F-4D97-AF65-F5344CB8AC3E}">
        <p14:creationId xmlns:p14="http://schemas.microsoft.com/office/powerpoint/2010/main" val="228710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7</a:t>
            </a:fld>
            <a:endParaRPr lang="zh-CN" altLang="en-US"/>
          </a:p>
        </p:txBody>
      </p:sp>
    </p:spTree>
    <p:extLst>
      <p:ext uri="{BB962C8B-B14F-4D97-AF65-F5344CB8AC3E}">
        <p14:creationId xmlns:p14="http://schemas.microsoft.com/office/powerpoint/2010/main" val="22210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8</a:t>
            </a:fld>
            <a:endParaRPr lang="zh-CN" altLang="en-US"/>
          </a:p>
        </p:txBody>
      </p:sp>
    </p:spTree>
    <p:extLst>
      <p:ext uri="{BB962C8B-B14F-4D97-AF65-F5344CB8AC3E}">
        <p14:creationId xmlns:p14="http://schemas.microsoft.com/office/powerpoint/2010/main" val="189935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11</a:t>
            </a:fld>
            <a:endParaRPr lang="zh-CN" altLang="en-US"/>
          </a:p>
        </p:txBody>
      </p:sp>
    </p:spTree>
    <p:extLst>
      <p:ext uri="{BB962C8B-B14F-4D97-AF65-F5344CB8AC3E}">
        <p14:creationId xmlns:p14="http://schemas.microsoft.com/office/powerpoint/2010/main" val="328350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18</a:t>
            </a:fld>
            <a:endParaRPr lang="zh-CN" altLang="en-US"/>
          </a:p>
        </p:txBody>
      </p:sp>
    </p:spTree>
    <p:extLst>
      <p:ext uri="{BB962C8B-B14F-4D97-AF65-F5344CB8AC3E}">
        <p14:creationId xmlns:p14="http://schemas.microsoft.com/office/powerpoint/2010/main" val="379299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23</a:t>
            </a:fld>
            <a:endParaRPr lang="zh-CN" altLang="en-US"/>
          </a:p>
        </p:txBody>
      </p:sp>
    </p:spTree>
    <p:extLst>
      <p:ext uri="{BB962C8B-B14F-4D97-AF65-F5344CB8AC3E}">
        <p14:creationId xmlns:p14="http://schemas.microsoft.com/office/powerpoint/2010/main" val="206735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26</a:t>
            </a:fld>
            <a:endParaRPr lang="zh-CN" altLang="en-US"/>
          </a:p>
        </p:txBody>
      </p:sp>
    </p:spTree>
    <p:extLst>
      <p:ext uri="{BB962C8B-B14F-4D97-AF65-F5344CB8AC3E}">
        <p14:creationId xmlns:p14="http://schemas.microsoft.com/office/powerpoint/2010/main" val="466656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56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2"/>
          </p:nvPr>
        </p:nvSpPr>
        <p:spPr>
          <a:xfrm>
            <a:off x="6354413"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6354413"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3" name="任意多边形: 形状 12"/>
          <p:cNvSpPr>
            <a:spLocks noGrp="1"/>
          </p:cNvSpPr>
          <p:nvPr>
            <p:ph type="pic" sz="quarter" idx="10"/>
          </p:nvPr>
        </p:nvSpPr>
        <p:spPr>
          <a:xfrm>
            <a:off x="1509918"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1509918"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233394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7000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3C1E6C-5440-456C-9D99-72476906D611}" type="datetimeFigureOut">
              <a:rPr lang="vi-VN" smtClean="0"/>
              <a:t>23/12/2024</a:t>
            </a:fld>
            <a:endParaRPr lang="vi-VN"/>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255A3294-F3F4-45F3-8AD6-400F3E462103}" type="slidenum">
              <a:rPr lang="vi-VN" smtClean="0"/>
              <a:t>‹#›</a:t>
            </a:fld>
            <a:endParaRPr lang="vi-VN"/>
          </a:p>
        </p:txBody>
      </p:sp>
    </p:spTree>
    <p:extLst>
      <p:ext uri="{BB962C8B-B14F-4D97-AF65-F5344CB8AC3E}">
        <p14:creationId xmlns:p14="http://schemas.microsoft.com/office/powerpoint/2010/main" val="847767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23643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3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52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4015586" y="1363664"/>
            <a:ext cx="1945478" cy="1945478"/>
          </a:xfrm>
          <a:custGeom>
            <a:avLst/>
            <a:gdLst>
              <a:gd name="connsiteX0" fmla="*/ 972739 w 1945478"/>
              <a:gd name="connsiteY0" fmla="*/ 0 h 1945478"/>
              <a:gd name="connsiteX1" fmla="*/ 1945478 w 1945478"/>
              <a:gd name="connsiteY1" fmla="*/ 972739 h 1945478"/>
              <a:gd name="connsiteX2" fmla="*/ 972739 w 1945478"/>
              <a:gd name="connsiteY2" fmla="*/ 1945478 h 1945478"/>
              <a:gd name="connsiteX3" fmla="*/ 0 w 1945478"/>
              <a:gd name="connsiteY3" fmla="*/ 972739 h 1945478"/>
              <a:gd name="connsiteX4" fmla="*/ 972739 w 1945478"/>
              <a:gd name="connsiteY4" fmla="*/ 0 h 19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478" h="1945478">
                <a:moveTo>
                  <a:pt x="972739" y="0"/>
                </a:moveTo>
                <a:cubicBezTo>
                  <a:pt x="1509968" y="0"/>
                  <a:pt x="1945478" y="435510"/>
                  <a:pt x="1945478" y="972739"/>
                </a:cubicBezTo>
                <a:cubicBezTo>
                  <a:pt x="1945478" y="1509968"/>
                  <a:pt x="1509968" y="1945478"/>
                  <a:pt x="972739" y="1945478"/>
                </a:cubicBezTo>
                <a:cubicBezTo>
                  <a:pt x="435510" y="1945478"/>
                  <a:pt x="0" y="1509968"/>
                  <a:pt x="0" y="972739"/>
                </a:cubicBezTo>
                <a:cubicBezTo>
                  <a:pt x="0" y="435510"/>
                  <a:pt x="435510" y="0"/>
                  <a:pt x="972739"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2" name="任意多边形: 形状 11"/>
          <p:cNvSpPr>
            <a:spLocks noGrp="1"/>
          </p:cNvSpPr>
          <p:nvPr>
            <p:ph type="pic" sz="quarter" idx="11"/>
          </p:nvPr>
        </p:nvSpPr>
        <p:spPr>
          <a:xfrm>
            <a:off x="3228973" y="3834823"/>
            <a:ext cx="2022476" cy="2022476"/>
          </a:xfrm>
          <a:custGeom>
            <a:avLst/>
            <a:gdLst>
              <a:gd name="connsiteX0" fmla="*/ 1011238 w 2022476"/>
              <a:gd name="connsiteY0" fmla="*/ 0 h 2022476"/>
              <a:gd name="connsiteX1" fmla="*/ 2022476 w 2022476"/>
              <a:gd name="connsiteY1" fmla="*/ 1011238 h 2022476"/>
              <a:gd name="connsiteX2" fmla="*/ 1011238 w 2022476"/>
              <a:gd name="connsiteY2" fmla="*/ 2022476 h 2022476"/>
              <a:gd name="connsiteX3" fmla="*/ 0 w 2022476"/>
              <a:gd name="connsiteY3" fmla="*/ 1011238 h 2022476"/>
              <a:gd name="connsiteX4" fmla="*/ 1011238 w 2022476"/>
              <a:gd name="connsiteY4" fmla="*/ 0 h 202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6" h="2022476">
                <a:moveTo>
                  <a:pt x="1011238" y="0"/>
                </a:moveTo>
                <a:cubicBezTo>
                  <a:pt x="1569729" y="0"/>
                  <a:pt x="2022476" y="452747"/>
                  <a:pt x="2022476" y="1011238"/>
                </a:cubicBezTo>
                <a:cubicBezTo>
                  <a:pt x="2022476" y="1569729"/>
                  <a:pt x="1569729" y="2022476"/>
                  <a:pt x="1011238" y="2022476"/>
                </a:cubicBezTo>
                <a:cubicBezTo>
                  <a:pt x="452747" y="2022476"/>
                  <a:pt x="0" y="1569729"/>
                  <a:pt x="0" y="1011238"/>
                </a:cubicBezTo>
                <a:cubicBezTo>
                  <a:pt x="0" y="452747"/>
                  <a:pt x="452747" y="0"/>
                  <a:pt x="1011238"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3" name="任意多边形: 形状 12"/>
          <p:cNvSpPr>
            <a:spLocks noGrp="1"/>
          </p:cNvSpPr>
          <p:nvPr>
            <p:ph type="pic" sz="quarter" idx="12"/>
          </p:nvPr>
        </p:nvSpPr>
        <p:spPr>
          <a:xfrm>
            <a:off x="6453187" y="3045619"/>
            <a:ext cx="2590800" cy="2592388"/>
          </a:xfrm>
          <a:custGeom>
            <a:avLst/>
            <a:gdLst>
              <a:gd name="connsiteX0" fmla="*/ 1295400 w 2590800"/>
              <a:gd name="connsiteY0" fmla="*/ 0 h 2592388"/>
              <a:gd name="connsiteX1" fmla="*/ 2590800 w 2590800"/>
              <a:gd name="connsiteY1" fmla="*/ 1296194 h 2592388"/>
              <a:gd name="connsiteX2" fmla="*/ 1295400 w 2590800"/>
              <a:gd name="connsiteY2" fmla="*/ 2592388 h 2592388"/>
              <a:gd name="connsiteX3" fmla="*/ 0 w 2590800"/>
              <a:gd name="connsiteY3" fmla="*/ 1296194 h 2592388"/>
              <a:gd name="connsiteX4" fmla="*/ 1295400 w 2590800"/>
              <a:gd name="connsiteY4" fmla="*/ 0 h 259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2592388">
                <a:moveTo>
                  <a:pt x="1295400" y="0"/>
                </a:moveTo>
                <a:cubicBezTo>
                  <a:pt x="2010830" y="0"/>
                  <a:pt x="2590800" y="580326"/>
                  <a:pt x="2590800" y="1296194"/>
                </a:cubicBezTo>
                <a:cubicBezTo>
                  <a:pt x="2590800" y="2012062"/>
                  <a:pt x="2010830" y="2592388"/>
                  <a:pt x="1295400" y="2592388"/>
                </a:cubicBezTo>
                <a:cubicBezTo>
                  <a:pt x="579970" y="2592388"/>
                  <a:pt x="0" y="2012062"/>
                  <a:pt x="0" y="1296194"/>
                </a:cubicBezTo>
                <a:cubicBezTo>
                  <a:pt x="0" y="580326"/>
                  <a:pt x="579970" y="0"/>
                  <a:pt x="1295400"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05138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2100746" y="2119783"/>
            <a:ext cx="2866542" cy="2720034"/>
          </a:xfrm>
          <a:custGeom>
            <a:avLst/>
            <a:gdLst>
              <a:gd name="connsiteX0" fmla="*/ 1433271 w 2866542"/>
              <a:gd name="connsiteY0" fmla="*/ 0 h 2720034"/>
              <a:gd name="connsiteX1" fmla="*/ 2866542 w 2866542"/>
              <a:gd name="connsiteY1" fmla="*/ 1360017 h 2720034"/>
              <a:gd name="connsiteX2" fmla="*/ 1433271 w 2866542"/>
              <a:gd name="connsiteY2" fmla="*/ 2720034 h 2720034"/>
              <a:gd name="connsiteX3" fmla="*/ 0 w 2866542"/>
              <a:gd name="connsiteY3" fmla="*/ 1360017 h 2720034"/>
              <a:gd name="connsiteX4" fmla="*/ 1433271 w 2866542"/>
              <a:gd name="connsiteY4" fmla="*/ 0 h 272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542" h="2720034">
                <a:moveTo>
                  <a:pt x="1433271" y="0"/>
                </a:moveTo>
                <a:cubicBezTo>
                  <a:pt x="2224845" y="0"/>
                  <a:pt x="2866542" y="608900"/>
                  <a:pt x="2866542" y="1360017"/>
                </a:cubicBezTo>
                <a:cubicBezTo>
                  <a:pt x="2866542" y="2111134"/>
                  <a:pt x="2224845" y="2720034"/>
                  <a:pt x="1433271" y="2720034"/>
                </a:cubicBezTo>
                <a:cubicBezTo>
                  <a:pt x="641697" y="2720034"/>
                  <a:pt x="0" y="2111134"/>
                  <a:pt x="0" y="1360017"/>
                </a:cubicBezTo>
                <a:cubicBezTo>
                  <a:pt x="0" y="608900"/>
                  <a:pt x="641697" y="0"/>
                  <a:pt x="143327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760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534380"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
        <p:nvSpPr>
          <p:cNvPr id="13" name="任意多边形: 形状 12"/>
          <p:cNvSpPr>
            <a:spLocks noGrp="1"/>
          </p:cNvSpPr>
          <p:nvPr>
            <p:ph type="pic" sz="quarter" idx="11"/>
          </p:nvPr>
        </p:nvSpPr>
        <p:spPr>
          <a:xfrm>
            <a:off x="4002357"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4" name="任意多边形: 形状 13"/>
          <p:cNvSpPr>
            <a:spLocks noGrp="1"/>
          </p:cNvSpPr>
          <p:nvPr>
            <p:ph type="pic" sz="quarter" idx="12"/>
          </p:nvPr>
        </p:nvSpPr>
        <p:spPr>
          <a:xfrm>
            <a:off x="6472221"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8940197"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359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1714502"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4941904"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8171341"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33122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9" name="任意多边形: 形状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8" name="任意多边形: 形状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7" name="任意多边形: 形状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6" name="任意多边形: 形状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Tree>
    <p:extLst>
      <p:ext uri="{BB962C8B-B14F-4D97-AF65-F5344CB8AC3E}">
        <p14:creationId xmlns:p14="http://schemas.microsoft.com/office/powerpoint/2010/main" val="152498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671835" y="1651705"/>
            <a:ext cx="2624866" cy="2660977"/>
          </a:xfrm>
          <a:custGeom>
            <a:avLst/>
            <a:gdLst>
              <a:gd name="connsiteX0" fmla="*/ 2438996 w 2624866"/>
              <a:gd name="connsiteY0" fmla="*/ 0 h 2660977"/>
              <a:gd name="connsiteX1" fmla="*/ 2624866 w 2624866"/>
              <a:gd name="connsiteY1" fmla="*/ 2478035 h 2660977"/>
              <a:gd name="connsiteX2" fmla="*/ 185870 w 2624866"/>
              <a:gd name="connsiteY2" fmla="*/ 2660977 h 2660977"/>
              <a:gd name="connsiteX3" fmla="*/ 0 w 2624866"/>
              <a:gd name="connsiteY3" fmla="*/ 182941 h 2660977"/>
            </a:gdLst>
            <a:ahLst/>
            <a:cxnLst>
              <a:cxn ang="0">
                <a:pos x="connsiteX0" y="connsiteY0"/>
              </a:cxn>
              <a:cxn ang="0">
                <a:pos x="connsiteX1" y="connsiteY1"/>
              </a:cxn>
              <a:cxn ang="0">
                <a:pos x="connsiteX2" y="connsiteY2"/>
              </a:cxn>
              <a:cxn ang="0">
                <a:pos x="connsiteX3" y="connsiteY3"/>
              </a:cxn>
            </a:cxnLst>
            <a:rect l="l" t="t" r="r" b="b"/>
            <a:pathLst>
              <a:path w="2624866" h="2660977">
                <a:moveTo>
                  <a:pt x="2438996" y="0"/>
                </a:moveTo>
                <a:lnTo>
                  <a:pt x="2624866" y="2478035"/>
                </a:lnTo>
                <a:lnTo>
                  <a:pt x="185870" y="2660977"/>
                </a:lnTo>
                <a:lnTo>
                  <a:pt x="0" y="182941"/>
                </a:lnTo>
                <a:close/>
              </a:path>
            </a:pathLst>
          </a:custGeom>
        </p:spPr>
        <p:txBody>
          <a:bodyPr wrap="square">
            <a:noAutofit/>
          </a:bodyPr>
          <a:lstStyle/>
          <a:p>
            <a:endParaRPr lang="zh-CN" altLang="en-US"/>
          </a:p>
        </p:txBody>
      </p:sp>
      <p:sp>
        <p:nvSpPr>
          <p:cNvPr id="15" name="任意多边形: 形状 14"/>
          <p:cNvSpPr>
            <a:spLocks noGrp="1"/>
          </p:cNvSpPr>
          <p:nvPr>
            <p:ph type="pic" sz="quarter" idx="11"/>
          </p:nvPr>
        </p:nvSpPr>
        <p:spPr>
          <a:xfrm>
            <a:off x="3388628" y="3444460"/>
            <a:ext cx="2056679" cy="2079556"/>
          </a:xfrm>
          <a:custGeom>
            <a:avLst/>
            <a:gdLst>
              <a:gd name="connsiteX0" fmla="*/ 316250 w 2056679"/>
              <a:gd name="connsiteY0" fmla="*/ 0 h 2079556"/>
              <a:gd name="connsiteX1" fmla="*/ 2056679 w 2056679"/>
              <a:gd name="connsiteY1" fmla="*/ 311268 h 2079556"/>
              <a:gd name="connsiteX2" fmla="*/ 1740428 w 2056679"/>
              <a:gd name="connsiteY2" fmla="*/ 2079556 h 2079556"/>
              <a:gd name="connsiteX3" fmla="*/ 0 w 2056679"/>
              <a:gd name="connsiteY3" fmla="*/ 1768287 h 2079556"/>
            </a:gdLst>
            <a:ahLst/>
            <a:cxnLst>
              <a:cxn ang="0">
                <a:pos x="connsiteX0" y="connsiteY0"/>
              </a:cxn>
              <a:cxn ang="0">
                <a:pos x="connsiteX1" y="connsiteY1"/>
              </a:cxn>
              <a:cxn ang="0">
                <a:pos x="connsiteX2" y="connsiteY2"/>
              </a:cxn>
              <a:cxn ang="0">
                <a:pos x="connsiteX3" y="connsiteY3"/>
              </a:cxn>
            </a:cxnLst>
            <a:rect l="l" t="t" r="r" b="b"/>
            <a:pathLst>
              <a:path w="2056679" h="2079556">
                <a:moveTo>
                  <a:pt x="316250" y="0"/>
                </a:moveTo>
                <a:lnTo>
                  <a:pt x="2056679" y="311268"/>
                </a:lnTo>
                <a:lnTo>
                  <a:pt x="1740428" y="2079556"/>
                </a:lnTo>
                <a:lnTo>
                  <a:pt x="0" y="1768287"/>
                </a:lnTo>
                <a:close/>
              </a:path>
            </a:pathLst>
          </a:custGeom>
        </p:spPr>
        <p:txBody>
          <a:bodyPr wrap="square">
            <a:noAutofit/>
          </a:bodyPr>
          <a:lstStyle/>
          <a:p>
            <a:endParaRPr lang="zh-CN" altLang="en-US"/>
          </a:p>
        </p:txBody>
      </p:sp>
      <p:sp>
        <p:nvSpPr>
          <p:cNvPr id="13" name="任意多边形: 形状 12"/>
          <p:cNvSpPr>
            <a:spLocks noGrp="1"/>
          </p:cNvSpPr>
          <p:nvPr>
            <p:ph type="pic" sz="quarter" idx="12"/>
          </p:nvPr>
        </p:nvSpPr>
        <p:spPr>
          <a:xfrm>
            <a:off x="5408084" y="1555682"/>
            <a:ext cx="1906122" cy="1974317"/>
          </a:xfrm>
          <a:custGeom>
            <a:avLst/>
            <a:gdLst>
              <a:gd name="connsiteX0" fmla="*/ 1210675 w 1906122"/>
              <a:gd name="connsiteY0" fmla="*/ 0 h 1974317"/>
              <a:gd name="connsiteX1" fmla="*/ 1906122 w 1906122"/>
              <a:gd name="connsiteY1" fmla="*/ 1351193 h 1974317"/>
              <a:gd name="connsiteX2" fmla="*/ 695447 w 1906122"/>
              <a:gd name="connsiteY2" fmla="*/ 1974317 h 1974317"/>
              <a:gd name="connsiteX3" fmla="*/ 0 w 1906122"/>
              <a:gd name="connsiteY3" fmla="*/ 623124 h 1974317"/>
            </a:gdLst>
            <a:ahLst/>
            <a:cxnLst>
              <a:cxn ang="0">
                <a:pos x="connsiteX0" y="connsiteY0"/>
              </a:cxn>
              <a:cxn ang="0">
                <a:pos x="connsiteX1" y="connsiteY1"/>
              </a:cxn>
              <a:cxn ang="0">
                <a:pos x="connsiteX2" y="connsiteY2"/>
              </a:cxn>
              <a:cxn ang="0">
                <a:pos x="connsiteX3" y="connsiteY3"/>
              </a:cxn>
            </a:cxnLst>
            <a:rect l="l" t="t" r="r" b="b"/>
            <a:pathLst>
              <a:path w="1906122" h="1974317">
                <a:moveTo>
                  <a:pt x="1210675" y="0"/>
                </a:moveTo>
                <a:lnTo>
                  <a:pt x="1906122" y="1351193"/>
                </a:lnTo>
                <a:lnTo>
                  <a:pt x="695447" y="1974317"/>
                </a:lnTo>
                <a:lnTo>
                  <a:pt x="0" y="623124"/>
                </a:lnTo>
                <a:close/>
              </a:path>
            </a:pathLst>
          </a:custGeom>
        </p:spPr>
        <p:txBody>
          <a:bodyPr wrap="square">
            <a:noAutofit/>
          </a:bodyPr>
          <a:lstStyle/>
          <a:p>
            <a:endParaRPr lang="zh-CN" altLang="en-US"/>
          </a:p>
        </p:txBody>
      </p:sp>
      <p:sp>
        <p:nvSpPr>
          <p:cNvPr id="14" name="任意多边形: 形状 13"/>
          <p:cNvSpPr>
            <a:spLocks noGrp="1"/>
          </p:cNvSpPr>
          <p:nvPr>
            <p:ph type="pic" sz="quarter" idx="13"/>
          </p:nvPr>
        </p:nvSpPr>
        <p:spPr>
          <a:xfrm>
            <a:off x="8084639" y="1499621"/>
            <a:ext cx="2192282" cy="2297047"/>
          </a:xfrm>
          <a:custGeom>
            <a:avLst/>
            <a:gdLst>
              <a:gd name="connsiteX0" fmla="*/ 810445 w 2192282"/>
              <a:gd name="connsiteY0" fmla="*/ 0 h 2297047"/>
              <a:gd name="connsiteX1" fmla="*/ 2192282 w 2192282"/>
              <a:gd name="connsiteY1" fmla="*/ 702202 h 2297047"/>
              <a:gd name="connsiteX2" fmla="*/ 1381837 w 2192282"/>
              <a:gd name="connsiteY2" fmla="*/ 2297047 h 2297047"/>
              <a:gd name="connsiteX3" fmla="*/ 0 w 2192282"/>
              <a:gd name="connsiteY3" fmla="*/ 1594845 h 2297047"/>
            </a:gdLst>
            <a:ahLst/>
            <a:cxnLst>
              <a:cxn ang="0">
                <a:pos x="connsiteX0" y="connsiteY0"/>
              </a:cxn>
              <a:cxn ang="0">
                <a:pos x="connsiteX1" y="connsiteY1"/>
              </a:cxn>
              <a:cxn ang="0">
                <a:pos x="connsiteX2" y="connsiteY2"/>
              </a:cxn>
              <a:cxn ang="0">
                <a:pos x="connsiteX3" y="connsiteY3"/>
              </a:cxn>
            </a:cxnLst>
            <a:rect l="l" t="t" r="r" b="b"/>
            <a:pathLst>
              <a:path w="2192282" h="2297047">
                <a:moveTo>
                  <a:pt x="810445" y="0"/>
                </a:moveTo>
                <a:lnTo>
                  <a:pt x="2192282" y="702202"/>
                </a:lnTo>
                <a:lnTo>
                  <a:pt x="1381837" y="2297047"/>
                </a:lnTo>
                <a:lnTo>
                  <a:pt x="0" y="159484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017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DBFBFD"/>
          </a:fgClr>
          <a:bgClr>
            <a:schemeClr val="bg1"/>
          </a:bgClr>
        </a:pattFill>
        <a:effectLst/>
      </p:bgPr>
    </p:bg>
    <p:spTree>
      <p:nvGrpSpPr>
        <p:cNvPr id="1" name=""/>
        <p:cNvGrpSpPr/>
        <p:nvPr/>
      </p:nvGrpSpPr>
      <p:grpSpPr>
        <a:xfrm>
          <a:off x="0" y="0"/>
          <a:ext cx="0" cy="0"/>
          <a:chOff x="0" y="0"/>
          <a:chExt cx="0" cy="0"/>
        </a:xfrm>
      </p:grpSpPr>
      <p:sp>
        <p:nvSpPr>
          <p:cNvPr id="7" name="矩形 6"/>
          <p:cNvSpPr/>
          <p:nvPr userDrawn="1"/>
        </p:nvSpPr>
        <p:spPr>
          <a:xfrm>
            <a:off x="0" y="6553200"/>
            <a:ext cx="12192000" cy="304800"/>
          </a:xfrm>
          <a:prstGeom prst="rect">
            <a:avLst/>
          </a:prstGeom>
          <a:solidFill>
            <a:srgbClr val="A1B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15"/>
          <a:stretch>
            <a:fillRect/>
          </a:stretch>
        </p:blipFill>
        <p:spPr>
          <a:xfrm>
            <a:off x="9093200" y="5970960"/>
            <a:ext cx="2815661" cy="747339"/>
          </a:xfrm>
          <a:prstGeom prst="rect">
            <a:avLst/>
          </a:prstGeom>
        </p:spPr>
      </p:pic>
      <p:pic>
        <p:nvPicPr>
          <p:cNvPr id="9" name="图片 8"/>
          <p:cNvPicPr>
            <a:picLocks noChangeAspect="1"/>
          </p:cNvPicPr>
          <p:nvPr userDrawn="1"/>
        </p:nvPicPr>
        <p:blipFill>
          <a:blip r:embed="rId16"/>
          <a:stretch>
            <a:fillRect/>
          </a:stretch>
        </p:blipFill>
        <p:spPr>
          <a:xfrm>
            <a:off x="390533" y="216861"/>
            <a:ext cx="1425567" cy="657468"/>
          </a:xfrm>
          <a:prstGeom prst="rect">
            <a:avLst/>
          </a:prstGeom>
        </p:spPr>
      </p:pic>
    </p:spTree>
    <p:extLst>
      <p:ext uri="{BB962C8B-B14F-4D97-AF65-F5344CB8AC3E}">
        <p14:creationId xmlns:p14="http://schemas.microsoft.com/office/powerpoint/2010/main" val="35552542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2" r:id="rId4"/>
    <p:sldLayoutId id="2147483661" r:id="rId5"/>
    <p:sldLayoutId id="2147483660" r:id="rId6"/>
    <p:sldLayoutId id="2147483659" r:id="rId7"/>
    <p:sldLayoutId id="2147483658" r:id="rId8"/>
    <p:sldLayoutId id="2147483657" r:id="rId9"/>
    <p:sldLayoutId id="2147483656"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slideLayout" Target="../slideLayouts/slideLayout3.xml"/><Relationship Id="rId18" Type="http://schemas.openxmlformats.org/officeDocument/2006/relationships/image" Target="../media/image34.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36.jpeg"/><Relationship Id="rId2" Type="http://schemas.openxmlformats.org/officeDocument/2006/relationships/tags" Target="../tags/tag12.xml"/><Relationship Id="rId16" Type="http://schemas.openxmlformats.org/officeDocument/2006/relationships/image" Target="../media/image31.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image" Target="../media/image35.png"/><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31.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4.jp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2.jp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2.png"/><Relationship Id="rId5" Type="http://schemas.openxmlformats.org/officeDocument/2006/relationships/image" Target="../media/image31.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4.jp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1.xml"/><Relationship Id="rId7" Type="http://schemas.microsoft.com/office/2007/relationships/hdphoto" Target="../media/hdphoto10.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36.xml"/><Relationship Id="rId7" Type="http://schemas.openxmlformats.org/officeDocument/2006/relationships/slideLayout" Target="../slideLayouts/slideLayout3.xml"/><Relationship Id="rId12" Type="http://schemas.openxmlformats.org/officeDocument/2006/relationships/image" Target="../media/image31.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 Target="slide18.xml"/><Relationship Id="rId5" Type="http://schemas.openxmlformats.org/officeDocument/2006/relationships/tags" Target="../tags/tag38.xml"/><Relationship Id="rId10" Type="http://schemas.openxmlformats.org/officeDocument/2006/relationships/slide" Target="slide23.xml"/><Relationship Id="rId4" Type="http://schemas.openxmlformats.org/officeDocument/2006/relationships/tags" Target="../tags/tag37.xml"/><Relationship Id="rId9"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11" Type="http://schemas.openxmlformats.org/officeDocument/2006/relationships/image" Target="../media/image30.png"/><Relationship Id="rId10"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4.xml"/><Relationship Id="rId7" Type="http://schemas.openxmlformats.org/officeDocument/2006/relationships/slideLayout" Target="../slideLayouts/slideLayout3.xml"/><Relationship Id="rId12" Type="http://schemas.openxmlformats.org/officeDocument/2006/relationships/image" Target="../media/image3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 Target="slide18.xml"/><Relationship Id="rId5" Type="http://schemas.openxmlformats.org/officeDocument/2006/relationships/tags" Target="../tags/tag6.xml"/><Relationship Id="rId10" Type="http://schemas.openxmlformats.org/officeDocument/2006/relationships/slide" Target="slide23.xml"/><Relationship Id="rId4" Type="http://schemas.openxmlformats.org/officeDocument/2006/relationships/tags" Target="../tags/tag5.xml"/><Relationship Id="rId9" Type="http://schemas.openxmlformats.org/officeDocument/2006/relationships/slide" Target="slide26.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0.xml"/><Relationship Id="rId7" Type="http://schemas.openxmlformats.org/officeDocument/2006/relationships/image" Target="../media/image3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g"/><Relationship Id="rId11" Type="http://schemas.openxmlformats.org/officeDocument/2006/relationships/image" Target="../media/image34.png"/><Relationship Id="rId5" Type="http://schemas.openxmlformats.org/officeDocument/2006/relationships/notesSlide" Target="../notesSlides/notesSlide5.xml"/><Relationship Id="rId10" Type="http://schemas.openxmlformats.org/officeDocument/2006/relationships/image" Target="../media/image26.png"/><Relationship Id="rId4" Type="http://schemas.openxmlformats.org/officeDocument/2006/relationships/slideLayout" Target="../slideLayouts/slideLayout3.xml"/><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p:blipFill>
        <p:spPr>
          <a:xfrm>
            <a:off x="0" y="-250372"/>
            <a:ext cx="12192000" cy="6858000"/>
          </a:xfrm>
          <a:prstGeom prst="rect">
            <a:avLst/>
          </a:prstGeom>
        </p:spPr>
      </p:pic>
      <p:sp>
        <p:nvSpPr>
          <p:cNvPr id="6" name="文本框 5"/>
          <p:cNvSpPr txBox="1"/>
          <p:nvPr/>
        </p:nvSpPr>
        <p:spPr>
          <a:xfrm>
            <a:off x="2960914" y="3178628"/>
            <a:ext cx="5863771" cy="841828"/>
          </a:xfrm>
          <a:prstGeom prst="rect">
            <a:avLst/>
          </a:prstGeom>
          <a:noFill/>
        </p:spPr>
        <p:txBody>
          <a:bodyPr wrap="none" rtlCol="0">
            <a:prstTxWarp prst="textArchUp">
              <a:avLst/>
            </a:prstTxWarp>
            <a:spAutoFit/>
          </a:bodyPr>
          <a:lstStyle/>
          <a:p>
            <a:pPr algn="ctr"/>
            <a:r>
              <a:rPr lang="en-US" altLang="zh-CN" sz="4000" b="1" smtClean="0">
                <a:solidFill>
                  <a:srgbClr val="FF0000"/>
                </a:solidFill>
                <a:latin typeface="Times New Roman" panose="02020603050405020304" pitchFamily="18" charset="0"/>
                <a:cs typeface="Times New Roman" panose="02020603050405020304" pitchFamily="18" charset="0"/>
              </a:rPr>
              <a:t>CHÀO MỪNG CÁC CON</a:t>
            </a:r>
          </a:p>
          <a:p>
            <a:pPr algn="ctr"/>
            <a:r>
              <a:rPr lang="en-US" altLang="zh-CN" sz="4000" b="1" smtClean="0">
                <a:solidFill>
                  <a:srgbClr val="FF0000"/>
                </a:solidFill>
                <a:latin typeface="Times New Roman" panose="02020603050405020304" pitchFamily="18" charset="0"/>
                <a:cs typeface="Times New Roman" panose="02020603050405020304" pitchFamily="18" charset="0"/>
              </a:rPr>
              <a:t>ĐẾN VỚI TIẾT TIẾNG VIỆT!</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344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xơi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gì</a:t>
            </a:r>
            <a:r>
              <a:rPr lang="en-US" sz="2200" dirty="0" smtClean="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000000"/>
                </a:solidFill>
                <a:latin typeface="Times New Roman" panose="02020603050405020304" pitchFamily="18" charset="0"/>
                <a:ea typeface="Times New Roman" panose="02020603050405020304" pitchFamily="18" charset="0"/>
              </a:rPr>
              <a:t>Đây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mời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617901" y="5299589"/>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468800" y="4617724"/>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Ấy</a:t>
            </a:r>
            <a:r>
              <a:rPr lang="en-US" sz="2200" baseline="0" dirty="0" smtClean="0">
                <a:solidFill>
                  <a:srgbClr val="000000"/>
                </a:solidFill>
                <a:latin typeface="Times New Roman" panose="02020603050405020304" pitchFamily="18" charset="0"/>
                <a:ea typeface="Times New Roman" panose="02020603050405020304" pitchFamily="18" charset="0"/>
              </a:rPr>
              <a:t>,</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phải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đưa</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endParaRPr lang="en-US" sz="2200" dirty="0" smtClean="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3" name="Rounded Rectangle 12"/>
          <p:cNvSpPr/>
          <p:nvPr/>
        </p:nvSpPr>
        <p:spPr>
          <a:xfrm>
            <a:off x="9637486" y="0"/>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 KHÓ ĐỌC</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5500914" y="939660"/>
            <a:ext cx="12046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54685" y="1571031"/>
            <a:ext cx="9506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02000" y="2558004"/>
            <a:ext cx="4281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80343" y="6323812"/>
            <a:ext cx="11248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69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文本框 18"/>
          <p:cNvSpPr txBox="1"/>
          <p:nvPr/>
        </p:nvSpPr>
        <p:spPr>
          <a:xfrm>
            <a:off x="4547969" y="601254"/>
            <a:ext cx="2860078"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zh-CN" sz="3200" b="1" smtClean="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rPr>
              <a:t>TỪ KHÓ ĐỌC</a:t>
            </a:r>
            <a:endParaRPr lang="zh-CN" altLang="en-US" sz="3200" b="1" dirty="0">
              <a:solidFill>
                <a:srgbClr val="FF0000"/>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9" name="MH_Other_1"/>
          <p:cNvSpPr/>
          <p:nvPr>
            <p:custDataLst>
              <p:tags r:id="rId2"/>
            </p:custDataLst>
          </p:nvPr>
        </p:nvSpPr>
        <p:spPr>
          <a:xfrm rot="16200000">
            <a:off x="2969434"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41" name="MH_Other_2"/>
          <p:cNvSpPr/>
          <p:nvPr>
            <p:custDataLst>
              <p:tags r:id="rId3"/>
            </p:custDataLst>
          </p:nvPr>
        </p:nvSpPr>
        <p:spPr>
          <a:xfrm>
            <a:off x="2021418"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42" name="MH_SubTitle_1"/>
          <p:cNvSpPr/>
          <p:nvPr>
            <p:custDataLst>
              <p:tags r:id="rId4"/>
            </p:custDataLst>
          </p:nvPr>
        </p:nvSpPr>
        <p:spPr>
          <a:xfrm>
            <a:off x="3319192" y="2110676"/>
            <a:ext cx="1780292" cy="881060"/>
          </a:xfrm>
          <a:prstGeom prst="rect">
            <a:avLst/>
          </a:prstGeom>
          <a:solidFill>
            <a:srgbClr val="FEFFFF"/>
          </a:solidFill>
          <a:ln w="3175">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1"/>
              </a:solidFill>
            </a:endParaRPr>
          </a:p>
        </p:txBody>
      </p:sp>
      <p:sp>
        <p:nvSpPr>
          <p:cNvPr id="44" name="MH_Other_4"/>
          <p:cNvSpPr/>
          <p:nvPr>
            <p:custDataLst>
              <p:tags r:id="rId5"/>
            </p:custDataLst>
          </p:nvPr>
        </p:nvSpPr>
        <p:spPr>
          <a:xfrm rot="16200000">
            <a:off x="5406055"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46" name="MH_Other_5"/>
          <p:cNvSpPr/>
          <p:nvPr>
            <p:custDataLst>
              <p:tags r:id="rId6"/>
            </p:custDataLst>
          </p:nvPr>
        </p:nvSpPr>
        <p:spPr>
          <a:xfrm>
            <a:off x="4458039"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47" name="MH_SubTitle_2"/>
          <p:cNvSpPr/>
          <p:nvPr>
            <p:custDataLst>
              <p:tags r:id="rId7"/>
            </p:custDataLst>
          </p:nvPr>
        </p:nvSpPr>
        <p:spPr>
          <a:xfrm>
            <a:off x="6833131" y="2110676"/>
            <a:ext cx="1780292" cy="881060"/>
          </a:xfrm>
          <a:prstGeom prst="rect">
            <a:avLst/>
          </a:prstGeom>
          <a:solidFill>
            <a:srgbClr val="FEFFFF"/>
          </a:solidFill>
          <a:ln w="3175">
            <a:solidFill>
              <a:schemeClr val="accent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2"/>
              </a:solidFill>
            </a:endParaRPr>
          </a:p>
        </p:txBody>
      </p:sp>
      <p:sp>
        <p:nvSpPr>
          <p:cNvPr id="49" name="MH_Other_7"/>
          <p:cNvSpPr/>
          <p:nvPr>
            <p:custDataLst>
              <p:tags r:id="rId8"/>
            </p:custDataLst>
          </p:nvPr>
        </p:nvSpPr>
        <p:spPr>
          <a:xfrm rot="16200000">
            <a:off x="7840626" y="1553915"/>
            <a:ext cx="881060" cy="664533"/>
          </a:xfrm>
          <a:prstGeom prst="parallelogram">
            <a:avLst>
              <a:gd name="adj" fmla="val 156667"/>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p>
        </p:txBody>
      </p:sp>
      <p:sp>
        <p:nvSpPr>
          <p:cNvPr id="51" name="MH_Other_8"/>
          <p:cNvSpPr/>
          <p:nvPr>
            <p:custDataLst>
              <p:tags r:id="rId9"/>
            </p:custDataLst>
          </p:nvPr>
        </p:nvSpPr>
        <p:spPr>
          <a:xfrm>
            <a:off x="6892609"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52" name="MH_SubTitle_3"/>
          <p:cNvSpPr/>
          <p:nvPr>
            <p:custDataLst>
              <p:tags r:id="rId10"/>
            </p:custDataLst>
          </p:nvPr>
        </p:nvSpPr>
        <p:spPr>
          <a:xfrm>
            <a:off x="3319651" y="3656760"/>
            <a:ext cx="1780292" cy="881060"/>
          </a:xfrm>
          <a:prstGeom prst="rect">
            <a:avLst/>
          </a:prstGeom>
          <a:solidFill>
            <a:srgbClr val="FEFFFF"/>
          </a:solidFill>
          <a:ln w="3175">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3"/>
              </a:solidFill>
            </a:endParaRPr>
          </a:p>
        </p:txBody>
      </p:sp>
      <p:sp>
        <p:nvSpPr>
          <p:cNvPr id="55" name="MH_Other_10"/>
          <p:cNvSpPr/>
          <p:nvPr>
            <p:custDataLst>
              <p:tags r:id="rId11"/>
            </p:custDataLst>
          </p:nvPr>
        </p:nvSpPr>
        <p:spPr>
          <a:xfrm>
            <a:off x="9329230" y="1371895"/>
            <a:ext cx="237919" cy="73757"/>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800"/>
          </a:p>
        </p:txBody>
      </p:sp>
      <p:sp>
        <p:nvSpPr>
          <p:cNvPr id="56" name="MH_SubTitle_4"/>
          <p:cNvSpPr/>
          <p:nvPr>
            <p:custDataLst>
              <p:tags r:id="rId12"/>
            </p:custDataLst>
          </p:nvPr>
        </p:nvSpPr>
        <p:spPr>
          <a:xfrm>
            <a:off x="6833131" y="3610737"/>
            <a:ext cx="1780292" cy="881060"/>
          </a:xfrm>
          <a:prstGeom prst="rect">
            <a:avLst/>
          </a:prstGeom>
          <a:solidFill>
            <a:srgbClr val="FEFFFF"/>
          </a:solidFill>
          <a:ln w="3175">
            <a:solidFill>
              <a:schemeClr val="accent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a:lnSpc>
                <a:spcPct val="120000"/>
              </a:lnSpc>
              <a:defRPr/>
            </a:pPr>
            <a:endParaRPr lang="zh-CN" altLang="en-US" sz="2000" dirty="0">
              <a:solidFill>
                <a:schemeClr val="accent4"/>
              </a:solidFill>
            </a:endParaRPr>
          </a:p>
        </p:txBody>
      </p:sp>
      <p:sp>
        <p:nvSpPr>
          <p:cNvPr id="21" name="TextBox 19"/>
          <p:cNvSpPr txBox="1"/>
          <p:nvPr/>
        </p:nvSpPr>
        <p:spPr>
          <a:xfrm>
            <a:off x="3371811" y="2253783"/>
            <a:ext cx="2099699" cy="249809"/>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n</a:t>
            </a:r>
            <a:r>
              <a:rPr lang="en-US" sz="2800" smtClean="0">
                <a:solidFill>
                  <a:schemeClr val="tx1"/>
                </a:solidFill>
                <a:latin typeface="Times New Roman" panose="02020603050405020304" pitchFamily="18" charset="0"/>
                <a:cs typeface="Times New Roman" panose="02020603050405020304" pitchFamily="18" charset="0"/>
              </a:rPr>
              <a:t>gạc nhiên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TextBox 19"/>
          <p:cNvSpPr txBox="1"/>
          <p:nvPr/>
        </p:nvSpPr>
        <p:spPr>
          <a:xfrm>
            <a:off x="6903125" y="3793497"/>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n</a:t>
            </a:r>
            <a:r>
              <a:rPr lang="en-US" sz="2800" smtClean="0">
                <a:solidFill>
                  <a:schemeClr val="tx1"/>
                </a:solidFill>
                <a:latin typeface="Times New Roman" panose="02020603050405020304" pitchFamily="18" charset="0"/>
                <a:cs typeface="Times New Roman" panose="02020603050405020304" pitchFamily="18" charset="0"/>
              </a:rPr>
              <a:t>ết ngoan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2" name="TextBox 19"/>
          <p:cNvSpPr txBox="1"/>
          <p:nvPr/>
        </p:nvSpPr>
        <p:spPr>
          <a:xfrm>
            <a:off x="3847225" y="3798634"/>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smtClean="0">
                <a:solidFill>
                  <a:schemeClr val="tx1"/>
                </a:solidFill>
                <a:latin typeface="Times New Roman" panose="02020603050405020304" pitchFamily="18" charset="0"/>
                <a:cs typeface="Times New Roman" panose="02020603050405020304" pitchFamily="18" charset="0"/>
              </a:rPr>
              <a:t>xơi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3" name="TextBox 19"/>
          <p:cNvSpPr txBox="1"/>
          <p:nvPr/>
        </p:nvSpPr>
        <p:spPr>
          <a:xfrm>
            <a:off x="7040460" y="2266584"/>
            <a:ext cx="1692097" cy="52322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r>
              <a:rPr lang="en-US" sz="2800">
                <a:solidFill>
                  <a:schemeClr val="tx1"/>
                </a:solidFill>
                <a:latin typeface="Times New Roman" panose="02020603050405020304" pitchFamily="18" charset="0"/>
                <a:cs typeface="Times New Roman" panose="02020603050405020304" pitchFamily="18" charset="0"/>
              </a:rPr>
              <a:t>b</a:t>
            </a:r>
            <a:r>
              <a:rPr lang="en-US" sz="2800" smtClean="0">
                <a:solidFill>
                  <a:schemeClr val="tx1"/>
                </a:solidFill>
                <a:latin typeface="Times New Roman" panose="02020603050405020304" pitchFamily="18" charset="0"/>
                <a:cs typeface="Times New Roman" panose="02020603050405020304" pitchFamily="18" charset="0"/>
              </a:rPr>
              <a:t>át nhựa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8" name="图片 14340" descr="28"/>
          <p:cNvPicPr>
            <a:picLocks noChangeAspect="1"/>
          </p:cNvPicPr>
          <p:nvPr/>
        </p:nvPicPr>
        <p:blipFill>
          <a:blip r:embed="rId15"/>
          <a:stretch>
            <a:fillRect/>
          </a:stretch>
        </p:blipFill>
        <p:spPr>
          <a:xfrm>
            <a:off x="9448189" y="5305760"/>
            <a:ext cx="1981811" cy="1552240"/>
          </a:xfrm>
          <a:prstGeom prst="rect">
            <a:avLst/>
          </a:prstGeom>
          <a:noFill/>
          <a:ln w="9525">
            <a:noFill/>
          </a:ln>
        </p:spPr>
      </p:pic>
      <p:pic>
        <p:nvPicPr>
          <p:cNvPr id="20" name="图片 6"/>
          <p:cNvPicPr>
            <a:picLocks noChangeAspect="1"/>
          </p:cNvPicPr>
          <p:nvPr/>
        </p:nvPicPr>
        <p:blipFill rotWithShape="1">
          <a:blip r:embed="rId16" cstate="print">
            <a:extLst>
              <a:ext uri="{28A0092B-C50C-407E-A947-70E740481C1C}">
                <a14:useLocalDpi xmlns:a14="http://schemas.microsoft.com/office/drawing/2010/main" val="0"/>
              </a:ext>
            </a:extLst>
          </a:blip>
          <a:srcRect l="27294" t="7312" r="32213" b="28914"/>
          <a:stretch>
            <a:fillRect/>
          </a:stretch>
        </p:blipFill>
        <p:spPr>
          <a:xfrm rot="19502702">
            <a:off x="118810" y="147622"/>
            <a:ext cx="1399147" cy="2077940"/>
          </a:xfrm>
          <a:prstGeom prst="rect">
            <a:avLst/>
          </a:prstGeom>
        </p:spPr>
      </p:pic>
      <p:pic>
        <p:nvPicPr>
          <p:cNvPr id="22" name="Picture 8" descr="Dơi, chim và họ nhà thú | Mầm Non Đô Thị Sài Đồ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90733" y="442746"/>
            <a:ext cx="3291435" cy="1858298"/>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3419" y="4632162"/>
            <a:ext cx="3796290" cy="2225837"/>
          </a:xfrm>
          <a:prstGeom prst="rect">
            <a:avLst/>
          </a:prstGeom>
        </p:spPr>
      </p:pic>
    </p:spTree>
    <p:custDataLst>
      <p:tags r:id="rId1"/>
    </p:custDataLst>
    <p:extLst>
      <p:ext uri="{BB962C8B-B14F-4D97-AF65-F5344CB8AC3E}">
        <p14:creationId xmlns:p14="http://schemas.microsoft.com/office/powerpoint/2010/main" val="1406304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10">
            <a:extLst>
              <a:ext uri="{FF2B5EF4-FFF2-40B4-BE49-F238E27FC236}">
                <a16:creationId xmlns:a16="http://schemas.microsoft.com/office/drawing/2014/main" id="{20C5D417-3BC6-40D7-A1E2-A9B7128804EB}"/>
              </a:ext>
            </a:extLst>
          </p:cNvPr>
          <p:cNvSpPr/>
          <p:nvPr/>
        </p:nvSpPr>
        <p:spPr>
          <a:xfrm>
            <a:off x="314252" y="576217"/>
            <a:ext cx="11617973" cy="62817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2332F39E-6EFB-4C03-9DC5-4CC834EC5314}"/>
              </a:ext>
            </a:extLst>
          </p:cNvPr>
          <p:cNvSpPr txBox="1"/>
          <p:nvPr/>
        </p:nvSpPr>
        <p:spPr>
          <a:xfrm>
            <a:off x="409629" y="634958"/>
            <a:ext cx="11534399" cy="6986528"/>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Bố</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luôn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dành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cho</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Hường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điều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ngạc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nhiên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err="1" smtClean="0">
                <a:solidFill>
                  <a:srgbClr val="000000"/>
                </a:solidFill>
                <a:latin typeface="Times New Roman" panose="02020603050405020304" pitchFamily="18" charset="0"/>
                <a:ea typeface="Times New Roman" panose="02020603050405020304" pitchFamily="18" charset="0"/>
              </a:rPr>
              <a:t>Lúc</a:t>
            </a:r>
            <a:r>
              <a:rPr lang="en-US" sz="2800" smtClean="0">
                <a:solidFill>
                  <a:srgbClr val="000000"/>
                </a:solidFill>
                <a:latin typeface="Times New Roman" panose="02020603050405020304" pitchFamily="18" charset="0"/>
                <a:ea typeface="Times New Roman" panose="02020603050405020304" pitchFamily="18" charset="0"/>
              </a:rPr>
              <a:t> rảnh </a:t>
            </a:r>
            <a:r>
              <a:rPr lang="en-US" sz="2800" dirty="0" err="1" smtClean="0">
                <a:solidFill>
                  <a:srgbClr val="000000"/>
                </a:solidFill>
                <a:latin typeface="Times New Roman" panose="02020603050405020304" pitchFamily="18" charset="0"/>
                <a:ea typeface="Times New Roman" panose="02020603050405020304" pitchFamily="18" charset="0"/>
              </a:rPr>
              <a:t>rỗi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hai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bố</a:t>
            </a:r>
            <a:r>
              <a:rPr lang="en-US" sz="2800" dirty="0" smtClean="0">
                <a:solidFill>
                  <a:srgbClr val="000000"/>
                </a:solidFill>
                <a:latin typeface="Times New Roman" panose="02020603050405020304" pitchFamily="18" charset="0"/>
                <a:ea typeface="Times New Roman" panose="02020603050405020304" pitchFamily="18" charset="0"/>
              </a:rPr>
              <a:t> con </a:t>
            </a:r>
            <a:r>
              <a:rPr lang="en-US" sz="2800" dirty="0" err="1" smtClean="0">
                <a:solidFill>
                  <a:srgbClr val="000000"/>
                </a:solidFill>
                <a:latin typeface="Times New Roman" panose="02020603050405020304" pitchFamily="18" charset="0"/>
                <a:ea typeface="Times New Roman" panose="02020603050405020304" pitchFamily="18" charset="0"/>
              </a:rPr>
              <a:t>ngồi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chơi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với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nhau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như</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đôi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bạn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cùng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tuổi</a:t>
            </a:r>
            <a:r>
              <a:rPr lang="en-US" sz="28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Có</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lần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hai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bố</a:t>
            </a:r>
            <a:r>
              <a:rPr lang="en-US" sz="2800" dirty="0" smtClean="0">
                <a:solidFill>
                  <a:srgbClr val="000000"/>
                </a:solidFill>
                <a:latin typeface="Times New Roman" panose="02020603050405020304" pitchFamily="18" charset="0"/>
              </a:rPr>
              <a:t> con </a:t>
            </a:r>
            <a:r>
              <a:rPr lang="en-US" sz="2800" dirty="0" err="1" smtClean="0">
                <a:solidFill>
                  <a:srgbClr val="000000"/>
                </a:solidFill>
                <a:latin typeface="Times New Roman" panose="02020603050405020304" pitchFamily="18" charset="0"/>
              </a:rPr>
              <a:t>chơi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trò</a:t>
            </a:r>
            <a:r>
              <a:rPr lang="en-US" sz="2800" dirty="0" smtClean="0">
                <a:solidFill>
                  <a:srgbClr val="000000"/>
                </a:solidFill>
                <a:latin typeface="Times New Roman" panose="02020603050405020304" pitchFamily="18" charset="0"/>
              </a:rPr>
              <a:t> </a:t>
            </a:r>
            <a:r>
              <a:rPr lang="en-US" sz="2800" err="1" smtClean="0">
                <a:solidFill>
                  <a:srgbClr val="000000"/>
                </a:solidFill>
                <a:latin typeface="Times New Roman" panose="02020603050405020304" pitchFamily="18" charset="0"/>
              </a:rPr>
              <a:t>chơi</a:t>
            </a:r>
            <a:r>
              <a:rPr lang="en-US" sz="2800" smtClean="0">
                <a:solidFill>
                  <a:srgbClr val="000000"/>
                </a:solidFill>
                <a:latin typeface="Times New Roman" panose="02020603050405020304" pitchFamily="18" charset="0"/>
              </a:rPr>
              <a:t> “ăn </a:t>
            </a:r>
            <a:r>
              <a:rPr lang="en-US" sz="2800" dirty="0" err="1" smtClean="0">
                <a:solidFill>
                  <a:srgbClr val="000000"/>
                </a:solidFill>
                <a:latin typeface="Times New Roman" panose="02020603050405020304" pitchFamily="18" charset="0"/>
              </a:rPr>
              <a:t>cỗ</a:t>
            </a:r>
            <a:r>
              <a:rPr lang="en-US" sz="2800" smtClean="0">
                <a:solidFill>
                  <a:srgbClr val="000000"/>
                </a:solidFill>
                <a:latin typeface="Times New Roman" panose="02020603050405020304" pitchFamily="18" charset="0"/>
              </a:rPr>
              <a:t>”. Hường </a:t>
            </a:r>
            <a:r>
              <a:rPr lang="en-US" sz="2800" dirty="0" err="1" smtClean="0">
                <a:solidFill>
                  <a:srgbClr val="000000"/>
                </a:solidFill>
                <a:latin typeface="Times New Roman" panose="02020603050405020304" pitchFamily="18" charset="0"/>
              </a:rPr>
              <a:t>đưa</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cái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bát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nhựa</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cho</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bố</a:t>
            </a:r>
            <a:r>
              <a:rPr lang="en-US" sz="2800" dirty="0" smtClean="0">
                <a:solidFill>
                  <a:srgbClr val="000000"/>
                </a:solidFill>
                <a:latin typeface="Times New Roman" panose="02020603050405020304" pitchFamily="18" charset="0"/>
              </a:rPr>
              <a:t>:</a:t>
            </a:r>
          </a:p>
          <a:p>
            <a:pPr marL="30480" marR="30480">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800" dirty="0">
                <a:solidFill>
                  <a:prstClr val="black"/>
                </a:solidFill>
                <a:latin typeface="Calibri"/>
              </a:rPr>
              <a:t> </a:t>
            </a:r>
            <a:r>
              <a:rPr lang="en-US" sz="2800" dirty="0" smtClean="0">
                <a:solidFill>
                  <a:prstClr val="black"/>
                </a:solidFill>
                <a:latin typeface="Calibri"/>
              </a:rPr>
              <a:t>     </a:t>
            </a:r>
            <a:r>
              <a:rPr lang="en-US" sz="2800" dirty="0" err="1" smtClean="0">
                <a:solidFill>
                  <a:prstClr val="black"/>
                </a:solidFill>
                <a:latin typeface="Times New Roman" pitchFamily="18" charset="0"/>
                <a:cs typeface="Times New Roman" pitchFamily="18" charset="0"/>
              </a:rPr>
              <a:t>Bố</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bằng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hai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tay</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hẳn</a:t>
            </a:r>
            <a:r>
              <a:rPr lang="en-US" sz="2800" dirty="0" smtClean="0">
                <a:solidFill>
                  <a:prstClr val="black"/>
                </a:solidFill>
                <a:latin typeface="Times New Roman" pitchFamily="18" charset="0"/>
                <a:cs typeface="Times New Roman" pitchFamily="18" charset="0"/>
              </a:rPr>
              <a:t> hoi </a:t>
            </a:r>
            <a:r>
              <a:rPr lang="en-US" sz="2800" dirty="0" err="1" smtClean="0">
                <a:solidFill>
                  <a:prstClr val="black"/>
                </a:solidFill>
                <a:latin typeface="Times New Roman" pitchFamily="18" charset="0"/>
                <a:cs typeface="Times New Roman" pitchFamily="18" charset="0"/>
              </a:rPr>
              <a:t>và</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nói</a:t>
            </a:r>
            <a:r>
              <a:rPr lang="en-US" sz="28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800" dirty="0" smtClean="0">
                <a:solidFill>
                  <a:prstClr val="black"/>
                </a:solidFill>
                <a:latin typeface="Times New Roman" pitchFamily="18" charset="0"/>
                <a:cs typeface="Times New Roman" pitchFamily="18" charset="0"/>
              </a:rPr>
              <a:t>      - </a:t>
            </a:r>
            <a:r>
              <a:rPr lang="en-US" sz="2800" dirty="0" err="1" smtClean="0">
                <a:solidFill>
                  <a:prstClr val="black"/>
                </a:solidFill>
                <a:latin typeface="Times New Roman" pitchFamily="18" charset="0"/>
                <a:cs typeface="Times New Roman" pitchFamily="18" charset="0"/>
              </a:rPr>
              <a:t>Xin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bác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bác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xơi</a:t>
            </a:r>
            <a:r>
              <a:rPr lang="en-US" sz="28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800" dirty="0" smtClean="0">
                <a:solidFill>
                  <a:prstClr val="black"/>
                </a:solidFill>
                <a:latin typeface="Times New Roman" pitchFamily="18" charset="0"/>
                <a:cs typeface="Times New Roman" pitchFamily="18" charset="0"/>
              </a:rPr>
              <a:t>      - </a:t>
            </a:r>
            <a:r>
              <a:rPr lang="en-US" sz="2800" dirty="0" err="1" smtClean="0">
                <a:solidFill>
                  <a:prstClr val="black"/>
                </a:solidFill>
                <a:latin typeface="Times New Roman" pitchFamily="18" charset="0"/>
                <a:cs typeface="Times New Roman" pitchFamily="18" charset="0"/>
              </a:rPr>
              <a:t>Bác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xơi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nữa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không</a:t>
            </a:r>
            <a:r>
              <a:rPr lang="en-US" sz="28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8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noProof="0" err="1" smtClean="0">
                <a:ln>
                  <a:noFill/>
                </a:ln>
                <a:solidFill>
                  <a:prstClr val="black"/>
                </a:solidFill>
                <a:effectLst/>
                <a:uLnTx/>
                <a:uFillTx/>
                <a:latin typeface="Times New Roman" pitchFamily="18" charset="0"/>
                <a:cs typeface="Times New Roman" pitchFamily="18" charset="0"/>
              </a:rPr>
              <a:t>rồi</a:t>
            </a:r>
            <a:r>
              <a:rPr kumimoji="0" lang="en-US" sz="2800" b="0" i="0" u="none" strike="noStrike" kern="1200" cap="none" spc="0" normalizeH="0" noProof="0" smtClean="0">
                <a:ln>
                  <a:noFill/>
                </a:ln>
                <a:solidFill>
                  <a:prstClr val="black"/>
                </a:solidFill>
                <a:effectLst/>
                <a:uLnTx/>
                <a:uFillTx/>
                <a:latin typeface="Times New Roman" pitchFamily="18" charset="0"/>
                <a:cs typeface="Times New Roman" pitchFamily="18" charset="0"/>
              </a:rPr>
              <a:t>.</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Hai bố con cùng phá lên cười. Lát sau, hai bố con đổi cho nhau. Bố hỏi:</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Bác xơi gì ạ?</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Dạ, xin bác bát miến ạ.</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Đây, mời bác</a:t>
            </a:r>
            <a:r>
              <a:rPr lang="en-US" sz="2800" smtClean="0">
                <a:solidFill>
                  <a:srgbClr val="000000"/>
                </a:solidFill>
                <a:latin typeface="Times New Roman" panose="02020603050405020304" pitchFamily="18" charset="0"/>
                <a:ea typeface="Times New Roman" panose="02020603050405020304" pitchFamily="18" charset="0"/>
              </a:rPr>
              <a:t>.</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Hường đưa tay ra cầm lấy cái bát nhựa. Bố bảo:</a:t>
            </a:r>
          </a:p>
          <a:p>
            <a:pPr marL="30480" marR="30480" lvl="0" algn="just">
              <a:defRPr/>
            </a:pPr>
            <a:r>
              <a:rPr lang="en-US" sz="2800">
                <a:solidFill>
                  <a:srgbClr val="000000"/>
                </a:solidFill>
                <a:latin typeface="Times New Roman" panose="02020603050405020304" pitchFamily="18" charset="0"/>
                <a:ea typeface="Times New Roman" panose="02020603050405020304" pitchFamily="18" charset="0"/>
              </a:rPr>
              <a:t>        - Ấy, bác phải đỡ bằng hai tay. Tôi đưa cho bác bằng hai tay cơ mà!</a:t>
            </a:r>
          </a:p>
          <a:p>
            <a:pPr marL="30480" marR="30480" lvl="0" algn="just">
              <a:defRPr/>
            </a:pPr>
            <a:endParaRPr lang="en-US" sz="2800">
              <a:solidFill>
                <a:srgbClr val="000000"/>
              </a:solidFill>
              <a:latin typeface="Times New Roman" panose="02020603050405020304" pitchFamily="18" charset="0"/>
              <a:ea typeface="Times New Roman" panose="02020603050405020304" pitchFamily="18" charset="0"/>
            </a:endParaRPr>
          </a:p>
          <a:p>
            <a:pPr marL="30480" marR="30480" lvl="0" algn="l" defTabSz="914400" rtl="0" eaLnBrk="1" fontAlgn="auto" latinLnBrk="0" hangingPunct="1">
              <a:spcBef>
                <a:spcPts val="0"/>
              </a:spcBef>
              <a:buClrTx/>
              <a:buSzTx/>
              <a:tabLst/>
              <a:defRPr/>
            </a:pP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6026A475-6858-41F5-98B6-CFF25BC57101}"/>
              </a:ext>
            </a:extLst>
          </p:cNvPr>
          <p:cNvSpPr/>
          <p:nvPr/>
        </p:nvSpPr>
        <p:spPr>
          <a:xfrm>
            <a:off x="617901" y="828143"/>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5" name="Oval 14"/>
          <p:cNvSpPr/>
          <p:nvPr/>
        </p:nvSpPr>
        <p:spPr>
          <a:xfrm>
            <a:off x="9138953" y="1485900"/>
            <a:ext cx="566058" cy="5127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67643" y="1910443"/>
            <a:ext cx="566058" cy="579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6" name="Google Shape;345;p31"/>
          <p:cNvGrpSpPr/>
          <p:nvPr/>
        </p:nvGrpSpPr>
        <p:grpSpPr>
          <a:xfrm rot="271998">
            <a:off x="235335" y="2530233"/>
            <a:ext cx="5998013" cy="2536629"/>
            <a:chOff x="3301878" y="2654755"/>
            <a:chExt cx="819004" cy="605284"/>
          </a:xfrm>
        </p:grpSpPr>
        <p:sp>
          <p:nvSpPr>
            <p:cNvPr id="17"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000"/>
            </a:p>
          </p:txBody>
        </p:sp>
        <p:sp>
          <p:nvSpPr>
            <p:cNvPr id="18"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000"/>
            </a:p>
          </p:txBody>
        </p:sp>
        <p:sp>
          <p:nvSpPr>
            <p:cNvPr id="19"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000"/>
            </a:p>
          </p:txBody>
        </p:sp>
      </p:grpSp>
      <p:sp>
        <p:nvSpPr>
          <p:cNvPr id="20" name="Google Shape;351;p31"/>
          <p:cNvSpPr txBox="1">
            <a:spLocks/>
          </p:cNvSpPr>
          <p:nvPr/>
        </p:nvSpPr>
        <p:spPr>
          <a:xfrm>
            <a:off x="468800" y="2871587"/>
            <a:ext cx="1096713" cy="795494"/>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smtClean="0">
                <a:latin typeface="Times New Roman" panose="02020603050405020304" pitchFamily="18" charset="0"/>
                <a:cs typeface="Times New Roman" panose="02020603050405020304" pitchFamily="18" charset="0"/>
              </a:rPr>
              <a:t>bát:</a:t>
            </a:r>
            <a:endParaRPr lang="en-US" dirty="0">
              <a:latin typeface="Times New Roman" panose="02020603050405020304" pitchFamily="18" charset="0"/>
              <a:cs typeface="Times New Roman" panose="02020603050405020304" pitchFamily="18" charset="0"/>
            </a:endParaRPr>
          </a:p>
        </p:txBody>
      </p:sp>
      <p:pic>
        <p:nvPicPr>
          <p:cNvPr id="21" name="Picture 2"/>
          <p:cNvPicPr>
            <a:picLocks noChangeAspect="1" noChangeArrowheads="1"/>
          </p:cNvPicPr>
          <p:nvPr/>
        </p:nvPicPr>
        <p:blipFill>
          <a:blip r:embed="rId2">
            <a:clrChange>
              <a:clrFrom>
                <a:srgbClr val="E7E7E7"/>
              </a:clrFrom>
              <a:clrTo>
                <a:srgbClr val="E7E7E7">
                  <a:alpha val="0"/>
                </a:srgbClr>
              </a:clrTo>
            </a:clrChange>
            <a:extLst>
              <a:ext uri="{BEBA8EAE-BF5A-486C-A8C5-ECC9F3942E4B}">
                <a14:imgProps xmlns:a14="http://schemas.microsoft.com/office/drawing/2010/main">
                  <a14:imgLayer r:embed="rId3">
                    <a14:imgEffect>
                      <a14:backgroundRemoval t="10000" b="100000" l="0" r="100000">
                        <a14:foregroundMark x1="13000" y1="33333" x2="89333" y2="34333"/>
                        <a14:foregroundMark x1="89333" y1="34333" x2="66000" y2="79667"/>
                        <a14:foregroundMark x1="8000" y1="40000" x2="36000" y2="82667"/>
                        <a14:foregroundMark x1="31000" y1="78333" x2="10667" y2="57333"/>
                        <a14:foregroundMark x1="84667" y1="65000" x2="65000" y2="76000"/>
                        <a14:backgroundMark x1="7000" y1="58333" x2="23333" y2="98333"/>
                        <a14:backgroundMark x1="26333" y1="79000" x2="33000" y2="85333"/>
                        <a14:backgroundMark x1="66000" y1="94667" x2="98000" y2="56667"/>
                        <a14:backgroundMark x1="10333" y1="57667" x2="17667" y2="71667"/>
                      </a14:backgroundRemoval>
                    </a14:imgEffect>
                  </a14:imgLayer>
                </a14:imgProps>
              </a:ext>
              <a:ext uri="{28A0092B-C50C-407E-A947-70E740481C1C}">
                <a14:useLocalDpi xmlns:a14="http://schemas.microsoft.com/office/drawing/2010/main" val="0"/>
              </a:ext>
            </a:extLst>
          </a:blip>
          <a:srcRect/>
          <a:stretch>
            <a:fillRect/>
          </a:stretch>
        </p:blipFill>
        <p:spPr bwMode="auto">
          <a:xfrm>
            <a:off x="2690357" y="3596631"/>
            <a:ext cx="1401230" cy="140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clrChange>
              <a:clrFrom>
                <a:srgbClr val="999D9C"/>
              </a:clrFrom>
              <a:clrTo>
                <a:srgbClr val="999D9C">
                  <a:alpha val="0"/>
                </a:srgbClr>
              </a:clrTo>
            </a:clrChange>
            <a:extLst>
              <a:ext uri="{BEBA8EAE-BF5A-486C-A8C5-ECC9F3942E4B}">
                <a14:imgProps xmlns:a14="http://schemas.microsoft.com/office/drawing/2010/main">
                  <a14:imgLayer r:embed="rId5">
                    <a14:imgEffect>
                      <a14:backgroundRemoval t="10000" b="90000" l="10000" r="90000">
                        <a14:backgroundMark x1="27372" y1="47826" x2="55109" y2="80978"/>
                        <a14:backgroundMark x1="61314" y1="61413" x2="54380" y2="62500"/>
                      </a14:backgroundRemoval>
                    </a14:imgEffect>
                  </a14:imgLayer>
                </a14:imgProps>
              </a:ext>
              <a:ext uri="{28A0092B-C50C-407E-A947-70E740481C1C}">
                <a14:useLocalDpi xmlns:a14="http://schemas.microsoft.com/office/drawing/2010/main" val="0"/>
              </a:ext>
            </a:extLst>
          </a:blip>
          <a:srcRect/>
          <a:stretch>
            <a:fillRect/>
          </a:stretch>
        </p:blipFill>
        <p:spPr bwMode="auto">
          <a:xfrm>
            <a:off x="3115501" y="3320455"/>
            <a:ext cx="3471174" cy="237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1718278" y="3086276"/>
            <a:ext cx="4271787" cy="1200329"/>
          </a:xfrm>
          <a:prstGeom prst="rect">
            <a:avLst/>
          </a:prstGeom>
        </p:spPr>
        <p:txBody>
          <a:bodyPr wrap="square">
            <a:spAutoFit/>
          </a:bodyPr>
          <a:lstStyle/>
          <a:p>
            <a:pPr algn="just"/>
            <a:r>
              <a:rPr lang="vi-VN" sz="2400" b="1" dirty="0" smtClean="0">
                <a:latin typeface="Times New Roman" panose="02020603050405020304" pitchFamily="18" charset="0"/>
                <a:cs typeface="Times New Roman" panose="02020603050405020304" pitchFamily="18" charset="0"/>
              </a:rPr>
              <a:t>(từ </a:t>
            </a:r>
            <a:r>
              <a:rPr lang="vi-VN" sz="2400" b="1" dirty="0">
                <a:latin typeface="Times New Roman" panose="02020603050405020304" pitchFamily="18" charset="0"/>
                <a:cs typeface="Times New Roman" panose="02020603050405020304" pitchFamily="18" charset="0"/>
              </a:rPr>
              <a:t>dùng của miền Bắc) còn miền Nam gọi là cái chén để ăn cơm.</a:t>
            </a:r>
            <a:endParaRPr lang="vi-VN" sz="2400" dirty="0">
              <a:latin typeface="Times New Roman" panose="02020603050405020304" pitchFamily="18" charset="0"/>
              <a:cs typeface="Times New Roman" panose="02020603050405020304" pitchFamily="18" charset="0"/>
            </a:endParaRPr>
          </a:p>
        </p:txBody>
      </p:sp>
      <p:grpSp>
        <p:nvGrpSpPr>
          <p:cNvPr id="26" name="Google Shape;345;p31"/>
          <p:cNvGrpSpPr/>
          <p:nvPr/>
        </p:nvGrpSpPr>
        <p:grpSpPr>
          <a:xfrm rot="271998">
            <a:off x="6223291" y="2428362"/>
            <a:ext cx="5595088" cy="2536629"/>
            <a:chOff x="3301878" y="2654755"/>
            <a:chExt cx="819004" cy="605284"/>
          </a:xfrm>
        </p:grpSpPr>
        <p:sp>
          <p:nvSpPr>
            <p:cNvPr id="27"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000"/>
            </a:p>
          </p:txBody>
        </p:sp>
        <p:sp>
          <p:nvSpPr>
            <p:cNvPr id="28"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000"/>
            </a:p>
          </p:txBody>
        </p:sp>
        <p:sp>
          <p:nvSpPr>
            <p:cNvPr id="29"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000"/>
            </a:p>
          </p:txBody>
        </p:sp>
      </p:grpSp>
      <p:sp>
        <p:nvSpPr>
          <p:cNvPr id="30" name="Rectangle 29"/>
          <p:cNvSpPr/>
          <p:nvPr/>
        </p:nvSpPr>
        <p:spPr>
          <a:xfrm>
            <a:off x="7405468" y="3152993"/>
            <a:ext cx="3461204" cy="461665"/>
          </a:xfrm>
          <a:prstGeom prst="rect">
            <a:avLst/>
          </a:prstGeom>
        </p:spPr>
        <p:txBody>
          <a:bodyPr wrap="none">
            <a:spAutoFit/>
          </a:bodyPr>
          <a:lstStyle/>
          <a:p>
            <a:pPr algn="just"/>
            <a:r>
              <a:rPr lang="vi-VN" sz="2400" b="1" smtClean="0">
                <a:latin typeface="Times New Roman" panose="02020603050405020304" pitchFamily="18" charset="0"/>
                <a:cs typeface="Times New Roman" panose="02020603050405020304" pitchFamily="18" charset="0"/>
              </a:rPr>
              <a:t>(</a:t>
            </a:r>
            <a:r>
              <a:rPr lang="en-US" sz="2400" b="1" smtClean="0">
                <a:latin typeface="Times New Roman" panose="02020603050405020304" pitchFamily="18" charset="0"/>
                <a:cs typeface="Times New Roman" panose="02020603050405020304" pitchFamily="18" charset="0"/>
              </a:rPr>
              <a:t>l</a:t>
            </a:r>
            <a:r>
              <a:rPr lang="vi-VN" sz="2400" b="1" smtClean="0">
                <a:latin typeface="Times New Roman" panose="02020603050405020304" pitchFamily="18" charset="0"/>
                <a:cs typeface="Times New Roman" panose="02020603050405020304" pitchFamily="18" charset="0"/>
              </a:rPr>
              <a:t>ời </a:t>
            </a:r>
            <a:r>
              <a:rPr lang="vi-VN" sz="2400" b="1">
                <a:latin typeface="Times New Roman" panose="02020603050405020304" pitchFamily="18" charset="0"/>
                <a:cs typeface="Times New Roman" panose="02020603050405020304" pitchFamily="18" charset="0"/>
              </a:rPr>
              <a:t>mời lịch sự) ăn, uống</a:t>
            </a:r>
            <a:endParaRPr lang="vi-VN" sz="2400" b="1" dirty="0">
              <a:latin typeface="Times New Roman" panose="02020603050405020304" pitchFamily="18" charset="0"/>
              <a:cs typeface="Times New Roman" panose="02020603050405020304" pitchFamily="18" charset="0"/>
            </a:endParaRPr>
          </a:p>
        </p:txBody>
      </p:sp>
      <p:sp>
        <p:nvSpPr>
          <p:cNvPr id="31" name="Google Shape;351;p31"/>
          <p:cNvSpPr txBox="1">
            <a:spLocks/>
          </p:cNvSpPr>
          <p:nvPr/>
        </p:nvSpPr>
        <p:spPr>
          <a:xfrm>
            <a:off x="6349970" y="2343935"/>
            <a:ext cx="7270424" cy="1886512"/>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a:latin typeface="Times New Roman" panose="02020603050405020304" pitchFamily="18" charset="0"/>
                <a:cs typeface="Times New Roman" panose="02020603050405020304" pitchFamily="18" charset="0"/>
              </a:rPr>
              <a:t>x</a:t>
            </a:r>
            <a:r>
              <a:rPr lang="vi-VN" b="1" smtClean="0">
                <a:latin typeface="Times New Roman" panose="02020603050405020304" pitchFamily="18" charset="0"/>
                <a:cs typeface="Times New Roman" panose="02020603050405020304" pitchFamily="18" charset="0"/>
              </a:rPr>
              <a:t>ơi:</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5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EB1CB-B470-4E60-9A49-831FB2C79A5F}"/>
              </a:ext>
            </a:extLst>
          </p:cNvPr>
          <p:cNvSpPr txBox="1"/>
          <p:nvPr/>
        </p:nvSpPr>
        <p:spPr>
          <a:xfrm>
            <a:off x="1189965" y="519091"/>
            <a:ext cx="101686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D3ECA9E-8442-417E-8A88-C6236269A505}"/>
              </a:ext>
            </a:extLst>
          </p:cNvPr>
          <p:cNvSpPr txBox="1"/>
          <p:nvPr/>
        </p:nvSpPr>
        <p:spPr>
          <a:xfrm>
            <a:off x="465302" y="1042311"/>
            <a:ext cx="11276756" cy="1815882"/>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lang="en-US" sz="2800">
                <a:solidFill>
                  <a:srgbClr val="000000"/>
                </a:solidFill>
                <a:latin typeface="Times New Roman" panose="02020603050405020304" pitchFamily="18" charset="0"/>
                <a:ea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rPr>
              <a:t>     </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Năm </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nay,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6" name="Oval 5">
            <a:extLst>
              <a:ext uri="{FF2B5EF4-FFF2-40B4-BE49-F238E27FC236}">
                <a16:creationId xmlns:a16="http://schemas.microsoft.com/office/drawing/2014/main" id="{2BC9162F-F75A-4A4F-9B59-14AC9CCF2CBC}"/>
              </a:ext>
            </a:extLst>
          </p:cNvPr>
          <p:cNvSpPr/>
          <p:nvPr/>
        </p:nvSpPr>
        <p:spPr>
          <a:xfrm>
            <a:off x="793493" y="1042311"/>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3493" y="4332705"/>
            <a:ext cx="10412050" cy="954107"/>
          </a:xfrm>
          <a:prstGeom prst="rect">
            <a:avLst/>
          </a:prstGeom>
        </p:spPr>
        <p:txBody>
          <a:bodyPr wrap="square">
            <a:spAutoFit/>
          </a:bodyPr>
          <a:lstStyle/>
          <a:p>
            <a:r>
              <a:rPr lang="en-US" sz="2800">
                <a:solidFill>
                  <a:srgbClr val="0070C0"/>
                </a:solidFill>
                <a:latin typeface="Times New Roman" panose="02020603050405020304" pitchFamily="18" charset="0"/>
                <a:ea typeface="Times New Roman" panose="02020603050405020304" pitchFamily="18" charset="0"/>
              </a:rPr>
              <a:t>Đến bữa ăn</a:t>
            </a:r>
            <a:r>
              <a:rPr lang="en-US" sz="2800" smtClean="0">
                <a:solidFill>
                  <a:srgbClr val="0070C0"/>
                </a:solidFill>
                <a:latin typeface="Times New Roman" panose="02020603050405020304" pitchFamily="18" charset="0"/>
                <a:ea typeface="Times New Roman" panose="02020603050405020304" pitchFamily="18" charset="0"/>
              </a:rPr>
              <a:t>,</a:t>
            </a:r>
            <a:r>
              <a:rPr lang="en-US" sz="2800" smtClean="0">
                <a:solidFill>
                  <a:srgbClr val="FF0000"/>
                </a:solidFill>
                <a:latin typeface="Times New Roman" panose="02020603050405020304" pitchFamily="18" charset="0"/>
                <a:ea typeface="Times New Roman" panose="02020603050405020304" pitchFamily="18" charset="0"/>
              </a:rPr>
              <a:t>/</a:t>
            </a:r>
            <a:r>
              <a:rPr lang="en-US" sz="2800" smtClean="0">
                <a:solidFill>
                  <a:srgbClr val="0070C0"/>
                </a:solidFill>
                <a:latin typeface="Times New Roman" panose="02020603050405020304" pitchFamily="18" charset="0"/>
                <a:ea typeface="Times New Roman" panose="02020603050405020304" pitchFamily="18" charset="0"/>
              </a:rPr>
              <a:t> </a:t>
            </a:r>
            <a:r>
              <a:rPr lang="en-US" sz="2800">
                <a:solidFill>
                  <a:srgbClr val="0070C0"/>
                </a:solidFill>
                <a:latin typeface="Times New Roman" panose="02020603050405020304" pitchFamily="18" charset="0"/>
                <a:ea typeface="Times New Roman" panose="02020603050405020304" pitchFamily="18" charset="0"/>
              </a:rPr>
              <a:t>nhìn hai bàn tay của </a:t>
            </a:r>
            <a:r>
              <a:rPr lang="en-US" sz="2800" smtClean="0">
                <a:solidFill>
                  <a:srgbClr val="0070C0"/>
                </a:solidFill>
                <a:latin typeface="Times New Roman" panose="02020603050405020304" pitchFamily="18" charset="0"/>
                <a:ea typeface="Times New Roman" panose="02020603050405020304" pitchFamily="18" charset="0"/>
              </a:rPr>
              <a:t>Hường</a:t>
            </a:r>
            <a:r>
              <a:rPr lang="en-US" sz="2800" smtClean="0">
                <a:solidFill>
                  <a:srgbClr val="FF0000"/>
                </a:solidFill>
                <a:latin typeface="Times New Roman" panose="02020603050405020304" pitchFamily="18" charset="0"/>
                <a:ea typeface="Times New Roman" panose="02020603050405020304" pitchFamily="18" charset="0"/>
              </a:rPr>
              <a:t>/ </a:t>
            </a:r>
            <a:r>
              <a:rPr lang="en-US" sz="2800">
                <a:solidFill>
                  <a:srgbClr val="0070C0"/>
                </a:solidFill>
                <a:latin typeface="Times New Roman" panose="02020603050405020304" pitchFamily="18" charset="0"/>
                <a:ea typeface="Times New Roman" panose="02020603050405020304" pitchFamily="18" charset="0"/>
              </a:rPr>
              <a:t>lễ </a:t>
            </a:r>
            <a:r>
              <a:rPr lang="en-US" sz="2800" smtClean="0">
                <a:solidFill>
                  <a:srgbClr val="0070C0"/>
                </a:solidFill>
                <a:latin typeface="Times New Roman" panose="02020603050405020304" pitchFamily="18" charset="0"/>
                <a:ea typeface="Times New Roman" panose="02020603050405020304" pitchFamily="18" charset="0"/>
              </a:rPr>
              <a:t>phép </a:t>
            </a:r>
            <a:r>
              <a:rPr lang="en-US" sz="2800">
                <a:solidFill>
                  <a:srgbClr val="0070C0"/>
                </a:solidFill>
                <a:latin typeface="Times New Roman" panose="02020603050405020304" pitchFamily="18" charset="0"/>
                <a:ea typeface="Times New Roman" panose="02020603050405020304" pitchFamily="18" charset="0"/>
              </a:rPr>
              <a:t>đón bát </a:t>
            </a:r>
            <a:r>
              <a:rPr lang="en-US" sz="2800" smtClean="0">
                <a:solidFill>
                  <a:srgbClr val="0070C0"/>
                </a:solidFill>
                <a:latin typeface="Times New Roman" panose="02020603050405020304" pitchFamily="18" charset="0"/>
                <a:ea typeface="Times New Roman" panose="02020603050405020304" pitchFamily="18" charset="0"/>
              </a:rPr>
              <a:t>cơm,</a:t>
            </a:r>
            <a:r>
              <a:rPr lang="en-US" sz="2800" smtClean="0">
                <a:solidFill>
                  <a:srgbClr val="FF0000"/>
                </a:solidFill>
                <a:latin typeface="Times New Roman" panose="02020603050405020304" pitchFamily="18" charset="0"/>
                <a:ea typeface="Times New Roman" panose="02020603050405020304" pitchFamily="18" charset="0"/>
              </a:rPr>
              <a:t>/</a:t>
            </a:r>
            <a:r>
              <a:rPr lang="en-US" sz="2800" smtClean="0">
                <a:solidFill>
                  <a:srgbClr val="0070C0"/>
                </a:solidFill>
                <a:latin typeface="Times New Roman" panose="02020603050405020304" pitchFamily="18" charset="0"/>
                <a:ea typeface="Times New Roman" panose="02020603050405020304" pitchFamily="18" charset="0"/>
              </a:rPr>
              <a:t> mẹ </a:t>
            </a:r>
            <a:r>
              <a:rPr lang="en-US" sz="2800">
                <a:solidFill>
                  <a:srgbClr val="0070C0"/>
                </a:solidFill>
                <a:latin typeface="Times New Roman" panose="02020603050405020304" pitchFamily="18" charset="0"/>
                <a:ea typeface="Times New Roman" panose="02020603050405020304" pitchFamily="18" charset="0"/>
              </a:rPr>
              <a:t>lại nhớ đến </a:t>
            </a:r>
            <a:r>
              <a:rPr lang="en-US" sz="2800" smtClean="0">
                <a:solidFill>
                  <a:srgbClr val="0070C0"/>
                </a:solidFill>
                <a:latin typeface="Times New Roman" panose="02020603050405020304" pitchFamily="18" charset="0"/>
                <a:ea typeface="Times New Roman" panose="02020603050405020304" pitchFamily="18" charset="0"/>
              </a:rPr>
              <a:t>lúc</a:t>
            </a:r>
            <a:r>
              <a:rPr lang="en-US" sz="2800" smtClean="0">
                <a:solidFill>
                  <a:srgbClr val="FF0000"/>
                </a:solidFill>
                <a:latin typeface="Times New Roman" panose="02020603050405020304" pitchFamily="18" charset="0"/>
                <a:ea typeface="Times New Roman" panose="02020603050405020304" pitchFamily="18" charset="0"/>
              </a:rPr>
              <a:t>/</a:t>
            </a:r>
            <a:r>
              <a:rPr lang="en-US" sz="2800" smtClean="0">
                <a:solidFill>
                  <a:srgbClr val="0070C0"/>
                </a:solidFill>
                <a:latin typeface="Times New Roman" panose="02020603050405020304" pitchFamily="18" charset="0"/>
                <a:ea typeface="Times New Roman" panose="02020603050405020304" pitchFamily="18" charset="0"/>
              </a:rPr>
              <a:t> </a:t>
            </a:r>
            <a:r>
              <a:rPr lang="en-US" sz="2800">
                <a:solidFill>
                  <a:srgbClr val="0070C0"/>
                </a:solidFill>
                <a:latin typeface="Times New Roman" panose="02020603050405020304" pitchFamily="18" charset="0"/>
                <a:ea typeface="Times New Roman" panose="02020603050405020304" pitchFamily="18" charset="0"/>
              </a:rPr>
              <a:t>hai bố </a:t>
            </a:r>
            <a:r>
              <a:rPr lang="en-US" sz="2800" smtClean="0">
                <a:solidFill>
                  <a:srgbClr val="0070C0"/>
                </a:solidFill>
                <a:latin typeface="Times New Roman" panose="02020603050405020304" pitchFamily="18" charset="0"/>
                <a:ea typeface="Times New Roman" panose="02020603050405020304" pitchFamily="18" charset="0"/>
              </a:rPr>
              <a:t>con </a:t>
            </a:r>
            <a:r>
              <a:rPr lang="en-US" sz="2800">
                <a:solidFill>
                  <a:srgbClr val="0070C0"/>
                </a:solidFill>
                <a:latin typeface="Times New Roman" panose="02020603050405020304" pitchFamily="18" charset="0"/>
                <a:ea typeface="Times New Roman" panose="02020603050405020304" pitchFamily="18" charset="0"/>
              </a:rPr>
              <a:t>chơi với </a:t>
            </a:r>
            <a:r>
              <a:rPr lang="en-US" sz="2800" smtClean="0">
                <a:solidFill>
                  <a:srgbClr val="0070C0"/>
                </a:solidFill>
                <a:latin typeface="Times New Roman" panose="02020603050405020304" pitchFamily="18" charset="0"/>
                <a:ea typeface="Times New Roman" panose="02020603050405020304" pitchFamily="18" charset="0"/>
              </a:rPr>
              <a:t>nhau.</a:t>
            </a:r>
            <a:r>
              <a:rPr lang="en-US" sz="2800" smtClean="0">
                <a:solidFill>
                  <a:srgbClr val="FF0000"/>
                </a:solidFill>
                <a:latin typeface="Times New Roman" panose="02020603050405020304" pitchFamily="18" charset="0"/>
                <a:ea typeface="Times New Roman" panose="02020603050405020304" pitchFamily="18" charset="0"/>
              </a:rPr>
              <a:t>//</a:t>
            </a:r>
            <a:endParaRPr lang="en-US" sz="2800">
              <a:solidFill>
                <a:srgbClr val="FF0000"/>
              </a:solidFill>
            </a:endParaRPr>
          </a:p>
        </p:txBody>
      </p:sp>
      <p:sp>
        <p:nvSpPr>
          <p:cNvPr id="16" name="Rounded Rectangle 15"/>
          <p:cNvSpPr/>
          <p:nvPr/>
        </p:nvSpPr>
        <p:spPr>
          <a:xfrm>
            <a:off x="4506392" y="3630219"/>
            <a:ext cx="2728686" cy="5607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CÂU DÀI</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57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xơi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gì</a:t>
            </a:r>
            <a:r>
              <a:rPr lang="en-US" sz="2200" dirty="0" smtClean="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000000"/>
                </a:solidFill>
                <a:latin typeface="Times New Roman" panose="02020603050405020304" pitchFamily="18" charset="0"/>
                <a:ea typeface="Times New Roman" panose="02020603050405020304" pitchFamily="18" charset="0"/>
              </a:rPr>
              <a:t>Đây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mời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557521" y="5213310"/>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Ấy</a:t>
            </a:r>
            <a:r>
              <a:rPr lang="en-US" sz="2200" baseline="0" dirty="0" smtClean="0">
                <a:solidFill>
                  <a:srgbClr val="000000"/>
                </a:solidFill>
                <a:latin typeface="Times New Roman" panose="02020603050405020304" pitchFamily="18" charset="0"/>
                <a:ea typeface="Times New Roman" panose="02020603050405020304" pitchFamily="18" charset="0"/>
              </a:rPr>
              <a:t>,</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phải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đưa</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endParaRPr lang="en-US" sz="2200" dirty="0" smtClean="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4" name="Rounded Rectangle 13"/>
          <p:cNvSpPr/>
          <p:nvPr/>
        </p:nvSpPr>
        <p:spPr>
          <a:xfrm>
            <a:off x="10080256" y="755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đoạn</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02635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52" t="1" r="7184" b="-415"/>
          <a:stretch/>
        </p:blipFill>
        <p:spPr>
          <a:xfrm>
            <a:off x="0" y="0"/>
            <a:ext cx="12256655" cy="6858000"/>
          </a:xfrm>
          <a:prstGeom prst="rect">
            <a:avLst/>
          </a:prstGeom>
        </p:spPr>
      </p:pic>
      <p:pic>
        <p:nvPicPr>
          <p:cNvPr id="3" name="图片 73732" descr="PPT素材-12"/>
          <p:cNvPicPr>
            <a:picLocks noChangeAspect="1"/>
          </p:cNvPicPr>
          <p:nvPr/>
        </p:nvPicPr>
        <p:blipFill>
          <a:blip r:embed="rId4"/>
          <a:stretch>
            <a:fillRect/>
          </a:stretch>
        </p:blipFill>
        <p:spPr>
          <a:xfrm>
            <a:off x="4580389" y="-239859"/>
            <a:ext cx="7611613" cy="3026440"/>
          </a:xfrm>
          <a:prstGeom prst="rect">
            <a:avLst/>
          </a:prstGeom>
          <a:noFill/>
          <a:ln w="9525">
            <a:noFill/>
          </a:ln>
        </p:spPr>
      </p:pic>
      <p:sp>
        <p:nvSpPr>
          <p:cNvPr id="4"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784687" y="716696"/>
            <a:ext cx="11203016" cy="1113378"/>
          </a:xfrm>
          <a:prstGeom prst="rect">
            <a:avLst/>
          </a:prstGeom>
          <a:noFill/>
          <a:ln>
            <a:noFill/>
          </a:ln>
        </p:spPr>
        <p:txBody>
          <a:bodyPr wrap="square" lIns="91436" tIns="45718" rIns="91436" bIns="45718">
            <a:spAutoFit/>
          </a:bodyPr>
          <a:lstStyle/>
          <a:p>
            <a:pPr algn="ctr" defTabSz="1219079">
              <a:lnSpc>
                <a:spcPct val="150000"/>
              </a:lnSpc>
              <a:defRPr/>
            </a:pP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5025"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8220" y="2228183"/>
            <a:ext cx="6003917" cy="4557486"/>
          </a:xfrm>
          <a:prstGeom prst="rect">
            <a:avLst/>
          </a:prstGeom>
          <a:ln>
            <a:noFill/>
          </a:ln>
          <a:effectLst>
            <a:outerShdw blurRad="292100" dist="139700" dir="2700000" algn="tl" rotWithShape="0">
              <a:srgbClr val="333333">
                <a:alpha val="65000"/>
              </a:srgbClr>
            </a:outerShdw>
          </a:effectLst>
        </p:spPr>
      </p:pic>
      <p:pic>
        <p:nvPicPr>
          <p:cNvPr id="7"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72514" y="1762271"/>
            <a:ext cx="5188354" cy="4111773"/>
          </a:xfrm>
          <a:prstGeom prst="rect">
            <a:avLst/>
          </a:prstGeom>
        </p:spPr>
      </p:pic>
      <p:sp>
        <p:nvSpPr>
          <p:cNvPr id="8" name="Rectangle 7">
            <a:extLst>
              <a:ext uri="{FF2B5EF4-FFF2-40B4-BE49-F238E27FC236}">
                <a16:creationId xmlns:a16="http://schemas.microsoft.com/office/drawing/2014/main" id="{E2BEBDD5-1C69-4D04-BADB-E17C1B32BBC5}"/>
              </a:ext>
            </a:extLst>
          </p:cNvPr>
          <p:cNvSpPr/>
          <p:nvPr/>
        </p:nvSpPr>
        <p:spPr>
          <a:xfrm>
            <a:off x="696189" y="2786581"/>
            <a:ext cx="4659952" cy="2631486"/>
          </a:xfrm>
          <a:prstGeom prst="rect">
            <a:avLst/>
          </a:prstGeom>
        </p:spPr>
        <p:txBody>
          <a:bodyPr wrap="square" lIns="91436" tIns="45718" rIns="91436" bIns="45718">
            <a:spAutoFit/>
          </a:bodyPr>
          <a:lstStyle/>
          <a:p>
            <a:pPr algn="ctr">
              <a:buClr>
                <a:srgbClr val="000000"/>
              </a:buClr>
              <a:buFont typeface="Arial"/>
              <a:buNone/>
            </a:pP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Yêu</a:t>
            </a:r>
            <a:r>
              <a:rPr lang="zh-CN" altLang="en-US" sz="5400" b="1" dirty="0">
                <a:ln>
                  <a:solidFill>
                    <a:sysClr val="windowText" lastClr="000000"/>
                  </a:solidFill>
                </a:ln>
                <a:solidFill>
                  <a:srgbClr val="00B050"/>
                </a:solidFill>
                <a:latin typeface="Times New Roman" pitchFamily="18" charset="0"/>
                <a:cs typeface="Times New Roman" pitchFamily="18" charset="0"/>
                <a:sym typeface="Arial"/>
              </a:rPr>
              <a:t> </a:t>
            </a: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cầu</a:t>
            </a:r>
            <a:endParaRPr lang="zh-CN" altLang="en-US" sz="5400" b="1" dirty="0">
              <a:ln>
                <a:solidFill>
                  <a:sysClr val="windowText" lastClr="000000"/>
                </a:solidFill>
              </a:ln>
              <a:solidFill>
                <a:srgbClr val="00B050"/>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Phân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công</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theo</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đoạn</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Tất</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cả</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thành</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viên</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đều</a:t>
            </a:r>
            <a:r>
              <a:rPr lang="zh-CN" altLang="en-US"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Sửa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lỗi</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cho</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nếu</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bạn</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đọc</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chưa</a:t>
            </a:r>
            <a:r>
              <a:rPr lang="en-US" altLang="zh-CN" sz="2775" dirty="0">
                <a:ln w="0"/>
                <a:solidFill>
                  <a:schemeClr val="tx1">
                    <a:lumMod val="95000"/>
                    <a:lumOff val="5000"/>
                  </a:schemeClr>
                </a:solidFill>
                <a:latin typeface="Times New Roman" pitchFamily="18" charset="0"/>
                <a:cs typeface="Times New Roman" pitchFamily="18" charset="0"/>
                <a:sym typeface="Arial"/>
              </a:rPr>
              <a:t> </a:t>
            </a:r>
            <a:r>
              <a:rPr lang="en-US" altLang="zh-CN" sz="2775" dirty="0" err="1">
                <a:ln w="0"/>
                <a:solidFill>
                  <a:schemeClr val="tx1">
                    <a:lumMod val="95000"/>
                    <a:lumOff val="5000"/>
                  </a:schemeClr>
                </a:solidFill>
                <a:latin typeface="Times New Roman" pitchFamily="18" charset="0"/>
                <a:cs typeface="Times New Roman" pitchFamily="18" charset="0"/>
                <a:sym typeface="Arial"/>
              </a:rPr>
              <a:t>đúng</a:t>
            </a:r>
            <a:r>
              <a:rPr lang="en-US" altLang="zh-CN" sz="2775" dirty="0">
                <a:ln w="0"/>
                <a:solidFill>
                  <a:schemeClr val="tx1">
                    <a:lumMod val="95000"/>
                    <a:lumOff val="5000"/>
                  </a:schemeClr>
                </a:solidFill>
                <a:latin typeface="Times New Roman" pitchFamily="18" charset="0"/>
                <a:cs typeface="Times New Roman" pitchFamily="18" charset="0"/>
                <a:sym typeface="Arial"/>
              </a:rPr>
              <a:t>.</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046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xơi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gì</a:t>
            </a:r>
            <a:r>
              <a:rPr lang="en-US" sz="2200" dirty="0" smtClean="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000000"/>
                </a:solidFill>
                <a:latin typeface="Times New Roman" panose="02020603050405020304" pitchFamily="18" charset="0"/>
                <a:ea typeface="Times New Roman" panose="02020603050405020304" pitchFamily="18" charset="0"/>
              </a:rPr>
              <a:t>Đây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mời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616669" y="5213310"/>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617901"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000000"/>
                </a:solidFill>
                <a:latin typeface="Times New Roman" panose="02020603050405020304" pitchFamily="18" charset="0"/>
                <a:ea typeface="Times New Roman" panose="02020603050405020304" pitchFamily="18" charset="0"/>
              </a:rPr>
              <a:t>Ấy</a:t>
            </a:r>
            <a:r>
              <a:rPr lang="en-US" sz="2200" baseline="0" dirty="0" smtClean="0">
                <a:solidFill>
                  <a:srgbClr val="000000"/>
                </a:solidFill>
                <a:latin typeface="Times New Roman" panose="02020603050405020304" pitchFamily="18" charset="0"/>
                <a:ea typeface="Times New Roman" panose="02020603050405020304" pitchFamily="18" charset="0"/>
              </a:rPr>
              <a:t>,</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phải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đưa</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bằng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tay</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cơ</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endParaRPr lang="en-US" sz="2200" dirty="0" smtClean="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4" name="Rounded Rectangle 13"/>
          <p:cNvSpPr/>
          <p:nvPr/>
        </p:nvSpPr>
        <p:spPr>
          <a:xfrm>
            <a:off x="10080256" y="755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toàn bài</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31787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661334"/>
            <a:ext cx="5041900" cy="1277255"/>
            <a:chOff x="3575050" y="2674034"/>
            <a:chExt cx="5041900" cy="1277255"/>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Impact" pitchFamily="34" charset="0"/>
                <a:ea typeface="宋体" panose="02010600030101010101" pitchFamily="2" charset="-122"/>
                <a:cs typeface="+mn-cs"/>
              </a:endParaRPr>
            </a:p>
          </p:txBody>
        </p:sp>
        <p:sp>
          <p:nvSpPr>
            <p:cNvPr id="15" name="椭圆 14"/>
            <p:cNvSpPr/>
            <p:nvPr>
              <p:custDataLst>
                <p:tags r:id="rId2"/>
              </p:custDataLst>
            </p:nvPr>
          </p:nvSpPr>
          <p:spPr>
            <a:xfrm>
              <a:off x="3663950" y="2997200"/>
              <a:ext cx="865188" cy="863600"/>
            </a:xfrm>
            <a:prstGeom prst="ellipse">
              <a:avLst/>
            </a:prstGeom>
            <a:solidFill>
              <a:schemeClr val="accent2"/>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rPr>
                <a:t>2</a:t>
              </a:r>
              <a:endParaRPr kumimoji="0" lang="zh-CN" altLang="en-US"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2"/>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903788" y="2674034"/>
              <a:ext cx="3713162" cy="646331"/>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HIỂU BÀI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09025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18A257-072D-4267-A2BD-5A17B774D2B6}"/>
              </a:ext>
            </a:extLst>
          </p:cNvPr>
          <p:cNvGrpSpPr/>
          <p:nvPr/>
        </p:nvGrpSpPr>
        <p:grpSpPr>
          <a:xfrm>
            <a:off x="792590" y="154134"/>
            <a:ext cx="10519736" cy="1100057"/>
            <a:chOff x="136243" y="-2131981"/>
            <a:chExt cx="2109019" cy="2986082"/>
          </a:xfrm>
        </p:grpSpPr>
        <p:sp>
          <p:nvSpPr>
            <p:cNvPr id="3" name="Hexagon 2">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Hai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Hường</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6" name="Picture 5"/>
          <p:cNvPicPr/>
          <p:nvPr/>
        </p:nvPicPr>
        <p:blipFill rotWithShape="1">
          <a:blip r:embed="rId2"/>
          <a:srcRect l="33773" t="20899" r="33113" b="35397"/>
          <a:stretch/>
        </p:blipFill>
        <p:spPr>
          <a:xfrm>
            <a:off x="3209323" y="1616625"/>
            <a:ext cx="5936775" cy="3311388"/>
          </a:xfrm>
          <a:prstGeom prst="rect">
            <a:avLst/>
          </a:prstGeom>
        </p:spPr>
      </p:pic>
      <p:sp>
        <p:nvSpPr>
          <p:cNvPr id="10" name="TextBox 9">
            <a:extLst>
              <a:ext uri="{FF2B5EF4-FFF2-40B4-BE49-F238E27FC236}">
                <a16:creationId xmlns:a16="http://schemas.microsoft.com/office/drawing/2014/main" id="{DC9B4B85-C1A0-46C9-9B77-B81A84693A78}"/>
              </a:ext>
            </a:extLst>
          </p:cNvPr>
          <p:cNvSpPr txBox="1"/>
          <p:nvPr/>
        </p:nvSpPr>
        <p:spPr>
          <a:xfrm>
            <a:off x="2101974" y="5114597"/>
            <a:ext cx="1817789"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nấu</a:t>
            </a:r>
            <a:r>
              <a:rPr lang="en-US" altLang="zh-C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1" name="TextBox 10">
            <a:extLst>
              <a:ext uri="{FF2B5EF4-FFF2-40B4-BE49-F238E27FC236}">
                <a16:creationId xmlns:a16="http://schemas.microsoft.com/office/drawing/2014/main" id="{A0306945-6CD5-49A3-86EF-844356C7820A}"/>
              </a:ext>
            </a:extLst>
          </p:cNvPr>
          <p:cNvSpPr txBox="1"/>
          <p:nvPr/>
        </p:nvSpPr>
        <p:spPr>
          <a:xfrm>
            <a:off x="4291196" y="5114597"/>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A0306945-6CD5-49A3-86EF-844356C7820A}"/>
              </a:ext>
            </a:extLst>
          </p:cNvPr>
          <p:cNvSpPr txBox="1"/>
          <p:nvPr/>
        </p:nvSpPr>
        <p:spPr>
          <a:xfrm>
            <a:off x="6548891" y="5157208"/>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a:t>
            </a: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ắt</a:t>
            </a:r>
            <a:r>
              <a:rPr lang="en-US" altLang="zh-CN"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tay</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3" name="TextBox 12">
            <a:extLst>
              <a:ext uri="{FF2B5EF4-FFF2-40B4-BE49-F238E27FC236}">
                <a16:creationId xmlns:a16="http://schemas.microsoft.com/office/drawing/2014/main" id="{A0306945-6CD5-49A3-86EF-844356C7820A}"/>
              </a:ext>
            </a:extLst>
          </p:cNvPr>
          <p:cNvSpPr txBox="1"/>
          <p:nvPr/>
        </p:nvSpPr>
        <p:spPr>
          <a:xfrm>
            <a:off x="8824334" y="5157208"/>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hát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4" name="TextBox 13">
            <a:extLst>
              <a:ext uri="{FF2B5EF4-FFF2-40B4-BE49-F238E27FC236}">
                <a16:creationId xmlns:a16="http://schemas.microsoft.com/office/drawing/2014/main" id="{A0306945-6CD5-49A3-86EF-844356C7820A}"/>
              </a:ext>
            </a:extLst>
          </p:cNvPr>
          <p:cNvSpPr txBox="1"/>
          <p:nvPr/>
        </p:nvSpPr>
        <p:spPr>
          <a:xfrm>
            <a:off x="4280689" y="5114597"/>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5" name="Rounded Rectangle 14"/>
          <p:cNvSpPr/>
          <p:nvPr/>
        </p:nvSpPr>
        <p:spPr>
          <a:xfrm>
            <a:off x="1792515" y="5885956"/>
            <a:ext cx="8519886" cy="67333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Hai bố con Hường chơi trò chơi ăn cỗ cùng nhau.</a:t>
            </a:r>
            <a:endParaRPr lang="en-US" sz="2800" b="1">
              <a:solidFill>
                <a:schemeClr val="tx1"/>
              </a:solidFill>
              <a:latin typeface="Times New Roman" panose="02020603050405020304" pitchFamily="18" charset="0"/>
              <a:cs typeface="Times New Roman" panose="02020603050405020304" pitchFamily="18" charset="0"/>
            </a:endParaRPr>
          </a:p>
        </p:txBody>
      </p:sp>
      <p:pic>
        <p:nvPicPr>
          <p:cNvPr id="4100" name="Picture 4" descr="Hình ảnh Tình Yêu Trái Tim Trái Tim Trái Tim Hoạt Hình, Tình Yêu, Tình Yêu  Pollo, Tình Yêu miễn phí tải tập tin PNG PSDComment và Vecto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8440306">
            <a:off x="0" y="1254191"/>
            <a:ext cx="2672801" cy="267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1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82085" y="3006516"/>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84036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656B7EDA-4DEE-44AD-9FC2-7177221356BC}"/>
              </a:ext>
            </a:extLst>
          </p:cNvPr>
          <p:cNvSpPr/>
          <p:nvPr/>
        </p:nvSpPr>
        <p:spPr>
          <a:xfrm>
            <a:off x="908704" y="403463"/>
            <a:ext cx="10519736" cy="105879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244036" y="616366"/>
            <a:ext cx="9353770" cy="58477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2.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Khi</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chơi</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hai</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bố</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con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xưng</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err="1" smtClean="0">
                <a:solidFill>
                  <a:srgbClr val="FF0000"/>
                </a:solidFill>
                <a:latin typeface="Times New Roman" pitchFamily="18" charset="0"/>
                <a:ea typeface="Arial-Rounded" panose="020B0500000000000000" pitchFamily="34" charset="0"/>
                <a:cs typeface="Times New Roman" pitchFamily="18" charset="0"/>
                <a:sym typeface="+mn-lt"/>
              </a:rPr>
              <a:t>hô</a:t>
            </a:r>
            <a:r>
              <a:rPr lang="en-US" altLang="zh-CN" sz="3200" smtClean="0">
                <a:solidFill>
                  <a:srgbClr val="FF0000"/>
                </a:solidFill>
                <a:latin typeface="Times New Roman" pitchFamily="18" charset="0"/>
                <a:ea typeface="Arial-Rounded" panose="020B0500000000000000" pitchFamily="34" charset="0"/>
                <a:cs typeface="Times New Roman" pitchFamily="18" charset="0"/>
                <a:sym typeface="+mn-lt"/>
              </a:rPr>
              <a:t> với nhau như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thế</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smtClean="0">
                <a:solidFill>
                  <a:srgbClr val="FF0000"/>
                </a:solidFill>
                <a:latin typeface="Times New Roman" pitchFamily="18" charset="0"/>
                <a:ea typeface="Arial-Rounded" panose="020B0500000000000000" pitchFamily="34" charset="0"/>
                <a:cs typeface="Times New Roman" pitchFamily="18" charset="0"/>
                <a:sym typeface="+mn-lt"/>
              </a:rPr>
              <a:t>nào</a:t>
            </a:r>
            <a:r>
              <a:rPr lang="en-US" altLang="zh-CN" sz="3200" dirty="0" smtClean="0">
                <a:solidFill>
                  <a:srgbClr val="FF0000"/>
                </a:solidFill>
                <a:latin typeface="Times New Roman" pitchFamily="18" charset="0"/>
                <a:ea typeface="Arial-Rounded" panose="020B0500000000000000" pitchFamily="34" charset="0"/>
                <a:cs typeface="Times New Roman" pitchFamily="18" charset="0"/>
                <a:sym typeface="+mn-lt"/>
              </a:rPr>
              <a:t>?</a:t>
            </a:r>
            <a:endPar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endParaRPr>
          </a:p>
        </p:txBody>
      </p:sp>
      <p:sp>
        <p:nvSpPr>
          <p:cNvPr id="5" name="TextBox 4">
            <a:extLst>
              <a:ext uri="{FF2B5EF4-FFF2-40B4-BE49-F238E27FC236}">
                <a16:creationId xmlns:a16="http://schemas.microsoft.com/office/drawing/2014/main" id="{86376BF2-C889-40D9-91C5-63A439400EAE}"/>
              </a:ext>
            </a:extLst>
          </p:cNvPr>
          <p:cNvSpPr txBox="1"/>
          <p:nvPr/>
        </p:nvSpPr>
        <p:spPr>
          <a:xfrm>
            <a:off x="6371772" y="2589512"/>
            <a:ext cx="5056668" cy="1569660"/>
          </a:xfrm>
          <a:prstGeom prst="rect">
            <a:avLst/>
          </a:prstGeom>
          <a:noFill/>
        </p:spPr>
        <p:txBody>
          <a:bodyPr wrap="square" rtlCol="0">
            <a:spAutoFit/>
          </a:bodyPr>
          <a:lstStyle/>
          <a:p>
            <a:pPr algn="just">
              <a:lnSpc>
                <a:spcPct val="150000"/>
              </a:lnSpc>
            </a:pPr>
            <a:r>
              <a:rPr lang="vi-VN" sz="320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Khi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chơi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hai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bố</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con </a:t>
            </a:r>
            <a:r>
              <a:rPr lang="en-US" altLang="zh-CN" sz="3200" err="1">
                <a:solidFill>
                  <a:srgbClr val="002060"/>
                </a:solidFill>
                <a:latin typeface="Times New Roman" pitchFamily="18" charset="0"/>
                <a:ea typeface="Arial-Rounded" panose="020B0500000000000000" pitchFamily="34" charset="0"/>
                <a:cs typeface="Times New Roman" pitchFamily="18" charset="0"/>
                <a:sym typeface="+mn-lt"/>
              </a:rPr>
              <a:t>xưng</a:t>
            </a:r>
            <a:r>
              <a:rPr lang="en-US" altLang="zh-CN" sz="320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hô với nhau </a:t>
            </a:r>
            <a:r>
              <a:rPr lang="vi-VN" altLang="zh-CN" sz="3200" smtClean="0">
                <a:solidFill>
                  <a:srgbClr val="002060"/>
                </a:solidFill>
                <a:latin typeface="Times New Roman" pitchFamily="18" charset="0"/>
                <a:ea typeface="Arial-Rounded" panose="020B0500000000000000" pitchFamily="34" charset="0"/>
                <a:cs typeface="Times New Roman" pitchFamily="18" charset="0"/>
                <a:sym typeface="+mn-lt"/>
              </a:rPr>
              <a:t>là </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smtClean="0">
                <a:solidFill>
                  <a:srgbClr val="FF0000"/>
                </a:solidFill>
                <a:latin typeface="Times New Roman" pitchFamily="18" charset="0"/>
                <a:ea typeface="Arial-Rounded" panose="020B0500000000000000" pitchFamily="34" charset="0"/>
                <a:cs typeface="Times New Roman" pitchFamily="18" charset="0"/>
                <a:sym typeface="+mn-lt"/>
              </a:rPr>
              <a:t>bác</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smtClean="0">
                <a:solidFill>
                  <a:srgbClr val="002060"/>
                </a:solidFill>
                <a:latin typeface="Times New Roman" pitchFamily="18" charset="0"/>
                <a:ea typeface="Arial-Rounded" panose="020B0500000000000000" pitchFamily="34" charset="0"/>
                <a:cs typeface="Times New Roman" pitchFamily="18" charset="0"/>
                <a:sym typeface="+mn-lt"/>
              </a:rPr>
              <a:t> và </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r>
              <a:rPr lang="vi-VN" altLang="zh-CN" sz="3200" smtClean="0">
                <a:solidFill>
                  <a:srgbClr val="FF0000"/>
                </a:solidFill>
                <a:latin typeface="Times New Roman" pitchFamily="18" charset="0"/>
                <a:ea typeface="Arial-Rounded" panose="020B0500000000000000" pitchFamily="34" charset="0"/>
                <a:cs typeface="Times New Roman" pitchFamily="18" charset="0"/>
                <a:sym typeface="+mn-lt"/>
              </a:rPr>
              <a:t>tôi</a:t>
            </a:r>
            <a:r>
              <a:rPr lang="en-US" altLang="zh-CN" sz="3200" smtClean="0">
                <a:solidFill>
                  <a:srgbClr val="002060"/>
                </a:solidFill>
                <a:latin typeface="Times New Roman" pitchFamily="18" charset="0"/>
                <a:ea typeface="Arial-Rounded" panose="020B0500000000000000" pitchFamily="34" charset="0"/>
                <a:cs typeface="Times New Roman" pitchFamily="18" charset="0"/>
                <a:sym typeface="+mn-lt"/>
              </a:rPr>
              <a:t>”.</a:t>
            </a:r>
            <a:endPar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6" name="Picture 5"/>
          <p:cNvPicPr/>
          <p:nvPr/>
        </p:nvPicPr>
        <p:blipFill rotWithShape="1">
          <a:blip r:embed="rId2"/>
          <a:srcRect l="33773" t="20899" r="33113" b="35397"/>
          <a:stretch/>
        </p:blipFill>
        <p:spPr>
          <a:xfrm>
            <a:off x="466019" y="1791218"/>
            <a:ext cx="5760610" cy="4217695"/>
          </a:xfrm>
          <a:prstGeom prst="rect">
            <a:avLst/>
          </a:prstGeom>
        </p:spPr>
      </p:pic>
      <p:pic>
        <p:nvPicPr>
          <p:cNvPr id="2052" name="Picture 4" descr="Bông hoa cúc trong vườn trường được các bạn gọi tên là gì ? 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8011" y="4949371"/>
            <a:ext cx="1592406" cy="1908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te cat cartoon Royalty Free Vector Image - Vector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778" l="0" r="100000">
                        <a14:foregroundMark x1="71872" y1="28426" x2="96013" y2="28426"/>
                      </a14:backgroundRemoval>
                    </a14:imgEffect>
                  </a14:imgLayer>
                </a14:imgProps>
              </a:ext>
              <a:ext uri="{28A0092B-C50C-407E-A947-70E740481C1C}">
                <a14:useLocalDpi xmlns:a14="http://schemas.microsoft.com/office/drawing/2010/main" val="0"/>
              </a:ext>
            </a:extLst>
          </a:blip>
          <a:srcRect/>
          <a:stretch>
            <a:fillRect/>
          </a:stretch>
        </p:blipFill>
        <p:spPr bwMode="auto">
          <a:xfrm>
            <a:off x="9352107" y="5663520"/>
            <a:ext cx="925904" cy="11073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n Cartoon Png, Transparent Png - kind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8256" y1="82847" x2="47326" y2="65352"/>
                        <a14:foregroundMark x1="22093" y1="66724" x2="31163" y2="89880"/>
                        <a14:foregroundMark x1="15930" y1="86449" x2="35465" y2="87136"/>
                        <a14:foregroundMark x1="14419" y1="83533" x2="26860" y2="61750"/>
                        <a14:foregroundMark x1="6860" y1="64666" x2="15465" y2="60377"/>
                        <a14:foregroundMark x1="57791" y1="42196" x2="80233" y2="57633"/>
                        <a14:foregroundMark x1="56860" y1="33791" x2="75465" y2="44940"/>
                        <a14:foregroundMark x1="60698" y1="40652" x2="71628" y2="52659"/>
                        <a14:foregroundMark x1="67326" y1="76501" x2="90233" y2="77187"/>
                        <a14:foregroundMark x1="77791" y1="59691" x2="73023" y2="89880"/>
                        <a14:foregroundMark x1="65930" y1="84220" x2="93488" y2="84220"/>
                        <a14:foregroundMark x1="93953" y1="78731" x2="73023" y2="54717"/>
                        <a14:foregroundMark x1="88721" y1="70154" x2="94419" y2="73756"/>
                        <a14:foregroundMark x1="64419" y1="77187" x2="76860" y2="67410"/>
                        <a14:foregroundMark x1="61628" y1="74443" x2="75465" y2="61063"/>
                        <a14:foregroundMark x1="59651" y1="75815" x2="74884" y2="83533"/>
                        <a14:foregroundMark x1="95930" y1="77187" x2="86395" y2="65352"/>
                        <a14:foregroundMark x1="13023" y1="37221" x2="24419" y2="19039"/>
                        <a14:foregroundMark x1="24419" y1="19039" x2="42558" y2="20412"/>
                        <a14:foregroundMark x1="42558" y1="20412" x2="49651" y2="38593"/>
                        <a14:foregroundMark x1="49651" y1="38593" x2="80233" y2="63293"/>
                      </a14:backgroundRemoval>
                    </a14:imgEffect>
                  </a14:imgLayer>
                </a14:imgProps>
              </a:ext>
              <a:ext uri="{28A0092B-C50C-407E-A947-70E740481C1C}">
                <a14:useLocalDpi xmlns:a14="http://schemas.microsoft.com/office/drawing/2010/main" val="0"/>
              </a:ext>
            </a:extLst>
          </a:blip>
          <a:srcRect/>
          <a:stretch>
            <a:fillRect/>
          </a:stretch>
        </p:blipFill>
        <p:spPr bwMode="auto">
          <a:xfrm>
            <a:off x="320876" y="1094447"/>
            <a:ext cx="2055653" cy="139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4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656B7EDA-4DEE-44AD-9FC2-7177221356BC}"/>
              </a:ext>
            </a:extLst>
          </p:cNvPr>
          <p:cNvSpPr/>
          <p:nvPr/>
        </p:nvSpPr>
        <p:spPr>
          <a:xfrm>
            <a:off x="879675" y="1411294"/>
            <a:ext cx="10519736" cy="117351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BE49D0B-9D2F-4FDD-A935-A55E32B03199}"/>
              </a:ext>
            </a:extLst>
          </p:cNvPr>
          <p:cNvSpPr txBox="1"/>
          <p:nvPr/>
        </p:nvSpPr>
        <p:spPr>
          <a:xfrm>
            <a:off x="1532275" y="1699235"/>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Nhìn</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hai</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tay</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Hường</a:t>
            </a:r>
            <a:r>
              <a:rPr kumimoji="0" lang="en-US" altLang="zh-CN" sz="3200" b="0"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đón bát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cơm</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mẹ</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nhớ</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tới</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4" name="TextBox 3">
            <a:extLst>
              <a:ext uri="{FF2B5EF4-FFF2-40B4-BE49-F238E27FC236}">
                <a16:creationId xmlns:a16="http://schemas.microsoft.com/office/drawing/2014/main" id="{2D3ECA9E-8442-417E-8A88-C6236269A505}"/>
              </a:ext>
            </a:extLst>
          </p:cNvPr>
          <p:cNvSpPr txBox="1"/>
          <p:nvPr/>
        </p:nvSpPr>
        <p:spPr>
          <a:xfrm>
            <a:off x="298127" y="1893946"/>
            <a:ext cx="11617973" cy="2246769"/>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endPar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endParaRPr lang="en-US" sz="2800">
              <a:solidFill>
                <a:srgbClr val="00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Năm nay, bố đi công tác xa. Đến bữa ăn, nhìn hai bàn tay của Hường lễ phép đón bát cơm, mẹ lại nhớ đến lúc hai bố con chơi với nhau. Mẹ nghĩ, Hường không biết rằng ngay trong trò chơi ấy, bố đã dạy con một nết ngoan.</a:t>
            </a:r>
            <a:endParaRPr kumimoji="0" 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2BC9162F-F75A-4A4F-9B59-14AC9CCF2CBC}"/>
              </a:ext>
            </a:extLst>
          </p:cNvPr>
          <p:cNvSpPr/>
          <p:nvPr/>
        </p:nvSpPr>
        <p:spPr>
          <a:xfrm>
            <a:off x="511498" y="2806643"/>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7285915" y="3168215"/>
            <a:ext cx="45138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1829" y="3596387"/>
            <a:ext cx="970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Hình ảnh Con Gái Cha ôm ấp Vuốt Ve, Cha Và Con Gái, Bố, Ngày Của Cha trong  suốt PNG và Vector để tải xuống miễn phí"/>
          <p:cNvPicPr>
            <a:picLocks noChangeAspect="1" noChangeArrowheads="1"/>
          </p:cNvPicPr>
          <p:nvPr/>
        </p:nvPicPr>
        <p:blipFill>
          <a:blip r:embed="rId2" cstate="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0" b="100000" l="10000" r="91875">
                        <a14:foregroundMark x1="39844" y1="16094" x2="44531" y2="20781"/>
                      </a14:backgroundRemoval>
                    </a14:imgEffect>
                  </a14:imgLayer>
                </a14:imgProps>
              </a:ext>
              <a:ext uri="{28A0092B-C50C-407E-A947-70E740481C1C}">
                <a14:useLocalDpi xmlns:a14="http://schemas.microsoft.com/office/drawing/2010/main" val="0"/>
              </a:ext>
            </a:extLst>
          </a:blip>
          <a:srcRect/>
          <a:stretch>
            <a:fillRect/>
          </a:stretch>
        </p:blipFill>
        <p:spPr bwMode="auto">
          <a:xfrm>
            <a:off x="9573349" y="4340585"/>
            <a:ext cx="2618651" cy="2618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714"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7428"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âu hỏi của Đặng Quang Dũng - Toán lớp 6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1315" y="5444631"/>
            <a:ext cx="2753828" cy="151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656B7EDA-4DEE-44AD-9FC2-7177221356BC}"/>
              </a:ext>
            </a:extLst>
          </p:cNvPr>
          <p:cNvSpPr/>
          <p:nvPr/>
        </p:nvSpPr>
        <p:spPr>
          <a:xfrm>
            <a:off x="702620" y="287157"/>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8500F0A-4DE4-433F-8A78-0AA9EBC3456A}"/>
              </a:ext>
            </a:extLst>
          </p:cNvPr>
          <p:cNvSpPr txBox="1"/>
          <p:nvPr/>
        </p:nvSpPr>
        <p:spPr>
          <a:xfrm>
            <a:off x="391884" y="725084"/>
            <a:ext cx="11625943" cy="584775"/>
          </a:xfrm>
          <a:prstGeom prst="rect">
            <a:avLst/>
          </a:prstGeom>
          <a:noFill/>
        </p:spPr>
        <p:txBody>
          <a:bodyPr wrap="square" rtlCol="0">
            <a:spAutoFit/>
          </a:bodyPr>
          <a:lstStyle/>
          <a:p>
            <a:pPr algn="just"/>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Hường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ngoan</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2" descr="Hình ảnh Lễ Hội Phim Hoạt Hình Vector Phẳng Cha Con Gái Bố Nắm, Hoạt Hình,  Con Gái, Phẳng Vector và PNG với nền trong suốt để tải xuống miễn phí"/>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0000" y1="70358" x2="66083" y2="69692"/>
                        <a14:foregroundMark x1="57917" y1="70192" x2="58417" y2="74938"/>
                        <a14:foregroundMark x1="72333" y1="66528" x2="72167" y2="75104"/>
                        <a14:foregroundMark x1="72167" y1="75104" x2="72167" y2="75104"/>
                        <a14:foregroundMark x1="75500" y1="54871" x2="74167" y2="57785"/>
                      </a14:backgroundRemoval>
                    </a14:imgEffect>
                  </a14:imgLayer>
                </a14:imgProps>
              </a:ext>
              <a:ext uri="{28A0092B-C50C-407E-A947-70E740481C1C}">
                <a14:useLocalDpi xmlns:a14="http://schemas.microsoft.com/office/drawing/2010/main" val="0"/>
              </a:ext>
            </a:extLst>
          </a:blip>
          <a:srcRect/>
          <a:stretch>
            <a:fillRect/>
          </a:stretch>
        </p:blipFill>
        <p:spPr bwMode="auto">
          <a:xfrm>
            <a:off x="-401677" y="3766034"/>
            <a:ext cx="3546881" cy="35498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House and the Sun in the Grass Field Stock Vector - Illustration of  meadow, interior: 1115339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072" y="3991429"/>
            <a:ext cx="4467927" cy="28259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A3F923-B985-49EF-A0EE-47D0A370B8BE}"/>
              </a:ext>
            </a:extLst>
          </p:cNvPr>
          <p:cNvSpPr txBox="1"/>
          <p:nvPr/>
        </p:nvSpPr>
        <p:spPr>
          <a:xfrm>
            <a:off x="1937719" y="1802302"/>
            <a:ext cx="4038797"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A. Biết nấu ăn</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10">
            <a:extLst>
              <a:ext uri="{FF2B5EF4-FFF2-40B4-BE49-F238E27FC236}">
                <a16:creationId xmlns:a16="http://schemas.microsoft.com/office/drawing/2014/main" id="{75A3F923-B985-49EF-A0EE-47D0A370B8BE}"/>
              </a:ext>
            </a:extLst>
          </p:cNvPr>
          <p:cNvSpPr txBox="1"/>
          <p:nvPr/>
        </p:nvSpPr>
        <p:spPr>
          <a:xfrm>
            <a:off x="1912695" y="2784168"/>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B. Có cử chỉ và lời nói lễ phép</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TextBox 11">
            <a:extLst>
              <a:ext uri="{FF2B5EF4-FFF2-40B4-BE49-F238E27FC236}">
                <a16:creationId xmlns:a16="http://schemas.microsoft.com/office/drawing/2014/main" id="{75A3F923-B985-49EF-A0EE-47D0A370B8BE}"/>
              </a:ext>
            </a:extLst>
          </p:cNvPr>
          <p:cNvSpPr txBox="1"/>
          <p:nvPr/>
        </p:nvSpPr>
        <p:spPr>
          <a:xfrm>
            <a:off x="1946819" y="3853719"/>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C. Chăm làm và biết giúp đỡ bố mẹ</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3" name="Oval 12"/>
          <p:cNvSpPr/>
          <p:nvPr/>
        </p:nvSpPr>
        <p:spPr>
          <a:xfrm>
            <a:off x="1880313" y="294729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8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699571"/>
            <a:ext cx="5905500" cy="1239018"/>
            <a:chOff x="3575050" y="2712271"/>
            <a:chExt cx="5905500" cy="1239018"/>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3"/>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椭圆 14"/>
            <p:cNvSpPr/>
            <p:nvPr>
              <p:custDataLst>
                <p:tags r:id="rId2"/>
              </p:custDataLst>
            </p:nvPr>
          </p:nvSpPr>
          <p:spPr>
            <a:xfrm>
              <a:off x="3663950" y="2997200"/>
              <a:ext cx="865188" cy="863600"/>
            </a:xfrm>
            <a:prstGeom prst="ellipse">
              <a:avLst/>
            </a:prstGeom>
            <a:solidFill>
              <a:schemeClr val="accent3"/>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5400" b="1"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3"/>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529138" y="2712271"/>
              <a:ext cx="4951412" cy="70788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LUYỆN</a:t>
              </a:r>
              <a:r>
                <a:rPr kumimoji="0" lang="en-US" sz="4000" b="1" i="0" u="none" strike="noStrike" kern="1200" cap="none" spc="0" normalizeH="0" noProof="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 ĐỌC LẠI</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188222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52" t="1" r="7184" b="-415"/>
          <a:stretch/>
        </p:blipFill>
        <p:spPr>
          <a:xfrm>
            <a:off x="0" y="0"/>
            <a:ext cx="12256655" cy="6858000"/>
          </a:xfrm>
          <a:prstGeom prst="rect">
            <a:avLst/>
          </a:prstGeom>
        </p:spPr>
      </p:pic>
      <p:pic>
        <p:nvPicPr>
          <p:cNvPr id="3" name="图片 73732" descr="PPT素材-12"/>
          <p:cNvPicPr>
            <a:picLocks noChangeAspect="1"/>
          </p:cNvPicPr>
          <p:nvPr/>
        </p:nvPicPr>
        <p:blipFill>
          <a:blip r:embed="rId4"/>
          <a:stretch>
            <a:fillRect/>
          </a:stretch>
        </p:blipFill>
        <p:spPr>
          <a:xfrm>
            <a:off x="4580389" y="-239859"/>
            <a:ext cx="7611613" cy="3026440"/>
          </a:xfrm>
          <a:prstGeom prst="rect">
            <a:avLst/>
          </a:prstGeom>
          <a:noFill/>
          <a:ln w="9525">
            <a:noFill/>
          </a:ln>
        </p:spPr>
      </p:pic>
      <p:sp>
        <p:nvSpPr>
          <p:cNvPr id="4"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475591" y="716696"/>
            <a:ext cx="11203016" cy="1252262"/>
          </a:xfrm>
          <a:prstGeom prst="rect">
            <a:avLst/>
          </a:prstGeom>
          <a:noFill/>
          <a:ln>
            <a:noFill/>
          </a:ln>
        </p:spPr>
        <p:txBody>
          <a:bodyPr wrap="square" lIns="91436" tIns="45718" rIns="91436" bIns="45718">
            <a:spAutoFit/>
          </a:bodyPr>
          <a:lstStyle/>
          <a:p>
            <a:pPr algn="ctr" defTabSz="1219079">
              <a:lnSpc>
                <a:spcPct val="150000"/>
              </a:lnSpc>
              <a:defRPr/>
            </a:pPr>
            <a:r>
              <a:rPr lang="en-US" altLang="zh-CN" sz="5025"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Theo nhóm 3</a:t>
            </a:r>
            <a:endParaRPr lang="zh-CN" altLang="en-US" sz="5025"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3881" t="14692"/>
          <a:stretch/>
        </p:blipFill>
        <p:spPr>
          <a:xfrm>
            <a:off x="6272011" y="2897745"/>
            <a:ext cx="5420126" cy="3887923"/>
          </a:xfrm>
          <a:prstGeom prst="rect">
            <a:avLst/>
          </a:prstGeom>
          <a:ln>
            <a:noFill/>
          </a:ln>
          <a:effectLst>
            <a:outerShdw blurRad="292100" dist="139700" dir="2700000" algn="tl" rotWithShape="0">
              <a:srgbClr val="333333">
                <a:alpha val="65000"/>
              </a:srgbClr>
            </a:outerShdw>
          </a:effectLst>
        </p:spPr>
      </p:pic>
      <p:pic>
        <p:nvPicPr>
          <p:cNvPr id="7"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72514" y="1762271"/>
            <a:ext cx="5188354" cy="4111773"/>
          </a:xfrm>
          <a:prstGeom prst="rect">
            <a:avLst/>
          </a:prstGeom>
        </p:spPr>
      </p:pic>
      <p:sp>
        <p:nvSpPr>
          <p:cNvPr id="8" name="Rectangle 7">
            <a:extLst>
              <a:ext uri="{FF2B5EF4-FFF2-40B4-BE49-F238E27FC236}">
                <a16:creationId xmlns:a16="http://schemas.microsoft.com/office/drawing/2014/main" id="{E2BEBDD5-1C69-4D04-BADB-E17C1B32BBC5}"/>
              </a:ext>
            </a:extLst>
          </p:cNvPr>
          <p:cNvSpPr/>
          <p:nvPr/>
        </p:nvSpPr>
        <p:spPr>
          <a:xfrm>
            <a:off x="696189" y="2786581"/>
            <a:ext cx="4659952" cy="2204446"/>
          </a:xfrm>
          <a:prstGeom prst="rect">
            <a:avLst/>
          </a:prstGeom>
        </p:spPr>
        <p:txBody>
          <a:bodyPr wrap="square" lIns="91436" tIns="45718" rIns="91436" bIns="45718">
            <a:spAutoFit/>
          </a:bodyPr>
          <a:lstStyle/>
          <a:p>
            <a:pPr algn="ctr">
              <a:buClr>
                <a:srgbClr val="000000"/>
              </a:buClr>
              <a:buFont typeface="Arial"/>
              <a:buNone/>
            </a:pP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Yêu</a:t>
            </a:r>
            <a:r>
              <a:rPr lang="zh-CN" altLang="en-US" sz="5400" b="1" dirty="0">
                <a:ln>
                  <a:solidFill>
                    <a:sysClr val="windowText" lastClr="000000"/>
                  </a:solidFill>
                </a:ln>
                <a:solidFill>
                  <a:srgbClr val="00B050"/>
                </a:solidFill>
                <a:latin typeface="Times New Roman" pitchFamily="18" charset="0"/>
                <a:cs typeface="Times New Roman" pitchFamily="18" charset="0"/>
                <a:sym typeface="Arial"/>
              </a:rPr>
              <a:t> </a:t>
            </a:r>
            <a:r>
              <a:rPr lang="en-US" altLang="zh-CN" sz="5400" b="1" dirty="0" err="1">
                <a:ln>
                  <a:solidFill>
                    <a:sysClr val="windowText" lastClr="000000"/>
                  </a:solidFill>
                </a:ln>
                <a:solidFill>
                  <a:srgbClr val="00B050"/>
                </a:solidFill>
                <a:latin typeface="Times New Roman" pitchFamily="18" charset="0"/>
                <a:cs typeface="Times New Roman" pitchFamily="18" charset="0"/>
                <a:sym typeface="Arial"/>
              </a:rPr>
              <a:t>cầu</a:t>
            </a:r>
            <a:endParaRPr lang="zh-CN" altLang="en-US" sz="5400" b="1" dirty="0">
              <a:ln>
                <a:solidFill>
                  <a:sysClr val="windowText" lastClr="000000"/>
                </a:solidFill>
              </a:ln>
              <a:solidFill>
                <a:srgbClr val="00B050"/>
              </a:solidFill>
              <a:latin typeface="Times New Roman" pitchFamily="18" charset="0"/>
              <a:cs typeface="Times New Roman" pitchFamily="18" charset="0"/>
              <a:sym typeface="Arial"/>
            </a:endParaRPr>
          </a:p>
          <a:p>
            <a:pPr marL="457200" indent="-457200">
              <a:buClr>
                <a:srgbClr val="000000"/>
              </a:buClr>
              <a:buSzPts val="2800"/>
              <a:buFontTx/>
              <a:buChar char="-"/>
            </a:pPr>
            <a:r>
              <a:rPr lang="en-US" altLang="zh-CN" sz="2775" smtClean="0">
                <a:solidFill>
                  <a:schemeClr val="tx1">
                    <a:lumMod val="95000"/>
                    <a:lumOff val="5000"/>
                  </a:schemeClr>
                </a:solidFill>
                <a:latin typeface="Times New Roman" pitchFamily="18" charset="0"/>
                <a:cs typeface="Times New Roman" pitchFamily="18" charset="0"/>
                <a:sym typeface="Arial"/>
              </a:rPr>
              <a:t>Đọc lưu loát, rõ ràng</a:t>
            </a:r>
          </a:p>
          <a:p>
            <a:pPr marL="457200" indent="-457200">
              <a:buClr>
                <a:srgbClr val="000000"/>
              </a:buClr>
              <a:buSzPts val="2800"/>
              <a:buFontTx/>
              <a:buChar char="-"/>
            </a:pPr>
            <a:r>
              <a:rPr lang="en-US" altLang="zh-CN" sz="2775" smtClean="0">
                <a:ln w="0"/>
                <a:solidFill>
                  <a:schemeClr val="tx1">
                    <a:lumMod val="95000"/>
                    <a:lumOff val="5000"/>
                  </a:schemeClr>
                </a:solidFill>
                <a:latin typeface="Times New Roman" pitchFamily="18" charset="0"/>
                <a:cs typeface="Times New Roman" pitchFamily="18" charset="0"/>
                <a:sym typeface="Arial"/>
              </a:rPr>
              <a:t>Đọc đúng vai</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a:p>
            <a:pPr>
              <a:buClr>
                <a:srgbClr val="000000"/>
              </a:buClr>
              <a:buSzPts val="2800"/>
              <a:buFont typeface="Arial"/>
              <a:buNone/>
            </a:pPr>
            <a:r>
              <a:rPr lang="en-US" altLang="zh-CN" sz="2775">
                <a:ln w="0"/>
                <a:solidFill>
                  <a:schemeClr val="tx1">
                    <a:lumMod val="95000"/>
                    <a:lumOff val="5000"/>
                  </a:schemeClr>
                </a:solidFill>
                <a:latin typeface="Times New Roman" pitchFamily="18" charset="0"/>
                <a:cs typeface="Times New Roman" pitchFamily="18" charset="0"/>
                <a:sym typeface="Arial"/>
              </a:rPr>
              <a:t>- </a:t>
            </a:r>
            <a:r>
              <a:rPr lang="en-US" altLang="zh-CN" sz="2775" smtClean="0">
                <a:ln w="0"/>
                <a:solidFill>
                  <a:schemeClr val="tx1">
                    <a:lumMod val="95000"/>
                    <a:lumOff val="5000"/>
                  </a:schemeClr>
                </a:solidFill>
                <a:latin typeface="Times New Roman" pitchFamily="18" charset="0"/>
                <a:cs typeface="Times New Roman" pitchFamily="18" charset="0"/>
                <a:sym typeface="Arial"/>
              </a:rPr>
              <a:t>   Thể hiện đúng giọng đọc</a:t>
            </a:r>
            <a:endParaRPr lang="zh-CN" altLang="en-US" sz="2775" dirty="0">
              <a:ln w="0"/>
              <a:solidFill>
                <a:schemeClr val="tx1">
                  <a:lumMod val="95000"/>
                  <a:lumOff val="5000"/>
                </a:scheme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930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2F39E-6EFB-4C03-9DC5-4CC834EC5314}"/>
              </a:ext>
            </a:extLst>
          </p:cNvPr>
          <p:cNvSpPr txBox="1"/>
          <p:nvPr/>
        </p:nvSpPr>
        <p:spPr>
          <a:xfrm>
            <a:off x="628572" y="523348"/>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B0F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B0F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B0F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B0F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B0F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B0F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srgbClr val="FF0000"/>
                </a:solidFill>
                <a:latin typeface="Times New Roman" pitchFamily="18" charset="0"/>
                <a:cs typeface="Times New Roman" pitchFamily="18" charset="0"/>
              </a:rPr>
              <a:t>Xin</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bác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Mời</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bác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xơi</a:t>
            </a:r>
            <a:r>
              <a:rPr lang="en-US" sz="2200" dirty="0" smtClean="0">
                <a:solidFill>
                  <a:srgbClr val="FF0000"/>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srgbClr val="08ACB6"/>
                </a:solidFill>
                <a:latin typeface="Times New Roman" pitchFamily="18" charset="0"/>
                <a:cs typeface="Times New Roman" pitchFamily="18" charset="0"/>
              </a:rPr>
              <a:t>Bác</a:t>
            </a:r>
            <a:r>
              <a:rPr lang="en-US" sz="2200" dirty="0" smtClean="0">
                <a:solidFill>
                  <a:srgbClr val="08ACB6"/>
                </a:solidFill>
                <a:latin typeface="Times New Roman" pitchFamily="18" charset="0"/>
                <a:cs typeface="Times New Roman" pitchFamily="18" charset="0"/>
              </a:rPr>
              <a:t> </a:t>
            </a:r>
            <a:r>
              <a:rPr lang="en-US" sz="2200" dirty="0" err="1" smtClean="0">
                <a:solidFill>
                  <a:srgbClr val="08ACB6"/>
                </a:solidFill>
                <a:latin typeface="Times New Roman" pitchFamily="18" charset="0"/>
                <a:cs typeface="Times New Roman" pitchFamily="18" charset="0"/>
              </a:rPr>
              <a:t>xơi</a:t>
            </a:r>
            <a:r>
              <a:rPr lang="en-US" sz="2200" dirty="0" smtClean="0">
                <a:solidFill>
                  <a:srgbClr val="08ACB6"/>
                </a:solidFill>
                <a:latin typeface="Times New Roman" pitchFamily="18" charset="0"/>
                <a:cs typeface="Times New Roman" pitchFamily="18" charset="0"/>
              </a:rPr>
              <a:t> </a:t>
            </a:r>
            <a:r>
              <a:rPr lang="en-US" sz="2200" dirty="0" err="1" smtClean="0">
                <a:solidFill>
                  <a:srgbClr val="08ACB6"/>
                </a:solidFill>
                <a:latin typeface="Times New Roman" pitchFamily="18" charset="0"/>
                <a:cs typeface="Times New Roman" pitchFamily="18" charset="0"/>
              </a:rPr>
              <a:t>nữa</a:t>
            </a:r>
            <a:r>
              <a:rPr lang="en-US" sz="2200" dirty="0" smtClean="0">
                <a:solidFill>
                  <a:srgbClr val="08ACB6"/>
                </a:solidFill>
                <a:latin typeface="Times New Roman" pitchFamily="18" charset="0"/>
                <a:cs typeface="Times New Roman" pitchFamily="18" charset="0"/>
              </a:rPr>
              <a:t> </a:t>
            </a:r>
            <a:r>
              <a:rPr lang="en-US" sz="2200" dirty="0" err="1" smtClean="0">
                <a:solidFill>
                  <a:srgbClr val="08ACB6"/>
                </a:solidFill>
                <a:latin typeface="Times New Roman" pitchFamily="18" charset="0"/>
                <a:cs typeface="Times New Roman" pitchFamily="18" charset="0"/>
              </a:rPr>
              <a:t>không</a:t>
            </a:r>
            <a:r>
              <a:rPr lang="en-US" sz="2200" dirty="0" smtClean="0">
                <a:solidFill>
                  <a:srgbClr val="08ACB6"/>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rồi</a:t>
            </a:r>
            <a:r>
              <a:rPr kumimoji="0" lang="en-US" sz="22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srgbClr val="FF0000"/>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68800" y="3210136"/>
            <a:ext cx="111861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err="1" smtClean="0">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sau,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xơi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gì</a:t>
            </a:r>
            <a:r>
              <a:rPr lang="en-US" sz="2200" dirty="0" smtClean="0">
                <a:solidFill>
                  <a:srgbClr val="FF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smtClean="0">
                <a:ln>
                  <a:noFill/>
                </a:ln>
                <a:solidFill>
                  <a:srgbClr val="08ACB6"/>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smtClean="0">
                <a:ln>
                  <a:noFill/>
                </a:ln>
                <a:solidFill>
                  <a:srgbClr val="08ACB6"/>
                </a:solidFill>
                <a:effectLst/>
                <a:uLnTx/>
                <a:uFillTx/>
                <a:latin typeface="Times New Roman" panose="02020603050405020304" pitchFamily="18" charset="0"/>
                <a:ea typeface="Times New Roman" panose="02020603050405020304" pitchFamily="18" charset="0"/>
              </a:rPr>
              <a:t>, xin bác </a:t>
            </a:r>
            <a:r>
              <a:rPr kumimoji="0" lang="en-US" sz="2200" b="0" i="0" u="none" strike="noStrike" kern="1200" cap="none" spc="0" normalizeH="0" noProof="0" dirty="0" err="1" smtClean="0">
                <a:ln>
                  <a:noFill/>
                </a:ln>
                <a:solidFill>
                  <a:srgbClr val="08ACB6"/>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8ACB6"/>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8ACB6"/>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smtClean="0">
                <a:ln>
                  <a:noFill/>
                </a:ln>
                <a:solidFill>
                  <a:srgbClr val="08ACB6"/>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rPr>
              <a:t>       - </a:t>
            </a:r>
            <a:r>
              <a:rPr lang="en-US" sz="2200" dirty="0" err="1" smtClean="0">
                <a:solidFill>
                  <a:srgbClr val="FF0000"/>
                </a:solidFill>
                <a:latin typeface="Times New Roman" panose="02020603050405020304" pitchFamily="18" charset="0"/>
                <a:ea typeface="Times New Roman" panose="02020603050405020304" pitchFamily="18" charset="0"/>
              </a:rPr>
              <a:t>Đây</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mời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1" name="TextBox 10">
            <a:extLst>
              <a:ext uri="{FF2B5EF4-FFF2-40B4-BE49-F238E27FC236}">
                <a16:creationId xmlns:a16="http://schemas.microsoft.com/office/drawing/2014/main" id="{2D3ECA9E-8442-417E-8A88-C6236269A505}"/>
              </a:ext>
            </a:extLst>
          </p:cNvPr>
          <p:cNvSpPr txBox="1"/>
          <p:nvPr/>
        </p:nvSpPr>
        <p:spPr>
          <a:xfrm>
            <a:off x="472298" y="4531445"/>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a:t>
            </a:r>
            <a:r>
              <a:rPr lang="en-US" sz="2200" baseline="0" dirty="0" smtClean="0">
                <a:solidFill>
                  <a:srgbClr val="000000"/>
                </a:solidFill>
                <a:latin typeface="Times New Roman" panose="02020603050405020304" pitchFamily="18" charset="0"/>
                <a:ea typeface="Times New Roman" panose="02020603050405020304" pitchFamily="18" charset="0"/>
              </a:rPr>
              <a:t>       - </a:t>
            </a:r>
            <a:r>
              <a:rPr lang="en-US" sz="2200" baseline="0" dirty="0" err="1" smtClean="0">
                <a:solidFill>
                  <a:srgbClr val="FF0000"/>
                </a:solidFill>
                <a:latin typeface="Times New Roman" panose="02020603050405020304" pitchFamily="18" charset="0"/>
                <a:ea typeface="Times New Roman" panose="02020603050405020304" pitchFamily="18" charset="0"/>
              </a:rPr>
              <a:t>Ấy</a:t>
            </a:r>
            <a:r>
              <a:rPr lang="en-US" sz="2200" baseline="0" dirty="0" smtClean="0">
                <a:solidFill>
                  <a:srgbClr val="FF0000"/>
                </a:solidFill>
                <a:latin typeface="Times New Roman" panose="02020603050405020304" pitchFamily="18" charset="0"/>
                <a:ea typeface="Times New Roman" panose="02020603050405020304" pitchFamily="18" charset="0"/>
              </a:rPr>
              <a:t>,</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phải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đỡ</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bằng</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hai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tay</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Tôi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đưa</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cho</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bác</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bằng</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hai</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tay</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cơ</a:t>
            </a:r>
            <a:r>
              <a:rPr lang="en-US" sz="2200" dirty="0" smtClean="0">
                <a:solidFill>
                  <a:srgbClr val="FF0000"/>
                </a:solidFill>
                <a:latin typeface="Times New Roman" panose="02020603050405020304" pitchFamily="18" charset="0"/>
                <a:ea typeface="Times New Roman" panose="02020603050405020304" pitchFamily="18" charset="0"/>
              </a:rPr>
              <a:t> </a:t>
            </a:r>
            <a:r>
              <a:rPr lang="en-US" sz="2200" dirty="0" err="1" smtClean="0">
                <a:solidFill>
                  <a:srgbClr val="FF0000"/>
                </a:solidFill>
                <a:latin typeface="Times New Roman" panose="02020603050405020304" pitchFamily="18" charset="0"/>
                <a:ea typeface="Times New Roman" panose="02020603050405020304" pitchFamily="18" charset="0"/>
              </a:rPr>
              <a:t>mà</a:t>
            </a:r>
            <a:r>
              <a:rPr lang="en-US" sz="2200" dirty="0">
                <a:solidFill>
                  <a:srgbClr val="FF0000"/>
                </a:solidFill>
                <a:latin typeface="Times New Roman" panose="02020603050405020304" pitchFamily="18" charset="0"/>
                <a:ea typeface="Times New Roman" panose="02020603050405020304" pitchFamily="18" charset="0"/>
              </a:rPr>
              <a:t>!</a:t>
            </a:r>
            <a:endParaRPr lang="en-US" sz="2200" dirty="0" smtClean="0">
              <a:solidFill>
                <a:srgbClr val="FF0000"/>
              </a:solidFill>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4" name="Rounded Rectangle 13"/>
          <p:cNvSpPr/>
          <p:nvPr/>
        </p:nvSpPr>
        <p:spPr>
          <a:xfrm>
            <a:off x="10148679" y="73213"/>
            <a:ext cx="2010015"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phân vai</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Arrow Connector 2"/>
          <p:cNvCxnSpPr/>
          <p:nvPr/>
        </p:nvCxnSpPr>
        <p:spPr>
          <a:xfrm flipH="1">
            <a:off x="9710057" y="2394857"/>
            <a:ext cx="23802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637485" y="1994492"/>
            <a:ext cx="258354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Người dẫn chuyện</a:t>
            </a:r>
            <a:endParaRPr lang="en-US" sz="240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a:off x="10484561" y="2932556"/>
            <a:ext cx="1785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586033" y="2471047"/>
            <a:ext cx="1683656" cy="461665"/>
          </a:xfrm>
          <a:prstGeom prst="rect">
            <a:avLst/>
          </a:prstGeom>
          <a:noFill/>
        </p:spPr>
        <p:txBody>
          <a:bodyPr wrap="square" rtlCol="0">
            <a:spAutoFit/>
          </a:bodyPr>
          <a:lstStyle/>
          <a:p>
            <a:r>
              <a:rPr lang="en-US" sz="2400" smtClean="0">
                <a:solidFill>
                  <a:srgbClr val="FF0000"/>
                </a:solidFill>
                <a:latin typeface="Times New Roman" panose="02020603050405020304" pitchFamily="18" charset="0"/>
                <a:cs typeface="Times New Roman" panose="02020603050405020304" pitchFamily="18" charset="0"/>
              </a:rPr>
              <a:t>Bố</a:t>
            </a:r>
            <a:endParaRPr lang="en-US" sz="2400">
              <a:solidFill>
                <a:srgbClr val="FF0000"/>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10984757" y="3543909"/>
            <a:ext cx="1243822" cy="0"/>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984757" y="3116811"/>
            <a:ext cx="1447150" cy="461665"/>
          </a:xfrm>
          <a:prstGeom prst="rect">
            <a:avLst/>
          </a:prstGeom>
          <a:noFill/>
        </p:spPr>
        <p:txBody>
          <a:bodyPr wrap="square" rtlCol="0">
            <a:spAutoFit/>
          </a:bodyPr>
          <a:lstStyle/>
          <a:p>
            <a:r>
              <a:rPr lang="en-US" sz="2400" smtClean="0">
                <a:solidFill>
                  <a:srgbClr val="08ACB6"/>
                </a:solidFill>
                <a:latin typeface="Times New Roman" panose="02020603050405020304" pitchFamily="18" charset="0"/>
                <a:cs typeface="Times New Roman" panose="02020603050405020304" pitchFamily="18" charset="0"/>
              </a:rPr>
              <a:t>Hường</a:t>
            </a:r>
            <a:endParaRPr lang="en-US" sz="2400">
              <a:solidFill>
                <a:srgbClr val="08ACB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25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717222" y="2608481"/>
            <a:ext cx="8100786" cy="1075818"/>
            <a:chOff x="1717222" y="2621181"/>
            <a:chExt cx="8100786" cy="1075818"/>
          </a:xfrm>
        </p:grpSpPr>
        <p:sp>
          <p:nvSpPr>
            <p:cNvPr id="14" name="椭圆 13"/>
            <p:cNvSpPr/>
            <p:nvPr>
              <p:custDataLst>
                <p:tags r:id="rId1"/>
              </p:custDataLst>
            </p:nvPr>
          </p:nvSpPr>
          <p:spPr>
            <a:xfrm>
              <a:off x="1717222" y="2652424"/>
              <a:ext cx="1042988" cy="1044575"/>
            </a:xfrm>
            <a:prstGeom prst="ellipse">
              <a:avLst/>
            </a:prstGeom>
            <a:solidFill>
              <a:srgbClr val="FFFFFF"/>
            </a:solidFill>
            <a:ln w="25400" cap="flat" cmpd="sng" algn="ctr">
              <a:solidFill>
                <a:schemeClr val="accent4"/>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Impact" pitchFamily="34" charset="0"/>
                <a:ea typeface="宋体" panose="02010600030101010101" pitchFamily="2" charset="-122"/>
                <a:cs typeface="+mn-cs"/>
              </a:endParaRPr>
            </a:p>
          </p:txBody>
        </p:sp>
        <p:sp>
          <p:nvSpPr>
            <p:cNvPr id="15" name="椭圆 14"/>
            <p:cNvSpPr/>
            <p:nvPr>
              <p:custDataLst>
                <p:tags r:id="rId2"/>
              </p:custDataLst>
            </p:nvPr>
          </p:nvSpPr>
          <p:spPr>
            <a:xfrm>
              <a:off x="1806122" y="2742912"/>
              <a:ext cx="865188" cy="863600"/>
            </a:xfrm>
            <a:prstGeom prst="ellipse">
              <a:avLst/>
            </a:prstGeom>
            <a:solidFill>
              <a:schemeClr val="accent4"/>
            </a:solidFill>
            <a:ln w="635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rPr>
                <a:t>4</a:t>
              </a:r>
              <a:endParaRPr kumimoji="0" lang="zh-CN" altLang="en-US" sz="4400" b="0" i="0" u="none" strike="noStrike" kern="0" cap="none" spc="0" normalizeH="0" baseline="0" noProof="0" dirty="0">
                <a:ln>
                  <a:noFill/>
                </a:ln>
                <a:solidFill>
                  <a:prstClr val="white"/>
                </a:solidFill>
                <a:effectLst/>
                <a:uLnTx/>
                <a:uFillTx/>
                <a:latin typeface="Impact" pitchFamily="34" charset="0"/>
                <a:ea typeface="宋体" panose="02010600030101010101" pitchFamily="2" charset="-122"/>
                <a:cs typeface="+mn-cs"/>
              </a:endParaRPr>
            </a:p>
          </p:txBody>
        </p:sp>
        <p:cxnSp>
          <p:nvCxnSpPr>
            <p:cNvPr id="16" name="直接连接符 16"/>
            <p:cNvCxnSpPr>
              <a:cxnSpLocks noChangeShapeType="1"/>
            </p:cNvCxnSpPr>
            <p:nvPr>
              <p:custDataLst>
                <p:tags r:id="rId3"/>
              </p:custDataLst>
            </p:nvPr>
          </p:nvCxnSpPr>
          <p:spPr bwMode="auto">
            <a:xfrm>
              <a:off x="2760210" y="3174712"/>
              <a:ext cx="6879998" cy="0"/>
            </a:xfrm>
            <a:prstGeom prst="line">
              <a:avLst/>
            </a:prstGeom>
            <a:noFill/>
            <a:ln w="28575" algn="ctr">
              <a:solidFill>
                <a:schemeClr val="accent4"/>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2849110" y="2621181"/>
              <a:ext cx="6968898" cy="584775"/>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smtClean="0">
                  <a:solidFill>
                    <a:schemeClr val="tx1"/>
                  </a:solidFill>
                  <a:latin typeface="Times New Roman" panose="02020603050405020304" pitchFamily="18" charset="0"/>
                  <a:ea typeface="微软雅黑"/>
                  <a:cs typeface="Times New Roman" panose="02020603050405020304" pitchFamily="18" charset="0"/>
                </a:rPr>
                <a:t>LUYỆN TẬP THEO VĂN BẢN ĐỌC</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62304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656B7EDA-4DEE-44AD-9FC2-7177221356BC}"/>
              </a:ext>
            </a:extLst>
          </p:cNvPr>
          <p:cNvSpPr/>
          <p:nvPr/>
        </p:nvSpPr>
        <p:spPr>
          <a:xfrm>
            <a:off x="829102" y="293377"/>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8500F0A-4DE4-433F-8A78-0AA9EBC3456A}"/>
              </a:ext>
            </a:extLst>
          </p:cNvPr>
          <p:cNvSpPr txBox="1"/>
          <p:nvPr/>
        </p:nvSpPr>
        <p:spPr>
          <a:xfrm>
            <a:off x="667657" y="758561"/>
            <a:ext cx="10243894" cy="584775"/>
          </a:xfrm>
          <a:prstGeom prst="rect">
            <a:avLst/>
          </a:prstGeom>
          <a:noFill/>
        </p:spPr>
        <p:txBody>
          <a:bodyPr wrap="square" rtlCol="0">
            <a:spAutoFit/>
          </a:bodyPr>
          <a:lstStyle/>
          <a:p>
            <a:pPr algn="just"/>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5A3F923-B985-49EF-A0EE-47D0A370B8BE}"/>
              </a:ext>
            </a:extLst>
          </p:cNvPr>
          <p:cNvSpPr txBox="1"/>
          <p:nvPr/>
        </p:nvSpPr>
        <p:spPr>
          <a:xfrm>
            <a:off x="2995188" y="2076023"/>
            <a:ext cx="5723132" cy="742511"/>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A. Cho tôi xin bát miến.</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TextBox 4">
            <a:extLst>
              <a:ext uri="{FF2B5EF4-FFF2-40B4-BE49-F238E27FC236}">
                <a16:creationId xmlns:a16="http://schemas.microsoft.com/office/drawing/2014/main" id="{75A3F923-B985-49EF-A0EE-47D0A370B8BE}"/>
              </a:ext>
            </a:extLst>
          </p:cNvPr>
          <p:cNvSpPr txBox="1"/>
          <p:nvPr/>
        </p:nvSpPr>
        <p:spPr>
          <a:xfrm>
            <a:off x="2970164" y="3057889"/>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B. Dạ, xin bác bát miến ạ.</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a16="http://schemas.microsoft.com/office/drawing/2014/main" id="{75A3F923-B985-49EF-A0EE-47D0A370B8BE}"/>
              </a:ext>
            </a:extLst>
          </p:cNvPr>
          <p:cNvSpPr txBox="1"/>
          <p:nvPr/>
        </p:nvSpPr>
        <p:spPr>
          <a:xfrm>
            <a:off x="3004288" y="4127440"/>
            <a:ext cx="6526078" cy="742511"/>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C. Đưa tôi bát miến!</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Oval 6"/>
          <p:cNvSpPr/>
          <p:nvPr/>
        </p:nvSpPr>
        <p:spPr>
          <a:xfrm>
            <a:off x="2937782" y="3258342"/>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0" name="Oval 9"/>
          <p:cNvSpPr/>
          <p:nvPr/>
        </p:nvSpPr>
        <p:spPr>
          <a:xfrm>
            <a:off x="2952295" y="221192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4876799" y="2731447"/>
            <a:ext cx="7257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8570" y="3737847"/>
            <a:ext cx="5080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03483" y="3737847"/>
            <a:ext cx="5080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46683" y="3723333"/>
            <a:ext cx="35560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图片 3"/>
          <p:cNvPicPr>
            <a:picLocks noChangeAspect="1"/>
          </p:cNvPicPr>
          <p:nvPr/>
        </p:nvPicPr>
        <p:blipFill>
          <a:blip r:embed="rId2">
            <a:duotone>
              <a:prstClr val="black"/>
              <a:schemeClr val="tx2">
                <a:tint val="45000"/>
                <a:satMod val="400000"/>
              </a:schemeClr>
            </a:duotone>
          </a:blip>
          <a:stretch>
            <a:fillRect/>
          </a:stretch>
        </p:blipFill>
        <p:spPr>
          <a:xfrm flipH="1" flipV="1">
            <a:off x="8036935" y="1986691"/>
            <a:ext cx="3813334" cy="2704917"/>
          </a:xfrm>
          <a:prstGeom prst="rect">
            <a:avLst/>
          </a:prstGeom>
          <a:ln>
            <a:noFill/>
          </a:ln>
        </p:spPr>
      </p:pic>
      <p:sp>
        <p:nvSpPr>
          <p:cNvPr id="18" name="文本框 5"/>
          <p:cNvSpPr txBox="1"/>
          <p:nvPr/>
        </p:nvSpPr>
        <p:spPr>
          <a:xfrm>
            <a:off x="8163441" y="2738984"/>
            <a:ext cx="3193287" cy="1200329"/>
          </a:xfrm>
          <a:prstGeom prst="rect">
            <a:avLst/>
          </a:prstGeom>
          <a:noFill/>
        </p:spPr>
        <p:txBody>
          <a:bodyPr wrap="square" rtlCol="0">
            <a:spAutoFit/>
            <a:scene3d>
              <a:camera prst="orthographicFront"/>
              <a:lightRig rig="threePt" dir="t"/>
            </a:scene3d>
            <a:sp3d contourW="12700"/>
          </a:bodyPr>
          <a:lstStyle/>
          <a:p>
            <a:pPr algn="just"/>
            <a:r>
              <a:rPr lang="en-US" altLang="zh-CN" sz="2400" b="1" smtClean="0">
                <a:solidFill>
                  <a:srgbClr val="FF0000"/>
                </a:solidFill>
                <a:latin typeface="Times New Roman" panose="02020603050405020304" pitchFamily="18" charset="0"/>
                <a:cs typeface="Times New Roman" panose="02020603050405020304" pitchFamily="18" charset="0"/>
              </a:rPr>
              <a:t>Khi nói chuyện với người lớn, em cần thể hiện thái độ lịch sự </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771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10"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656B7EDA-4DEE-44AD-9FC2-7177221356BC}"/>
              </a:ext>
            </a:extLst>
          </p:cNvPr>
          <p:cNvSpPr/>
          <p:nvPr/>
        </p:nvSpPr>
        <p:spPr>
          <a:xfrm>
            <a:off x="709684" y="188686"/>
            <a:ext cx="10466316" cy="10499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8500F0A-4DE4-433F-8A78-0AA9EBC3456A}"/>
              </a:ext>
            </a:extLst>
          </p:cNvPr>
          <p:cNvSpPr txBox="1"/>
          <p:nvPr/>
        </p:nvSpPr>
        <p:spPr>
          <a:xfrm>
            <a:off x="709684" y="396486"/>
            <a:ext cx="10243894" cy="584775"/>
          </a:xfrm>
          <a:prstGeom prst="rect">
            <a:avLst/>
          </a:prstGeom>
          <a:noFill/>
        </p:spPr>
        <p:txBody>
          <a:bodyPr wrap="square" rtlCol="0">
            <a:spAutoFit/>
          </a:bodyPr>
          <a:lstStyle/>
          <a:p>
            <a:pPr algn="just"/>
            <a:r>
              <a:rPr lang="en-US" sz="32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Cùng bạn đóng vai nói và đáp lời yêu cầu, đề nghị.</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Callout 5"/>
          <p:cNvSpPr/>
          <p:nvPr/>
        </p:nvSpPr>
        <p:spPr>
          <a:xfrm>
            <a:off x="1292974" y="1238645"/>
            <a:ext cx="3768815" cy="2191657"/>
          </a:xfrm>
          <a:prstGeom prst="wedgeEllipseCallout">
            <a:avLst>
              <a:gd name="adj1" fmla="val -30461"/>
              <a:gd name="adj2" fmla="val 74420"/>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Bác cho tôi một bát phở gà.</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7" name="Oval Callout 6"/>
          <p:cNvSpPr/>
          <p:nvPr/>
        </p:nvSpPr>
        <p:spPr>
          <a:xfrm>
            <a:off x="6129133" y="1321810"/>
            <a:ext cx="3875748" cy="1967556"/>
          </a:xfrm>
          <a:prstGeom prst="wedgeEllipseCallout">
            <a:avLst>
              <a:gd name="adj1" fmla="val 49572"/>
              <a:gd name="adj2" fmla="val 73566"/>
            </a:avLst>
          </a:prstGeom>
          <a:solidFill>
            <a:schemeClr val="accent3">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Xin lỗi, ở đây không có phở gà.</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8" name="Oval Callout 7"/>
          <p:cNvSpPr/>
          <p:nvPr/>
        </p:nvSpPr>
        <p:spPr>
          <a:xfrm>
            <a:off x="1292973" y="1238645"/>
            <a:ext cx="3768815" cy="2191657"/>
          </a:xfrm>
          <a:prstGeom prst="wedgeEllipseCallout">
            <a:avLst>
              <a:gd name="adj1" fmla="val -30461"/>
              <a:gd name="adj2" fmla="val 74420"/>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Vậy bác cho tôi xin bát miến.</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9" name="Oval Callout 8"/>
          <p:cNvSpPr/>
          <p:nvPr/>
        </p:nvSpPr>
        <p:spPr>
          <a:xfrm>
            <a:off x="6129132" y="1321810"/>
            <a:ext cx="3875748" cy="1967556"/>
          </a:xfrm>
          <a:prstGeom prst="wedgeEllipseCallout">
            <a:avLst>
              <a:gd name="adj1" fmla="val 48822"/>
              <a:gd name="adj2" fmla="val 72828"/>
            </a:avLst>
          </a:prstGeom>
          <a:solidFill>
            <a:schemeClr val="accent3">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Vâng ạ! Bác chờ một chút.</a:t>
            </a:r>
            <a:endParaRPr lang="en-US" sz="2800" b="1">
              <a:solidFill>
                <a:schemeClr val="tx1"/>
              </a:solidFill>
              <a:latin typeface="Times New Roman" panose="02020603050405020304" pitchFamily="18" charset="0"/>
              <a:cs typeface="Times New Roman" panose="02020603050405020304" pitchFamily="18" charset="0"/>
            </a:endParaRPr>
          </a:p>
        </p:txBody>
      </p:sp>
      <p:pic>
        <p:nvPicPr>
          <p:cNvPr id="5124" name="Picture 4" descr="Hình ảnh nam học sinh đeo balo đi học - 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7000" r="90000">
                        <a14:foregroundMark x1="43167" y1="25047" x2="52333" y2="39848"/>
                        <a14:foregroundMark x1="60500" y1="22201" x2="54500" y2="31120"/>
                        <a14:foregroundMark x1="32500" y1="25427" x2="32000" y2="34345"/>
                        <a14:foregroundMark x1="40167" y1="49336" x2="63833" y2="55977"/>
                        <a14:foregroundMark x1="45333" y1="48197" x2="53667" y2="50095"/>
                        <a14:foregroundMark x1="53167" y1="47438" x2="58167" y2="50095"/>
                        <a14:foregroundMark x1="28500" y1="69639" x2="34667" y2="82732"/>
                        <a14:foregroundMark x1="58000" y1="94877" x2="64000" y2="81214"/>
                        <a14:foregroundMark x1="65667" y1="85199" x2="59000" y2="93738"/>
                        <a14:foregroundMark x1="56500" y1="93169" x2="61833" y2="85199"/>
                      </a14:backgroundRemoval>
                    </a14:imgEffect>
                  </a14:imgLayer>
                </a14:imgProps>
              </a:ext>
              <a:ext uri="{28A0092B-C50C-407E-A947-70E740481C1C}">
                <a14:useLocalDpi xmlns:a14="http://schemas.microsoft.com/office/drawing/2010/main" val="0"/>
              </a:ext>
            </a:extLst>
          </a:blip>
          <a:srcRect/>
          <a:stretch>
            <a:fillRect/>
          </a:stretch>
        </p:blipFill>
        <p:spPr bwMode="auto">
          <a:xfrm>
            <a:off x="9204268" y="3128080"/>
            <a:ext cx="2900103" cy="25472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ọc Sinh Hình ảnh | Định dạng hình ảnh PNG 400482354|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7326" r="97907">
                        <a14:foregroundMark x1="55581" y1="24658" x2="71860" y2="28082"/>
                        <a14:foregroundMark x1="54884" y1="23190" x2="53372" y2="36888"/>
                        <a14:foregroundMark x1="49767" y1="20450" x2="54070" y2="37769"/>
                        <a14:foregroundMark x1="53023" y1="66830" x2="72209" y2="69569"/>
                      </a14:backgroundRemoval>
                    </a14:imgEffect>
                  </a14:imgLayer>
                </a14:imgProps>
              </a:ext>
              <a:ext uri="{28A0092B-C50C-407E-A947-70E740481C1C}">
                <a14:useLocalDpi xmlns:a14="http://schemas.microsoft.com/office/drawing/2010/main" val="0"/>
              </a:ext>
            </a:extLst>
          </a:blip>
          <a:srcRect/>
          <a:stretch>
            <a:fillRect/>
          </a:stretch>
        </p:blipFill>
        <p:spPr bwMode="auto">
          <a:xfrm>
            <a:off x="116775" y="3322833"/>
            <a:ext cx="2041535" cy="242610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543273" y="908691"/>
            <a:ext cx="1248229"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01959" y="891852"/>
            <a:ext cx="171994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0759" y="894177"/>
            <a:ext cx="321491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5128" name="Picture 8" descr="MỘT SỐ KĨ THUẬT DẠY HỌC TÍCH CỰ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5289" y="4286249"/>
            <a:ext cx="4572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545491" y="3687686"/>
            <a:ext cx="2572280" cy="579514"/>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02060"/>
                </a:solidFill>
                <a:latin typeface="Times New Roman" panose="02020603050405020304" pitchFamily="18" charset="0"/>
                <a:cs typeface="Times New Roman" panose="02020603050405020304" pitchFamily="18" charset="0"/>
              </a:rPr>
              <a:t>Hoạt động nhóm 2</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2" name="Ngõ 565 Đường Bát Khối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5771" y="6128657"/>
            <a:ext cx="609600" cy="609600"/>
          </a:xfrm>
          <a:prstGeom prst="rect">
            <a:avLst/>
          </a:prstGeom>
        </p:spPr>
      </p:pic>
    </p:spTree>
    <p:extLst>
      <p:ext uri="{BB962C8B-B14F-4D97-AF65-F5344CB8AC3E}">
        <p14:creationId xmlns:p14="http://schemas.microsoft.com/office/powerpoint/2010/main" val="1484790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 presetClass="mediacall" presetSubtype="0" fill="hold" nodeType="withEffect">
                                  <p:stCondLst>
                                    <p:cond delay="0"/>
                                  </p:stCondLst>
                                  <p:childTnLst>
                                    <p:cmd type="call" cmd="playFrom(0.0)">
                                      <p:cBhvr>
                                        <p:cTn id="15" dur="14622"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2000"/>
                                        <p:tgtEl>
                                          <p:spTgt spid="6"/>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3000"/>
                                        <p:tgtEl>
                                          <p:spTgt spid="7"/>
                                        </p:tgtEl>
                                      </p:cBhvr>
                                    </p:animEffect>
                                  </p:childTnLst>
                                </p:cTn>
                              </p:par>
                            </p:childTnLst>
                          </p:cTn>
                        </p:par>
                        <p:par>
                          <p:cTn id="25" fill="hold">
                            <p:stCondLst>
                              <p:cond delay="5000"/>
                            </p:stCondLst>
                            <p:childTnLst>
                              <p:par>
                                <p:cTn id="26" presetID="16" presetClass="entr" presetSubtype="2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Horizontal)">
                                      <p:cBhvr>
                                        <p:cTn id="28" dur="3000"/>
                                        <p:tgtEl>
                                          <p:spTgt spid="8"/>
                                        </p:tgtEl>
                                      </p:cBhvr>
                                    </p:animEffect>
                                  </p:childTnLst>
                                </p:cTn>
                              </p:par>
                            </p:childTnLst>
                          </p:cTn>
                        </p:par>
                        <p:par>
                          <p:cTn id="29" fill="hold">
                            <p:stCondLst>
                              <p:cond delay="800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5128"/>
                                        </p:tgtEl>
                                        <p:attrNameLst>
                                          <p:attrName>style.visibility</p:attrName>
                                        </p:attrNameLst>
                                      </p:cBhvr>
                                      <p:to>
                                        <p:strVal val="visible"/>
                                      </p:to>
                                    </p:set>
                                    <p:animEffect transition="in" filter="wipe(down)">
                                      <p:cBhvr>
                                        <p:cTn id="4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0275" y="253207"/>
            <a:ext cx="3978140" cy="584775"/>
          </a:xfrm>
          <a:prstGeom prst="rect">
            <a:avLst/>
          </a:prstGeom>
          <a:noFill/>
        </p:spPr>
        <p:txBody>
          <a:bodyPr wrap="none" rtlCol="0">
            <a:spAutoFit/>
          </a:bodyPr>
          <a:lstStyle/>
          <a:p>
            <a:r>
              <a:rPr lang="en-US" altLang="zh-CN" sz="3200" b="1"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YÊU CẦU CẦN ĐẠT</a:t>
            </a:r>
            <a:endParaRPr lang="en-US" altLang="zh-CN" sz="32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 name="MH_Entry_1">
            <a:hlinkClick r:id="rId9" action="ppaction://hlinksldjump"/>
          </p:cNvPr>
          <p:cNvSpPr/>
          <p:nvPr>
            <p:custDataLst>
              <p:tags r:id="rId1"/>
            </p:custDataLst>
          </p:nvPr>
        </p:nvSpPr>
        <p:spPr>
          <a:xfrm>
            <a:off x="2517078" y="1188487"/>
            <a:ext cx="6201256" cy="1358813"/>
          </a:xfrm>
          <a:prstGeom prst="hexagon">
            <a:avLst>
              <a:gd name="adj" fmla="val 28234"/>
              <a:gd name="vf" fmla="val 115470"/>
            </a:avLst>
          </a:pr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fontScale="92500" lnSpcReduction="20000"/>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Đọc đúng các từ khó, biết cách đọc lời thoại của các nhân vật (bố và Hường)</a:t>
            </a:r>
            <a:endParaRPr lang="zh-CN" altLang="en-US" sz="2800" b="1" dirty="0">
              <a:solidFill>
                <a:srgbClr val="FFFFFF"/>
              </a:solidFill>
              <a:latin typeface="Times New Roman" panose="02020603050405020304" pitchFamily="18" charset="0"/>
              <a:cs typeface="Times New Roman" panose="02020603050405020304" pitchFamily="18" charset="0"/>
            </a:endParaRPr>
          </a:p>
        </p:txBody>
      </p:sp>
      <p:sp>
        <p:nvSpPr>
          <p:cNvPr id="7" name="MH_Number_1">
            <a:hlinkClick r:id="rId9" action="ppaction://hlinksldjump"/>
          </p:cNvPr>
          <p:cNvSpPr/>
          <p:nvPr>
            <p:custDataLst>
              <p:tags r:id="rId2"/>
            </p:custDataLst>
          </p:nvPr>
        </p:nvSpPr>
        <p:spPr>
          <a:xfrm>
            <a:off x="1930275" y="1613800"/>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1</a:t>
            </a:r>
            <a:endParaRPr lang="zh-CN" altLang="en-US" sz="2400" dirty="0">
              <a:solidFill>
                <a:srgbClr val="FFFFFF"/>
              </a:solidFill>
              <a:ea typeface="华文细黑" panose="02010600040101010101" pitchFamily="2" charset="-122"/>
            </a:endParaRPr>
          </a:p>
        </p:txBody>
      </p:sp>
      <p:sp>
        <p:nvSpPr>
          <p:cNvPr id="8" name="MH_Entry_2">
            <a:hlinkClick r:id="rId10" action="ppaction://hlinksldjump"/>
          </p:cNvPr>
          <p:cNvSpPr/>
          <p:nvPr>
            <p:custDataLst>
              <p:tags r:id="rId3"/>
            </p:custDataLst>
          </p:nvPr>
        </p:nvSpPr>
        <p:spPr>
          <a:xfrm>
            <a:off x="3349821" y="2740271"/>
            <a:ext cx="6128008" cy="1407979"/>
          </a:xfrm>
          <a:prstGeom prst="hexagon">
            <a:avLst>
              <a:gd name="adj" fmla="val 28234"/>
              <a:gd name="vf" fmla="val 115470"/>
            </a:avLst>
          </a:pr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Hiểu nội dung bài đọc</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9" name="MH_Number_2">
            <a:hlinkClick r:id="rId10" action="ppaction://hlinksldjump"/>
          </p:cNvPr>
          <p:cNvSpPr/>
          <p:nvPr>
            <p:custDataLst>
              <p:tags r:id="rId4"/>
            </p:custDataLst>
          </p:nvPr>
        </p:nvSpPr>
        <p:spPr>
          <a:xfrm>
            <a:off x="2763018" y="3308097"/>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2</a:t>
            </a:r>
            <a:endParaRPr lang="zh-CN" altLang="en-US" sz="2400" dirty="0">
              <a:solidFill>
                <a:srgbClr val="FFFFFF"/>
              </a:solidFill>
              <a:ea typeface="华文细黑" panose="02010600040101010101" pitchFamily="2" charset="-122"/>
            </a:endParaRPr>
          </a:p>
        </p:txBody>
      </p:sp>
      <p:sp>
        <p:nvSpPr>
          <p:cNvPr id="10" name="MH_Entry_3">
            <a:hlinkClick r:id="rId11" action="ppaction://hlinksldjump"/>
          </p:cNvPr>
          <p:cNvSpPr/>
          <p:nvPr>
            <p:custDataLst>
              <p:tags r:id="rId5"/>
            </p:custDataLst>
          </p:nvPr>
        </p:nvSpPr>
        <p:spPr>
          <a:xfrm>
            <a:off x="3988259" y="4362505"/>
            <a:ext cx="6084466" cy="1375635"/>
          </a:xfrm>
          <a:prstGeom prst="hexagon">
            <a:avLst>
              <a:gd name="adj" fmla="val 28234"/>
              <a:gd name="vf" fmla="val 115470"/>
            </a:avLst>
          </a:pr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Biết thêm về một trò chơi miền Bắc (“ăn cỗ” – đóng vai chơi đồ hàng)</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11" name="MH_Number_3">
            <a:hlinkClick r:id="rId11" action="ppaction://hlinksldjump"/>
          </p:cNvPr>
          <p:cNvSpPr/>
          <p:nvPr>
            <p:custDataLst>
              <p:tags r:id="rId6"/>
            </p:custDataLst>
          </p:nvPr>
        </p:nvSpPr>
        <p:spPr>
          <a:xfrm>
            <a:off x="3401456" y="4796231"/>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3</a:t>
            </a:r>
            <a:endParaRPr lang="zh-CN" altLang="en-US" sz="2400" dirty="0">
              <a:solidFill>
                <a:srgbClr val="FFFFFF"/>
              </a:solidFill>
              <a:ea typeface="华文细黑" panose="02010600040101010101" pitchFamily="2" charset="-122"/>
            </a:endParaRPr>
          </a:p>
        </p:txBody>
      </p:sp>
      <p:pic>
        <p:nvPicPr>
          <p:cNvPr id="12" name="图片 6"/>
          <p:cNvPicPr>
            <a:picLocks noChangeAspect="1"/>
          </p:cNvPicPr>
          <p:nvPr/>
        </p:nvPicPr>
        <p:blipFill rotWithShape="1">
          <a:blip r:embed="rId12" cstate="print">
            <a:extLst>
              <a:ext uri="{28A0092B-C50C-407E-A947-70E740481C1C}">
                <a14:useLocalDpi xmlns:a14="http://schemas.microsoft.com/office/drawing/2010/main" val="0"/>
              </a:ext>
            </a:extLst>
          </a:blip>
          <a:srcRect l="27294" t="7312" r="32213" b="28914"/>
          <a:stretch>
            <a:fillRect/>
          </a:stretch>
        </p:blipFill>
        <p:spPr>
          <a:xfrm flipH="1">
            <a:off x="10072725" y="0"/>
            <a:ext cx="1343602" cy="1715083"/>
          </a:xfrm>
          <a:prstGeom prst="rect">
            <a:avLst/>
          </a:prstGeom>
        </p:spPr>
      </p:pic>
    </p:spTree>
    <p:extLst>
      <p:ext uri="{BB962C8B-B14F-4D97-AF65-F5344CB8AC3E}">
        <p14:creationId xmlns:p14="http://schemas.microsoft.com/office/powerpoint/2010/main" val="339278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ppt_x</p:attrName>
                                        </p:attrNameLst>
                                      </p:cBhvr>
                                      <p:tavLst>
                                        <p:tav tm="0">
                                          <p:val>
                                            <p:strVal val="#ppt_x-#ppt_w*1.125000"/>
                                          </p:val>
                                        </p:tav>
                                        <p:tav tm="100000">
                                          <p:val>
                                            <p:strVal val="#ppt_x"/>
                                          </p:val>
                                        </p:tav>
                                      </p:tavLst>
                                    </p:anim>
                                    <p:animEffect transition="in" filter="wipe(right)">
                                      <p:cBhvr>
                                        <p:cTn id="24" dur="500"/>
                                        <p:tgtEl>
                                          <p:spTgt spid="6"/>
                                        </p:tgtEl>
                                      </p:cBhvr>
                                    </p:animEffect>
                                  </p:childTnLst>
                                </p:cTn>
                              </p:par>
                            </p:childTnLst>
                          </p:cTn>
                        </p:par>
                        <p:par>
                          <p:cTn id="25" fill="hold">
                            <p:stCondLst>
                              <p:cond delay="1000"/>
                            </p:stCondLst>
                            <p:childTnLst>
                              <p:par>
                                <p:cTn id="26" presetID="1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ppt_x</p:attrName>
                                        </p:attrNameLst>
                                      </p:cBhvr>
                                      <p:tavLst>
                                        <p:tav tm="0">
                                          <p:val>
                                            <p:strVal val="#ppt_x-#ppt_w*1.125000"/>
                                          </p:val>
                                        </p:tav>
                                        <p:tav tm="100000">
                                          <p:val>
                                            <p:strVal val="#ppt_x"/>
                                          </p:val>
                                        </p:tav>
                                      </p:tavLst>
                                    </p:anim>
                                    <p:animEffect transition="in" filter="wipe(right)">
                                      <p:cBhvr>
                                        <p:cTn id="29" dur="500"/>
                                        <p:tgtEl>
                                          <p:spTgt spid="8"/>
                                        </p:tgtEl>
                                      </p:cBhvr>
                                    </p:animEffect>
                                  </p:childTnLst>
                                </p:cTn>
                              </p:par>
                            </p:childTnLst>
                          </p:cTn>
                        </p:par>
                        <p:par>
                          <p:cTn id="30" fill="hold">
                            <p:stCondLst>
                              <p:cond delay="1500"/>
                            </p:stCondLst>
                            <p:childTnLst>
                              <p:par>
                                <p:cTn id="31" presetID="1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ppt_x</p:attrName>
                                        </p:attrNameLst>
                                      </p:cBhvr>
                                      <p:tavLst>
                                        <p:tav tm="0">
                                          <p:val>
                                            <p:strVal val="#ppt_x-#ppt_w*1.125000"/>
                                          </p:val>
                                        </p:tav>
                                        <p:tav tm="100000">
                                          <p:val>
                                            <p:strVal val="#ppt_x"/>
                                          </p:val>
                                        </p:tav>
                                      </p:tavLst>
                                    </p:anim>
                                    <p:animEffect transition="in" filter="wipe(right)">
                                      <p:cBhvr>
                                        <p:cTn id="34" dur="500"/>
                                        <p:tgtEl>
                                          <p:spTgt spid="10"/>
                                        </p:tgtEl>
                                      </p:cBhvr>
                                    </p:animEffect>
                                  </p:childTnLst>
                                </p:cTn>
                              </p:par>
                            </p:childTnLst>
                          </p:cTn>
                        </p:par>
                        <p:par>
                          <p:cTn id="35" fill="hold">
                            <p:stCondLst>
                              <p:cond delay="2000"/>
                            </p:stCondLst>
                            <p:childTnLst>
                              <p:par>
                                <p:cTn id="36" presetID="8" presetClass="entr" presetSubtype="16"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 la tat ca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75880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D9D-7646-43E5-9F6D-274781DE109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35233B0-03B1-42DF-B19A-4E196DD42D19}"/>
              </a:ext>
            </a:extLst>
          </p:cNvPr>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id="{63C351E4-C081-402D-AEC9-042D175C18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7D30F483-94AD-41E2-9CD6-F9B6DBFD926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811E9D6-40A6-4370-AE2A-62F0ED9AC31C}"/>
              </a:ext>
            </a:extLst>
          </p:cNvPr>
          <p:cNvSpPr/>
          <p:nvPr/>
        </p:nvSpPr>
        <p:spPr>
          <a:xfrm>
            <a:off x="3889829" y="1509486"/>
            <a:ext cx="4252685" cy="25254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E84C175-1035-40FE-AF9A-B837B5999DAC}"/>
              </a:ext>
            </a:extLst>
          </p:cNvPr>
          <p:cNvSpPr txBox="1"/>
          <p:nvPr/>
        </p:nvSpPr>
        <p:spPr>
          <a:xfrm>
            <a:off x="3889829" y="607239"/>
            <a:ext cx="439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Vận</a:t>
            </a:r>
            <a:r>
              <a:rPr kumimoji="0" lang="en-US" sz="4800" b="1" i="0" u="none" strike="noStrike" kern="1200" cap="none" spc="0" normalizeH="0" noProof="0" smtClean="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dụng</a:t>
            </a:r>
            <a:endParaRPr kumimoji="0" lang="en-US" sz="4800" b="1" i="0" u="none" strike="noStrike" kern="1200" cap="none" spc="0" normalizeH="0" baseline="0" noProof="0" dirty="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E84C175-1035-40FE-AF9A-B837B5999DAC}"/>
              </a:ext>
            </a:extLst>
          </p:cNvPr>
          <p:cNvSpPr txBox="1"/>
          <p:nvPr/>
        </p:nvSpPr>
        <p:spPr>
          <a:xfrm>
            <a:off x="3889829" y="1522831"/>
            <a:ext cx="43910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C925C1"/>
                </a:solidFill>
                <a:uLnTx/>
                <a:uFillTx/>
                <a:latin typeface="Times New Roman" pitchFamily="18" charset="0"/>
                <a:cs typeface="Times New Roman" pitchFamily="18" charset="0"/>
              </a:rPr>
              <a:t>Hôm</a:t>
            </a:r>
            <a:r>
              <a:rPr kumimoji="0" lang="en-US" sz="2800" b="1" i="0" u="none" strike="noStrike" kern="1200" cap="none" spc="0" normalizeH="0" noProof="0" smtClean="0">
                <a:ln>
                  <a:noFill/>
                </a:ln>
                <a:solidFill>
                  <a:srgbClr val="C925C1"/>
                </a:solidFill>
                <a:uLnTx/>
                <a:uFillTx/>
                <a:latin typeface="Times New Roman" pitchFamily="18" charset="0"/>
                <a:cs typeface="Times New Roman" pitchFamily="18" charset="0"/>
              </a:rPr>
              <a:t> nay, con học bài gì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E84C175-1035-40FE-AF9A-B837B5999DAC}"/>
              </a:ext>
            </a:extLst>
          </p:cNvPr>
          <p:cNvSpPr txBox="1"/>
          <p:nvPr/>
        </p:nvSpPr>
        <p:spPr>
          <a:xfrm>
            <a:off x="3900487" y="2173988"/>
            <a:ext cx="439102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C925C1"/>
                </a:solidFill>
                <a:uLnTx/>
                <a:uFillTx/>
                <a:latin typeface="Times New Roman" pitchFamily="18" charset="0"/>
                <a:cs typeface="Times New Roman" pitchFamily="18" charset="0"/>
              </a:rPr>
              <a:t>Sau bài</a:t>
            </a:r>
            <a:r>
              <a:rPr kumimoji="0" lang="en-US" sz="2800" b="1" i="0" u="none" strike="noStrike" kern="1200" cap="none" spc="0" normalizeH="0" noProof="0" smtClean="0">
                <a:ln>
                  <a:noFill/>
                </a:ln>
                <a:solidFill>
                  <a:srgbClr val="C925C1"/>
                </a:solidFill>
                <a:uLnTx/>
                <a:uFillTx/>
                <a:latin typeface="Times New Roman" pitchFamily="18" charset="0"/>
                <a:cs typeface="Times New Roman" pitchFamily="18" charset="0"/>
              </a:rPr>
              <a:t> học, con cảm nhận thế nào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3049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018818" y="879055"/>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mtClean="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3580252" y="1886641"/>
            <a:ext cx="8164286" cy="2958502"/>
          </a:xfrm>
          <a:prstGeom prst="rect">
            <a:avLst/>
          </a:prstGeom>
          <a:noFill/>
        </p:spPr>
        <p:txBody>
          <a:bodyPr wrap="square" rtlCol="0">
            <a:spAutoFit/>
          </a:bodyPr>
          <a:lstStyle/>
          <a:p>
            <a:pPr marL="285750" indent="-285750">
              <a:lnSpc>
                <a:spcPct val="150000"/>
              </a:lnSpc>
              <a:buFontTx/>
              <a:buChar char="-"/>
            </a:pPr>
            <a:r>
              <a:rPr lang="en-US" sz="3200" smtClean="0">
                <a:latin typeface="Times New Roman" panose="02020603050405020304" pitchFamily="18" charset="0"/>
                <a:cs typeface="Times New Roman" panose="02020603050405020304" pitchFamily="18" charset="0"/>
              </a:rPr>
              <a:t>Về nhà đọc và trả lời bài.</a:t>
            </a:r>
          </a:p>
          <a:p>
            <a:pPr marL="285750" indent="-285750">
              <a:lnSpc>
                <a:spcPct val="150000"/>
              </a:lnSpc>
              <a:buFontTx/>
              <a:buChar char="-"/>
            </a:pPr>
            <a:r>
              <a:rPr lang="en-US" sz="3200" smtClean="0">
                <a:latin typeface="Times New Roman" panose="02020603050405020304" pitchFamily="18" charset="0"/>
                <a:cs typeface="Times New Roman" panose="02020603050405020304" pitchFamily="18" charset="0"/>
              </a:rPr>
              <a:t>Chuẩn bị Nghe – viết: Trò chơi của bố /tr. 120  </a:t>
            </a:r>
          </a:p>
          <a:p>
            <a:pPr marL="285750" indent="-285750">
              <a:lnSpc>
                <a:spcPct val="150000"/>
              </a:lnSpc>
              <a:buFontTx/>
              <a:buChar char="-"/>
            </a:pPr>
            <a:r>
              <a:rPr lang="en-US" sz="3200" smtClean="0">
                <a:latin typeface="Times New Roman" panose="02020603050405020304" pitchFamily="18" charset="0"/>
                <a:cs typeface="Times New Roman" panose="02020603050405020304" pitchFamily="18" charset="0"/>
              </a:rPr>
              <a:t>Xem bài MRVT về tình cảm gia đình; Dấu chấm, dấu chấm hỏi, dấu chấm than/tr. 121</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99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p:blipFill>
        <p:spPr>
          <a:xfrm>
            <a:off x="0" y="0"/>
            <a:ext cx="12192000" cy="6858000"/>
          </a:xfrm>
          <a:prstGeom prst="rect">
            <a:avLst/>
          </a:prstGeom>
        </p:spPr>
      </p:pic>
      <p:sp>
        <p:nvSpPr>
          <p:cNvPr id="6" name="文本框 5"/>
          <p:cNvSpPr txBox="1"/>
          <p:nvPr/>
        </p:nvSpPr>
        <p:spPr>
          <a:xfrm>
            <a:off x="3221472" y="2620282"/>
            <a:ext cx="5385499" cy="1157061"/>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CHÀO</a:t>
            </a:r>
            <a:r>
              <a:rPr kumimoji="0" lang="en-US" altLang="zh-CN" sz="5400" b="1" i="0" u="none" strike="noStrike" kern="1200" cap="none" spc="0" normalizeH="0" noProof="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TẠM BIỆT CÁC CON!</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371948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08670" y="3749240"/>
            <a:ext cx="1799256" cy="2662899"/>
          </a:xfrm>
          <a:prstGeom prst="rect">
            <a:avLst/>
          </a:prstGeom>
        </p:spPr>
      </p:pic>
      <p:pic>
        <p:nvPicPr>
          <p:cNvPr id="4" name="图片 3"/>
          <p:cNvPicPr>
            <a:picLocks noChangeAspect="1"/>
          </p:cNvPicPr>
          <p:nvPr/>
        </p:nvPicPr>
        <p:blipFill>
          <a:blip r:embed="rId4"/>
          <a:stretch>
            <a:fillRect/>
          </a:stretch>
        </p:blipFill>
        <p:spPr>
          <a:xfrm flipV="1">
            <a:off x="1480962" y="487911"/>
            <a:ext cx="4311032" cy="3057950"/>
          </a:xfrm>
          <a:prstGeom prst="rect">
            <a:avLst/>
          </a:prstGeom>
        </p:spPr>
      </p:pic>
      <p:sp>
        <p:nvSpPr>
          <p:cNvPr id="6" name="文本框 5"/>
          <p:cNvSpPr txBox="1"/>
          <p:nvPr/>
        </p:nvSpPr>
        <p:spPr>
          <a:xfrm>
            <a:off x="1961183" y="1594481"/>
            <a:ext cx="3584068" cy="1077218"/>
          </a:xfrm>
          <a:prstGeom prst="rect">
            <a:avLst/>
          </a:prstGeom>
          <a:noFill/>
        </p:spPr>
        <p:txBody>
          <a:bodyPr wrap="square" rtlCol="0">
            <a:spAutoFit/>
            <a:scene3d>
              <a:camera prst="orthographicFront"/>
              <a:lightRig rig="threePt" dir="t"/>
            </a:scene3d>
            <a:sp3d contourW="12700"/>
          </a:bodyPr>
          <a:lstStyle/>
          <a:p>
            <a:pPr algn="ctr"/>
            <a:r>
              <a:rPr lang="en-US" altLang="zh-CN" sz="3200" b="1" smtClean="0">
                <a:solidFill>
                  <a:srgbClr val="FF0000"/>
                </a:solidFill>
                <a:latin typeface="Times New Roman" panose="02020603050405020304" pitchFamily="18" charset="0"/>
                <a:cs typeface="Times New Roman" panose="02020603050405020304" pitchFamily="18" charset="0"/>
              </a:rPr>
              <a:t>Em thích chơi trò chơi gì cùng bố mẹ?</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p:nvPr/>
        </p:nvPicPr>
        <p:blipFill rotWithShape="1">
          <a:blip r:embed="rId5"/>
          <a:srcRect l="33827" t="23060" r="32445" b="36800"/>
          <a:stretch/>
        </p:blipFill>
        <p:spPr>
          <a:xfrm>
            <a:off x="6272215" y="1117598"/>
            <a:ext cx="5270037" cy="36866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1994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3"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482153" y="3000109"/>
            <a:ext cx="7937956" cy="1300191"/>
            <a:chOff x="9566064" y="964372"/>
            <a:chExt cx="5446164" cy="698253"/>
          </a:xfrm>
        </p:grpSpPr>
        <p:sp>
          <p:nvSpPr>
            <p:cNvPr id="5"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6"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7"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0" name="Oval 9"/>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644877" y="-586448"/>
            <a:ext cx="3292844" cy="3062308"/>
            <a:chOff x="-2957976" y="-1125796"/>
            <a:chExt cx="2469633" cy="2296731"/>
          </a:xfrm>
        </p:grpSpPr>
        <p:sp>
          <p:nvSpPr>
            <p:cNvPr id="12" name="Oval 11"/>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3" name="Oval 12"/>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4" name="Oval 13"/>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sz="4000" b="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smtClean="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15</a:t>
            </a:r>
            <a:endParaRPr lang="en-US" sz="40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2563516" y="319608"/>
            <a:ext cx="9550400" cy="1354152"/>
          </a:xfrm>
          <a:prstGeom prst="rect">
            <a:avLst/>
          </a:prstGeom>
          <a:noFill/>
        </p:spPr>
        <p:txBody>
          <a:bodyPr wrap="square" lIns="121855" tIns="60928" rIns="121855" bIns="60928" rtlCol="0">
            <a:spAutoFit/>
          </a:bodyPr>
          <a:lstStyle/>
          <a:p>
            <a:pPr algn="ctr"/>
            <a:r>
              <a:rPr lang="en-US" sz="8000" b="1" dirty="0" smtClean="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MÁI ẤM GIA ĐÌNH</a:t>
            </a:r>
            <a:endParaRPr lang="en-US" sz="80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17" name="TextBox 16"/>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2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4267" b="1" smtClean="0">
                <a:solidFill>
                  <a:schemeClr val="bg1"/>
                </a:solidFill>
                <a:latin typeface="Times New Roman" panose="02020603050405020304" pitchFamily="18" charset="0"/>
                <a:ea typeface="Arial-Rounded" pitchFamily="34" charset="0"/>
                <a:cs typeface="Times New Roman" panose="02020603050405020304" pitchFamily="18" charset="0"/>
              </a:rPr>
              <a:t>28</a:t>
            </a:r>
            <a:endParaRPr lang="en-US" sz="4267" b="1" dirty="0">
              <a:solidFill>
                <a:schemeClr val="bg1"/>
              </a:solidFill>
              <a:latin typeface="Times New Roman" panose="02020603050405020304" pitchFamily="18" charset="0"/>
              <a:ea typeface="Arial-Rounded" pitchFamily="34" charset="0"/>
              <a:cs typeface="Times New Roman" panose="02020603050405020304" pitchFamily="18" charset="0"/>
            </a:endParaRPr>
          </a:p>
        </p:txBody>
      </p:sp>
      <p:sp>
        <p:nvSpPr>
          <p:cNvPr id="18" name="TextBox 17"/>
          <p:cNvSpPr txBox="1"/>
          <p:nvPr/>
        </p:nvSpPr>
        <p:spPr>
          <a:xfrm>
            <a:off x="3694950" y="3230274"/>
            <a:ext cx="6741935" cy="800154"/>
          </a:xfrm>
          <a:prstGeom prst="rect">
            <a:avLst/>
          </a:prstGeom>
          <a:noFill/>
        </p:spPr>
        <p:txBody>
          <a:bodyPr wrap="square" lIns="121855" tIns="60928" rIns="121855" bIns="60928" rtlCol="0">
            <a:spAutoFit/>
          </a:bodyPr>
          <a:lstStyle/>
          <a:p>
            <a:pPr algn="ctr"/>
            <a:r>
              <a:rPr lang="en-US" sz="4400" b="1" smtClean="0">
                <a:solidFill>
                  <a:srgbClr val="0070C0"/>
                </a:solidFill>
                <a:latin typeface="Times New Roman" panose="02020603050405020304" pitchFamily="18" charset="0"/>
                <a:ea typeface="Arial-Rounded" pitchFamily="34" charset="0"/>
                <a:cs typeface="Times New Roman" panose="02020603050405020304" pitchFamily="18" charset="0"/>
              </a:rPr>
              <a:t>TRÒ CHƠI CỦA BỐ</a:t>
            </a:r>
            <a:endPar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89549" y="6113285"/>
            <a:ext cx="12192000" cy="744715"/>
          </a:xfrm>
          <a:prstGeom prst="rect">
            <a:avLst/>
          </a:prstGeom>
        </p:spPr>
      </p:pic>
    </p:spTree>
    <p:extLst>
      <p:ext uri="{BB962C8B-B14F-4D97-AF65-F5344CB8AC3E}">
        <p14:creationId xmlns:p14="http://schemas.microsoft.com/office/powerpoint/2010/main" val="291024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9"/>
          <p:cNvPicPr>
            <a:picLocks noChangeAspect="1"/>
          </p:cNvPicPr>
          <p:nvPr/>
        </p:nvPicPr>
        <p:blipFill rotWithShape="1">
          <a:blip r:embed="rId2">
            <a:extLst>
              <a:ext uri="{28A0092B-C50C-407E-A947-70E740481C1C}">
                <a14:useLocalDpi xmlns:a14="http://schemas.microsoft.com/office/drawing/2010/main" val="0"/>
              </a:ext>
            </a:extLst>
          </a:blip>
          <a:srcRect l="2915" t="12037" r="70209" b="60370"/>
          <a:stretch/>
        </p:blipFill>
        <p:spPr>
          <a:xfrm>
            <a:off x="9544950" y="-218681"/>
            <a:ext cx="2807456" cy="1621360"/>
          </a:xfrm>
          <a:prstGeom prst="rect">
            <a:avLst/>
          </a:prstGeom>
        </p:spPr>
      </p:pic>
      <p:pic>
        <p:nvPicPr>
          <p:cNvPr id="4" name="图片 8"/>
          <p:cNvPicPr>
            <a:picLocks noChangeAspect="1"/>
          </p:cNvPicPr>
          <p:nvPr/>
        </p:nvPicPr>
        <p:blipFill rotWithShape="1">
          <a:blip r:embed="rId2">
            <a:extLst>
              <a:ext uri="{28A0092B-C50C-407E-A947-70E740481C1C}">
                <a14:useLocalDpi xmlns:a14="http://schemas.microsoft.com/office/drawing/2010/main" val="0"/>
              </a:ext>
            </a:extLst>
          </a:blip>
          <a:srcRect l="2915" t="12037" r="70209" b="60370"/>
          <a:stretch/>
        </p:blipFill>
        <p:spPr>
          <a:xfrm>
            <a:off x="1768777" y="-290947"/>
            <a:ext cx="2444408" cy="1411693"/>
          </a:xfrm>
          <a:prstGeom prst="rect">
            <a:avLst/>
          </a:prstGeom>
        </p:spPr>
      </p:pic>
      <p:pic>
        <p:nvPicPr>
          <p:cNvPr id="5" name="图片 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874952"/>
            <a:ext cx="12192000" cy="998220"/>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5260" y="-199510"/>
            <a:ext cx="2139212" cy="1583017"/>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346" y="1116576"/>
            <a:ext cx="10847547" cy="3993776"/>
          </a:xfrm>
          <a:prstGeom prst="rect">
            <a:avLst/>
          </a:prstGeom>
        </p:spPr>
      </p:pic>
      <p:sp>
        <p:nvSpPr>
          <p:cNvPr id="10" name="TextBox 9"/>
          <p:cNvSpPr txBox="1"/>
          <p:nvPr/>
        </p:nvSpPr>
        <p:spPr>
          <a:xfrm>
            <a:off x="1441561" y="1537939"/>
            <a:ext cx="8527271" cy="646331"/>
          </a:xfrm>
          <a:prstGeom prst="rect">
            <a:avLst/>
          </a:prstGeom>
          <a:noFill/>
        </p:spPr>
        <p:txBody>
          <a:bodyPr wrap="none" rtlCol="0">
            <a:spAutoFit/>
          </a:bodyPr>
          <a:lstStyle/>
          <a:p>
            <a:r>
              <a:rPr lang="en-US" sz="3600" b="1">
                <a:solidFill>
                  <a:srgbClr val="990099"/>
                </a:solidFill>
                <a:latin typeface="HP001 4 hàng" panose="020B0603050302020204" pitchFamily="34" charset="0"/>
              </a:rPr>
              <a:t>Thứ </a:t>
            </a:r>
            <a:r>
              <a:rPr lang="en-US" sz="3600" b="1" smtClean="0">
                <a:solidFill>
                  <a:srgbClr val="990099"/>
                </a:solidFill>
                <a:latin typeface="HP001 4 hàng" panose="020B0603050302020204" pitchFamily="34" charset="0"/>
              </a:rPr>
              <a:t>Tư </a:t>
            </a:r>
            <a:r>
              <a:rPr lang="en-US" sz="3600" b="1" err="1">
                <a:solidFill>
                  <a:srgbClr val="990099"/>
                </a:solidFill>
                <a:latin typeface="HP001 4 hàng" panose="020B0603050302020204" pitchFamily="34" charset="0"/>
              </a:rPr>
              <a:t>ngày</a:t>
            </a:r>
            <a:r>
              <a:rPr lang="en-US" sz="3600" b="1">
                <a:solidFill>
                  <a:srgbClr val="990099"/>
                </a:solidFill>
                <a:latin typeface="HP001 4 hàng" panose="020B0603050302020204" pitchFamily="34" charset="0"/>
              </a:rPr>
              <a:t> </a:t>
            </a:r>
            <a:r>
              <a:rPr lang="en-US" sz="3600" b="1" smtClean="0">
                <a:solidFill>
                  <a:srgbClr val="990099"/>
                </a:solidFill>
                <a:latin typeface="HP001 4 hàng" panose="020B0603050302020204" pitchFamily="34" charset="0"/>
              </a:rPr>
              <a:t>18 </a:t>
            </a:r>
            <a:r>
              <a:rPr lang="en-US" sz="3600" b="1">
                <a:solidFill>
                  <a:srgbClr val="990099"/>
                </a:solidFill>
                <a:latin typeface="HP001 4 hàng" panose="020B0603050302020204" pitchFamily="34" charset="0"/>
              </a:rPr>
              <a:t>tháng 12  </a:t>
            </a:r>
            <a:r>
              <a:rPr lang="en-US" sz="3600" b="1" err="1">
                <a:solidFill>
                  <a:srgbClr val="990099"/>
                </a:solidFill>
                <a:latin typeface="HP001 4 hàng" panose="020B0603050302020204" pitchFamily="34" charset="0"/>
              </a:rPr>
              <a:t>năm</a:t>
            </a:r>
            <a:r>
              <a:rPr lang="en-US" sz="3600" b="1">
                <a:solidFill>
                  <a:srgbClr val="990099"/>
                </a:solidFill>
                <a:latin typeface="HP001 4 hàng" panose="020B0603050302020204" pitchFamily="34" charset="0"/>
              </a:rPr>
              <a:t> </a:t>
            </a:r>
            <a:r>
              <a:rPr lang="en-US" sz="3600" b="1" smtClean="0">
                <a:solidFill>
                  <a:srgbClr val="990099"/>
                </a:solidFill>
                <a:latin typeface="HP001 4 hàng" panose="020B0603050302020204" pitchFamily="34" charset="0"/>
              </a:rPr>
              <a:t>2024.</a:t>
            </a:r>
            <a:endParaRPr lang="en-US" sz="3600" b="1" dirty="0">
              <a:solidFill>
                <a:srgbClr val="990099"/>
              </a:solidFill>
              <a:latin typeface="HP001 4 hàng" panose="020B0603050302020204" pitchFamily="34" charset="0"/>
            </a:endParaRPr>
          </a:p>
        </p:txBody>
      </p:sp>
      <p:sp>
        <p:nvSpPr>
          <p:cNvPr id="11" name="TextBox 10"/>
          <p:cNvSpPr txBox="1"/>
          <p:nvPr/>
        </p:nvSpPr>
        <p:spPr>
          <a:xfrm>
            <a:off x="3755891" y="2310703"/>
            <a:ext cx="2372765" cy="646331"/>
          </a:xfrm>
          <a:prstGeom prst="rect">
            <a:avLst/>
          </a:prstGeom>
          <a:noFill/>
        </p:spPr>
        <p:txBody>
          <a:bodyPr wrap="none" rtlCol="0">
            <a:spAutoFit/>
          </a:bodyPr>
          <a:lstStyle/>
          <a:p>
            <a:r>
              <a:rPr lang="en-US" sz="3600" b="1" dirty="0" err="1">
                <a:solidFill>
                  <a:srgbClr val="990099"/>
                </a:solidFill>
                <a:latin typeface="HP001 4 hàng" panose="020B0603050302020204" pitchFamily="34" charset="0"/>
              </a:rPr>
              <a:t>Tiếng</a:t>
            </a:r>
            <a:r>
              <a:rPr lang="en-US" sz="3600" b="1" dirty="0">
                <a:solidFill>
                  <a:srgbClr val="990099"/>
                </a:solidFill>
                <a:latin typeface="HP001 4 hàng" panose="020B0603050302020204" pitchFamily="34" charset="0"/>
              </a:rPr>
              <a:t> </a:t>
            </a:r>
            <a:r>
              <a:rPr lang="en-US" sz="3600" b="1" dirty="0" err="1">
                <a:solidFill>
                  <a:srgbClr val="990099"/>
                </a:solidFill>
                <a:latin typeface="HP001 4 hàng" panose="020B0603050302020204" pitchFamily="34" charset="0"/>
              </a:rPr>
              <a:t>Việt</a:t>
            </a:r>
            <a:endParaRPr lang="en-US" sz="3600" b="1" dirty="0">
              <a:solidFill>
                <a:srgbClr val="990099"/>
              </a:solidFill>
              <a:latin typeface="HP001 4 hàng" panose="020B0603050302020204" pitchFamily="34" charset="0"/>
            </a:endParaRPr>
          </a:p>
        </p:txBody>
      </p:sp>
      <p:sp>
        <p:nvSpPr>
          <p:cNvPr id="12" name="TextBox 11"/>
          <p:cNvSpPr txBox="1"/>
          <p:nvPr/>
        </p:nvSpPr>
        <p:spPr>
          <a:xfrm>
            <a:off x="1436768" y="3096518"/>
            <a:ext cx="8108182" cy="646331"/>
          </a:xfrm>
          <a:prstGeom prst="rect">
            <a:avLst/>
          </a:prstGeom>
          <a:noFill/>
        </p:spPr>
        <p:txBody>
          <a:bodyPr wrap="none" rtlCol="0">
            <a:spAutoFit/>
          </a:bodyPr>
          <a:lstStyle/>
          <a:p>
            <a:r>
              <a:rPr lang="en-US" sz="3600" b="1" smtClean="0">
                <a:solidFill>
                  <a:srgbClr val="FF0000"/>
                </a:solidFill>
                <a:latin typeface="HP001 4 hàng" panose="020B0603050302020204" pitchFamily="34" charset="0"/>
              </a:rPr>
              <a:t>Bài 28 </a:t>
            </a:r>
            <a:r>
              <a:rPr lang="en-US" sz="3600" b="1" smtClean="0">
                <a:solidFill>
                  <a:srgbClr val="FF0000"/>
                </a:solidFill>
                <a:latin typeface="HP001 4 hàng" panose="020B0603050302020204" pitchFamily="34" charset="0"/>
              </a:rPr>
              <a:t>- Đǌ</a:t>
            </a:r>
            <a:r>
              <a:rPr lang="en-US" sz="3600" b="1" smtClean="0">
                <a:solidFill>
                  <a:srgbClr val="FF0000"/>
                </a:solidFill>
                <a:latin typeface="HP001 4 hàng" panose="020B0603050302020204" pitchFamily="34" charset="0"/>
              </a:rPr>
              <a:t>: </a:t>
            </a:r>
            <a:r>
              <a:rPr lang="en-US" sz="3600" b="1" smtClean="0">
                <a:solidFill>
                  <a:srgbClr val="FF0000"/>
                </a:solidFill>
                <a:latin typeface="HP001 4 hàng" panose="020B0603050302020204" pitchFamily="34" charset="0"/>
              </a:rPr>
              <a:t>Tǟò chơi của bố </a:t>
            </a:r>
            <a:r>
              <a:rPr lang="en-US" sz="3600" b="1" smtClean="0">
                <a:solidFill>
                  <a:srgbClr val="FF0000"/>
                </a:solidFill>
                <a:latin typeface="HP001 4 hàng" panose="020B0603050302020204" pitchFamily="34" charset="0"/>
              </a:rPr>
              <a:t>(</a:t>
            </a:r>
            <a:r>
              <a:rPr lang="en-US" sz="3600" b="1" smtClean="0">
                <a:solidFill>
                  <a:srgbClr val="FF0000"/>
                </a:solidFill>
                <a:latin typeface="HP001 4 hàng" panose="020B0603050302020204" pitchFamily="34" charset="0"/>
              </a:rPr>
              <a:t>tr. 120)</a:t>
            </a:r>
            <a:endParaRPr lang="en-US" sz="3600" b="1" dirty="0">
              <a:solidFill>
                <a:srgbClr val="FF0000"/>
              </a:solidFill>
              <a:latin typeface="HP001 4 hàng" panose="020B0603050302020204" pitchFamily="34" charset="0"/>
            </a:endParaRPr>
          </a:p>
        </p:txBody>
      </p:sp>
      <p:pic>
        <p:nvPicPr>
          <p:cNvPr id="13" name="图片 15"/>
          <p:cNvPicPr>
            <a:picLocks noChangeAspect="1"/>
          </p:cNvPicPr>
          <p:nvPr/>
        </p:nvPicPr>
        <p:blipFill rotWithShape="1">
          <a:blip r:embed="rId11" cstate="print">
            <a:extLst>
              <a:ext uri="{28A0092B-C50C-407E-A947-70E740481C1C}">
                <a14:useLocalDpi xmlns:a14="http://schemas.microsoft.com/office/drawing/2010/main" val="0"/>
              </a:ext>
            </a:extLst>
          </a:blip>
          <a:srcRect l="47710" t="40370" r="7603" b="8900"/>
          <a:stretch/>
        </p:blipFill>
        <p:spPr>
          <a:xfrm>
            <a:off x="8582918" y="4690443"/>
            <a:ext cx="3629907" cy="2167557"/>
          </a:xfrm>
          <a:prstGeom prst="rect">
            <a:avLst/>
          </a:prstGeom>
        </p:spPr>
      </p:pic>
    </p:spTree>
    <p:extLst>
      <p:ext uri="{BB962C8B-B14F-4D97-AF65-F5344CB8AC3E}">
        <p14:creationId xmlns:p14="http://schemas.microsoft.com/office/powerpoint/2010/main" val="2617527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0275" y="253207"/>
            <a:ext cx="3978140" cy="584775"/>
          </a:xfrm>
          <a:prstGeom prst="rect">
            <a:avLst/>
          </a:prstGeom>
          <a:noFill/>
        </p:spPr>
        <p:txBody>
          <a:bodyPr wrap="none" rtlCol="0">
            <a:spAutoFit/>
          </a:bodyPr>
          <a:lstStyle/>
          <a:p>
            <a:r>
              <a:rPr lang="en-US" altLang="zh-CN" sz="3200" b="1" smtClean="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rPr>
              <a:t>YÊU CẦU CẦN ĐẠT</a:t>
            </a:r>
            <a:endParaRPr lang="en-US" altLang="zh-CN" sz="3200" b="1" dirty="0">
              <a:solidFill>
                <a:schemeClr val="tx1">
                  <a:lumMod val="85000"/>
                  <a:lumOff val="1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 name="MH_Entry_1">
            <a:hlinkClick r:id="rId9" action="ppaction://hlinksldjump"/>
          </p:cNvPr>
          <p:cNvSpPr/>
          <p:nvPr>
            <p:custDataLst>
              <p:tags r:id="rId1"/>
            </p:custDataLst>
          </p:nvPr>
        </p:nvSpPr>
        <p:spPr>
          <a:xfrm>
            <a:off x="2517078" y="1188487"/>
            <a:ext cx="6201256" cy="1358813"/>
          </a:xfrm>
          <a:prstGeom prst="hexagon">
            <a:avLst>
              <a:gd name="adj" fmla="val 28234"/>
              <a:gd name="vf" fmla="val 115470"/>
            </a:avLst>
          </a:pr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fontScale="92500" lnSpcReduction="20000"/>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Đọc đúng các từ khó, biết cách đọc lời thoại của các nhân vật (bố và Hường)</a:t>
            </a:r>
            <a:endParaRPr lang="zh-CN" altLang="en-US" sz="2800" b="1" dirty="0">
              <a:solidFill>
                <a:srgbClr val="FFFFFF"/>
              </a:solidFill>
              <a:latin typeface="Times New Roman" panose="02020603050405020304" pitchFamily="18" charset="0"/>
              <a:cs typeface="Times New Roman" panose="02020603050405020304" pitchFamily="18" charset="0"/>
            </a:endParaRPr>
          </a:p>
        </p:txBody>
      </p:sp>
      <p:sp>
        <p:nvSpPr>
          <p:cNvPr id="7" name="MH_Number_1">
            <a:hlinkClick r:id="rId9" action="ppaction://hlinksldjump"/>
          </p:cNvPr>
          <p:cNvSpPr/>
          <p:nvPr>
            <p:custDataLst>
              <p:tags r:id="rId2"/>
            </p:custDataLst>
          </p:nvPr>
        </p:nvSpPr>
        <p:spPr>
          <a:xfrm>
            <a:off x="1930275" y="1613800"/>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1"/>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1</a:t>
            </a:r>
            <a:endParaRPr lang="zh-CN" altLang="en-US" sz="2400" dirty="0">
              <a:solidFill>
                <a:srgbClr val="FFFFFF"/>
              </a:solidFill>
              <a:ea typeface="华文细黑" panose="02010600040101010101" pitchFamily="2" charset="-122"/>
            </a:endParaRPr>
          </a:p>
        </p:txBody>
      </p:sp>
      <p:sp>
        <p:nvSpPr>
          <p:cNvPr id="8" name="MH_Entry_2">
            <a:hlinkClick r:id="rId10" action="ppaction://hlinksldjump"/>
          </p:cNvPr>
          <p:cNvSpPr/>
          <p:nvPr>
            <p:custDataLst>
              <p:tags r:id="rId3"/>
            </p:custDataLst>
          </p:nvPr>
        </p:nvSpPr>
        <p:spPr>
          <a:xfrm>
            <a:off x="3349821" y="2740271"/>
            <a:ext cx="6128008" cy="1407979"/>
          </a:xfrm>
          <a:prstGeom prst="hexagon">
            <a:avLst>
              <a:gd name="adj" fmla="val 28234"/>
              <a:gd name="vf" fmla="val 115470"/>
            </a:avLst>
          </a:pr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rm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Hiểu nội dung bài đọc</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9" name="MH_Number_2">
            <a:hlinkClick r:id="rId10" action="ppaction://hlinksldjump"/>
          </p:cNvPr>
          <p:cNvSpPr/>
          <p:nvPr>
            <p:custDataLst>
              <p:tags r:id="rId4"/>
            </p:custDataLst>
          </p:nvPr>
        </p:nvSpPr>
        <p:spPr>
          <a:xfrm>
            <a:off x="2763018" y="3308097"/>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2"/>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2</a:t>
            </a:r>
            <a:endParaRPr lang="zh-CN" altLang="en-US" sz="2400" dirty="0">
              <a:solidFill>
                <a:srgbClr val="FFFFFF"/>
              </a:solidFill>
              <a:ea typeface="华文细黑" panose="02010600040101010101" pitchFamily="2" charset="-122"/>
            </a:endParaRPr>
          </a:p>
        </p:txBody>
      </p:sp>
      <p:sp>
        <p:nvSpPr>
          <p:cNvPr id="10" name="MH_Entry_3">
            <a:hlinkClick r:id="rId11" action="ppaction://hlinksldjump"/>
          </p:cNvPr>
          <p:cNvSpPr/>
          <p:nvPr>
            <p:custDataLst>
              <p:tags r:id="rId5"/>
            </p:custDataLst>
          </p:nvPr>
        </p:nvSpPr>
        <p:spPr>
          <a:xfrm>
            <a:off x="3988259" y="4362505"/>
            <a:ext cx="6084466" cy="1375635"/>
          </a:xfrm>
          <a:prstGeom prst="hexagon">
            <a:avLst>
              <a:gd name="adj" fmla="val 28234"/>
              <a:gd name="vf" fmla="val 115470"/>
            </a:avLst>
          </a:pr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0" rIns="72000" bIns="36000" numCol="1" spcCol="0" rtlCol="0" fromWordArt="0" anchor="ctr" anchorCtr="0" forceAA="0" compatLnSpc="1">
            <a:prstTxWarp prst="textNoShape">
              <a:avLst/>
            </a:prstTxWarp>
            <a:noAutofit/>
          </a:bodyPr>
          <a:lstStyle/>
          <a:p>
            <a:pPr algn="ctr"/>
            <a:r>
              <a:rPr lang="en-US" altLang="zh-CN" sz="2800" b="1" smtClean="0">
                <a:solidFill>
                  <a:srgbClr val="FFFFFF"/>
                </a:solidFill>
                <a:latin typeface="Times New Roman" panose="02020603050405020304" pitchFamily="18" charset="0"/>
                <a:cs typeface="Times New Roman" panose="02020603050405020304" pitchFamily="18" charset="0"/>
              </a:rPr>
              <a:t>Biết thêm về một trò chơi miền Bắc (“ăn cỗ” – đóng vai chơi đồ hàng)</a:t>
            </a:r>
            <a:endParaRPr lang="zh-CN" altLang="en-US" sz="2800" b="1">
              <a:solidFill>
                <a:srgbClr val="FFFFFF"/>
              </a:solidFill>
              <a:latin typeface="Times New Roman" panose="02020603050405020304" pitchFamily="18" charset="0"/>
              <a:cs typeface="Times New Roman" panose="02020603050405020304" pitchFamily="18" charset="0"/>
            </a:endParaRPr>
          </a:p>
        </p:txBody>
      </p:sp>
      <p:sp>
        <p:nvSpPr>
          <p:cNvPr id="11" name="MH_Number_3">
            <a:hlinkClick r:id="rId11" action="ppaction://hlinksldjump"/>
          </p:cNvPr>
          <p:cNvSpPr/>
          <p:nvPr>
            <p:custDataLst>
              <p:tags r:id="rId6"/>
            </p:custDataLst>
          </p:nvPr>
        </p:nvSpPr>
        <p:spPr>
          <a:xfrm>
            <a:off x="3401456" y="4796231"/>
            <a:ext cx="586803" cy="508185"/>
          </a:xfrm>
          <a:custGeom>
            <a:avLst/>
            <a:gdLst>
              <a:gd name="connsiteX0" fmla="*/ 93305 w 373220"/>
              <a:gd name="connsiteY0" fmla="*/ 0 h 323217"/>
              <a:gd name="connsiteX1" fmla="*/ 279915 w 373220"/>
              <a:gd name="connsiteY1" fmla="*/ 0 h 323217"/>
              <a:gd name="connsiteX2" fmla="*/ 373220 w 373220"/>
              <a:gd name="connsiteY2" fmla="*/ 161609 h 323217"/>
              <a:gd name="connsiteX3" fmla="*/ 279915 w 373220"/>
              <a:gd name="connsiteY3" fmla="*/ 323217 h 323217"/>
              <a:gd name="connsiteX4" fmla="*/ 93306 w 373220"/>
              <a:gd name="connsiteY4" fmla="*/ 323216 h 323217"/>
              <a:gd name="connsiteX5" fmla="*/ 0 w 373220"/>
              <a:gd name="connsiteY5" fmla="*/ 161608 h 323217"/>
              <a:gd name="connsiteX6" fmla="*/ 93305 w 373220"/>
              <a:gd name="connsiteY6" fmla="*/ 0 h 3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20" h="323217">
                <a:moveTo>
                  <a:pt x="93305" y="0"/>
                </a:moveTo>
                <a:lnTo>
                  <a:pt x="279915" y="0"/>
                </a:lnTo>
                <a:lnTo>
                  <a:pt x="373220" y="161609"/>
                </a:lnTo>
                <a:lnTo>
                  <a:pt x="279915" y="323217"/>
                </a:lnTo>
                <a:lnTo>
                  <a:pt x="93306" y="323216"/>
                </a:lnTo>
                <a:lnTo>
                  <a:pt x="0" y="161608"/>
                </a:lnTo>
                <a:lnTo>
                  <a:pt x="93305" y="0"/>
                </a:lnTo>
                <a:close/>
              </a:path>
            </a:pathLst>
          </a:custGeom>
          <a:solidFill>
            <a:schemeClr val="accent3"/>
          </a:solidFill>
          <a:ln w="349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ea typeface="华文细黑" panose="02010600040101010101" pitchFamily="2" charset="-122"/>
              </a:rPr>
              <a:t>3</a:t>
            </a:r>
            <a:endParaRPr lang="zh-CN" altLang="en-US" sz="2400" dirty="0">
              <a:solidFill>
                <a:srgbClr val="FFFFFF"/>
              </a:solidFill>
              <a:ea typeface="华文细黑" panose="02010600040101010101" pitchFamily="2" charset="-122"/>
            </a:endParaRPr>
          </a:p>
        </p:txBody>
      </p:sp>
      <p:pic>
        <p:nvPicPr>
          <p:cNvPr id="12" name="图片 6"/>
          <p:cNvPicPr>
            <a:picLocks noChangeAspect="1"/>
          </p:cNvPicPr>
          <p:nvPr/>
        </p:nvPicPr>
        <p:blipFill rotWithShape="1">
          <a:blip r:embed="rId12" cstate="print">
            <a:extLst>
              <a:ext uri="{28A0092B-C50C-407E-A947-70E740481C1C}">
                <a14:useLocalDpi xmlns:a14="http://schemas.microsoft.com/office/drawing/2010/main" val="0"/>
              </a:ext>
            </a:extLst>
          </a:blip>
          <a:srcRect l="27294" t="7312" r="32213" b="28914"/>
          <a:stretch>
            <a:fillRect/>
          </a:stretch>
        </p:blipFill>
        <p:spPr>
          <a:xfrm flipH="1">
            <a:off x="10072725" y="0"/>
            <a:ext cx="1343602" cy="1715083"/>
          </a:xfrm>
          <a:prstGeom prst="rect">
            <a:avLst/>
          </a:prstGeom>
        </p:spPr>
      </p:pic>
    </p:spTree>
    <p:extLst>
      <p:ext uri="{BB962C8B-B14F-4D97-AF65-F5344CB8AC3E}">
        <p14:creationId xmlns:p14="http://schemas.microsoft.com/office/powerpoint/2010/main" val="4147055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ppt_x</p:attrName>
                                        </p:attrNameLst>
                                      </p:cBhvr>
                                      <p:tavLst>
                                        <p:tav tm="0">
                                          <p:val>
                                            <p:strVal val="#ppt_x-#ppt_w*1.125000"/>
                                          </p:val>
                                        </p:tav>
                                        <p:tav tm="100000">
                                          <p:val>
                                            <p:strVal val="#ppt_x"/>
                                          </p:val>
                                        </p:tav>
                                      </p:tavLst>
                                    </p:anim>
                                    <p:animEffect transition="in" filter="wipe(right)">
                                      <p:cBhvr>
                                        <p:cTn id="24" dur="500"/>
                                        <p:tgtEl>
                                          <p:spTgt spid="6"/>
                                        </p:tgtEl>
                                      </p:cBhvr>
                                    </p:animEffect>
                                  </p:childTnLst>
                                </p:cTn>
                              </p:par>
                            </p:childTnLst>
                          </p:cTn>
                        </p:par>
                        <p:par>
                          <p:cTn id="25" fill="hold">
                            <p:stCondLst>
                              <p:cond delay="1000"/>
                            </p:stCondLst>
                            <p:childTnLst>
                              <p:par>
                                <p:cTn id="26" presetID="1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ppt_x</p:attrName>
                                        </p:attrNameLst>
                                      </p:cBhvr>
                                      <p:tavLst>
                                        <p:tav tm="0">
                                          <p:val>
                                            <p:strVal val="#ppt_x-#ppt_w*1.125000"/>
                                          </p:val>
                                        </p:tav>
                                        <p:tav tm="100000">
                                          <p:val>
                                            <p:strVal val="#ppt_x"/>
                                          </p:val>
                                        </p:tav>
                                      </p:tavLst>
                                    </p:anim>
                                    <p:animEffect transition="in" filter="wipe(right)">
                                      <p:cBhvr>
                                        <p:cTn id="29" dur="500"/>
                                        <p:tgtEl>
                                          <p:spTgt spid="8"/>
                                        </p:tgtEl>
                                      </p:cBhvr>
                                    </p:animEffect>
                                  </p:childTnLst>
                                </p:cTn>
                              </p:par>
                            </p:childTnLst>
                          </p:cTn>
                        </p:par>
                        <p:par>
                          <p:cTn id="30" fill="hold">
                            <p:stCondLst>
                              <p:cond delay="1500"/>
                            </p:stCondLst>
                            <p:childTnLst>
                              <p:par>
                                <p:cTn id="31" presetID="1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ppt_x</p:attrName>
                                        </p:attrNameLst>
                                      </p:cBhvr>
                                      <p:tavLst>
                                        <p:tav tm="0">
                                          <p:val>
                                            <p:strVal val="#ppt_x-#ppt_w*1.125000"/>
                                          </p:val>
                                        </p:tav>
                                        <p:tav tm="100000">
                                          <p:val>
                                            <p:strVal val="#ppt_x"/>
                                          </p:val>
                                        </p:tav>
                                      </p:tavLst>
                                    </p:anim>
                                    <p:animEffect transition="in" filter="wipe(right)">
                                      <p:cBhvr>
                                        <p:cTn id="34" dur="500"/>
                                        <p:tgtEl>
                                          <p:spTgt spid="10"/>
                                        </p:tgtEl>
                                      </p:cBhvr>
                                    </p:animEffect>
                                  </p:childTnLst>
                                </p:cTn>
                              </p:par>
                            </p:childTnLst>
                          </p:cTn>
                        </p:par>
                        <p:par>
                          <p:cTn id="35" fill="hold">
                            <p:stCondLst>
                              <p:cond delay="2000"/>
                            </p:stCondLst>
                            <p:childTnLst>
                              <p:par>
                                <p:cTn id="36" presetID="8" presetClass="entr" presetSubtype="16"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3575050" y="2769969"/>
            <a:ext cx="5041900" cy="1168620"/>
            <a:chOff x="3575050" y="2782669"/>
            <a:chExt cx="5041900" cy="1168620"/>
          </a:xfrm>
        </p:grpSpPr>
        <p:sp>
          <p:nvSpPr>
            <p:cNvPr id="14" name="椭圆 13"/>
            <p:cNvSpPr/>
            <p:nvPr>
              <p:custDataLst>
                <p:tags r:id="rId1"/>
              </p:custDataLst>
            </p:nvPr>
          </p:nvSpPr>
          <p:spPr>
            <a:xfrm>
              <a:off x="3575050" y="2906714"/>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endParaRPr lang="zh-CN" altLang="en-US" kern="0">
                <a:solidFill>
                  <a:prstClr val="black"/>
                </a:solidFill>
                <a:latin typeface="Impact" pitchFamily="34" charset="0"/>
                <a:ea typeface="宋体" panose="02010600030101010101" pitchFamily="2" charset="-122"/>
              </a:endParaRPr>
            </a:p>
          </p:txBody>
        </p:sp>
        <p:sp>
          <p:nvSpPr>
            <p:cNvPr id="15" name="椭圆 14"/>
            <p:cNvSpPr/>
            <p:nvPr>
              <p:custDataLst>
                <p:tags r:id="rId2"/>
              </p:custDataLst>
            </p:nvPr>
          </p:nvSpPr>
          <p:spPr>
            <a:xfrm>
              <a:off x="3663950" y="2997200"/>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1</a:t>
              </a:r>
              <a:endParaRPr lang="zh-CN" altLang="en-US" sz="4400" kern="0" dirty="0">
                <a:solidFill>
                  <a:prstClr val="white"/>
                </a:solidFill>
                <a:latin typeface="Impact" pitchFamily="34" charset="0"/>
                <a:ea typeface="宋体" panose="02010600030101010101" pitchFamily="2" charset="-122"/>
              </a:endParaRPr>
            </a:p>
          </p:txBody>
        </p:sp>
        <p:cxnSp>
          <p:nvCxnSpPr>
            <p:cNvPr id="16" name="直接连接符 16"/>
            <p:cNvCxnSpPr>
              <a:cxnSpLocks noChangeShapeType="1"/>
              <a:stCxn id="14" idx="6"/>
            </p:cNvCxnSpPr>
            <p:nvPr>
              <p:custDataLst>
                <p:tags r:id="rId3"/>
              </p:custDataLst>
            </p:nvPr>
          </p:nvCxnSpPr>
          <p:spPr bwMode="auto">
            <a:xfrm>
              <a:off x="4618038" y="3429000"/>
              <a:ext cx="3998912"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sp>
          <p:nvSpPr>
            <p:cNvPr id="18" name="TextBox 19"/>
            <p:cNvSpPr txBox="1"/>
            <p:nvPr/>
          </p:nvSpPr>
          <p:spPr>
            <a:xfrm>
              <a:off x="4421663" y="2782669"/>
              <a:ext cx="3713162" cy="70788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sz="4000" b="1" smtClean="0">
                  <a:solidFill>
                    <a:schemeClr val="tx1">
                      <a:lumMod val="95000"/>
                      <a:lumOff val="5000"/>
                    </a:schemeClr>
                  </a:solidFill>
                  <a:latin typeface="Times New Roman" panose="02020603050405020304" pitchFamily="18" charset="0"/>
                  <a:cs typeface="Times New Roman" panose="02020603050405020304" pitchFamily="18" charset="0"/>
                </a:rPr>
                <a:t>ĐỌC</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11" name="图片 15"/>
          <p:cNvPicPr>
            <a:picLocks noChangeAspect="1"/>
          </p:cNvPicPr>
          <p:nvPr/>
        </p:nvPicPr>
        <p:blipFill>
          <a:blip r:embed="rId7"/>
          <a:stretch>
            <a:fillRect/>
          </a:stretch>
        </p:blipFill>
        <p:spPr>
          <a:xfrm>
            <a:off x="8616950" y="2339313"/>
            <a:ext cx="1134263" cy="1290373"/>
          </a:xfrm>
          <a:prstGeom prst="rect">
            <a:avLst/>
          </a:prstGeom>
        </p:spPr>
      </p:pic>
      <p:pic>
        <p:nvPicPr>
          <p:cNvPr id="12"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03657" y="75323"/>
            <a:ext cx="2139212" cy="1583017"/>
          </a:xfrm>
          <a:prstGeom prst="rect">
            <a:avLst/>
          </a:prstGeom>
        </p:spPr>
      </p:pic>
      <p:pic>
        <p:nvPicPr>
          <p:cNvPr id="20" name="图片 9"/>
          <p:cNvPicPr>
            <a:picLocks noChangeAspect="1"/>
          </p:cNvPicPr>
          <p:nvPr/>
        </p:nvPicPr>
        <p:blipFill rotWithShape="1">
          <a:blip r:embed="rId10">
            <a:extLst>
              <a:ext uri="{28A0092B-C50C-407E-A947-70E740481C1C}">
                <a14:useLocalDpi xmlns:a14="http://schemas.microsoft.com/office/drawing/2010/main" val="0"/>
              </a:ext>
            </a:extLst>
          </a:blip>
          <a:srcRect l="2915" t="12037" r="70209" b="60370"/>
          <a:stretch/>
        </p:blipFill>
        <p:spPr>
          <a:xfrm>
            <a:off x="4977486" y="36980"/>
            <a:ext cx="2807456" cy="1621360"/>
          </a:xfrm>
          <a:prstGeom prst="rect">
            <a:avLst/>
          </a:prstGeom>
        </p:spPr>
      </p:pic>
      <p:pic>
        <p:nvPicPr>
          <p:cNvPr id="21" name="图片 8"/>
          <p:cNvPicPr>
            <a:picLocks noChangeAspect="1"/>
          </p:cNvPicPr>
          <p:nvPr/>
        </p:nvPicPr>
        <p:blipFill rotWithShape="1">
          <a:blip r:embed="rId10">
            <a:extLst>
              <a:ext uri="{28A0092B-C50C-407E-A947-70E740481C1C}">
                <a14:useLocalDpi xmlns:a14="http://schemas.microsoft.com/office/drawing/2010/main" val="0"/>
              </a:ext>
            </a:extLst>
          </a:blip>
          <a:srcRect l="2915" t="12037" r="70209" b="60370"/>
          <a:stretch/>
        </p:blipFill>
        <p:spPr>
          <a:xfrm>
            <a:off x="152248" y="246647"/>
            <a:ext cx="2444408" cy="1411693"/>
          </a:xfrm>
          <a:prstGeom prst="rect">
            <a:avLst/>
          </a:prstGeom>
        </p:spPr>
      </p:pic>
      <p:pic>
        <p:nvPicPr>
          <p:cNvPr id="22" name="图片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6521" y="5302872"/>
            <a:ext cx="2652358" cy="1555128"/>
          </a:xfrm>
          <a:prstGeom prst="rect">
            <a:avLst/>
          </a:prstGeom>
        </p:spPr>
      </p:pic>
    </p:spTree>
    <p:extLst>
      <p:ext uri="{BB962C8B-B14F-4D97-AF65-F5344CB8AC3E}">
        <p14:creationId xmlns:p14="http://schemas.microsoft.com/office/powerpoint/2010/main" val="632858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5047B09F-ABB0-4000-94A7-2D6D1D8C4769}"/>
              </a:ext>
            </a:extLst>
          </p:cNvPr>
          <p:cNvSpPr/>
          <p:nvPr/>
        </p:nvSpPr>
        <p:spPr>
          <a:xfrm>
            <a:off x="185462" y="4958876"/>
            <a:ext cx="11610976" cy="160934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0">
            <a:extLst>
              <a:ext uri="{FF2B5EF4-FFF2-40B4-BE49-F238E27FC236}">
                <a16:creationId xmlns:a16="http://schemas.microsoft.com/office/drawing/2014/main" id="{20C5D417-3BC6-40D7-A1E2-A9B7128804EB}"/>
              </a:ext>
            </a:extLst>
          </p:cNvPr>
          <p:cNvSpPr/>
          <p:nvPr/>
        </p:nvSpPr>
        <p:spPr>
          <a:xfrm>
            <a:off x="288494" y="539216"/>
            <a:ext cx="11617973" cy="436814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2332F39E-6EFB-4C03-9DC5-4CC834EC5314}"/>
              </a:ext>
            </a:extLst>
          </p:cNvPr>
          <p:cNvSpPr txBox="1"/>
          <p:nvPr/>
        </p:nvSpPr>
        <p:spPr>
          <a:xfrm>
            <a:off x="238621" y="639259"/>
            <a:ext cx="11667846" cy="4493538"/>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luôn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dành</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cho</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Hường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những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điều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ngạc</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nhiên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err="1" smtClean="0">
                <a:solidFill>
                  <a:srgbClr val="000000"/>
                </a:solidFill>
                <a:latin typeface="Times New Roman" panose="02020603050405020304" pitchFamily="18" charset="0"/>
                <a:ea typeface="Times New Roman" panose="02020603050405020304" pitchFamily="18" charset="0"/>
              </a:rPr>
              <a:t>Lúc</a:t>
            </a:r>
            <a:r>
              <a:rPr lang="en-US" sz="2200" smtClean="0">
                <a:solidFill>
                  <a:srgbClr val="000000"/>
                </a:solidFill>
                <a:latin typeface="Times New Roman" panose="02020603050405020304" pitchFamily="18" charset="0"/>
                <a:ea typeface="Times New Roman" panose="02020603050405020304" pitchFamily="18" charset="0"/>
              </a:rPr>
              <a:t> rảnh </a:t>
            </a:r>
            <a:r>
              <a:rPr lang="en-US" sz="2200" dirty="0" err="1" smtClean="0">
                <a:solidFill>
                  <a:srgbClr val="000000"/>
                </a:solidFill>
                <a:latin typeface="Times New Roman" panose="02020603050405020304" pitchFamily="18" charset="0"/>
                <a:ea typeface="Times New Roman" panose="02020603050405020304" pitchFamily="18" charset="0"/>
              </a:rPr>
              <a:t>rỗi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hai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bố</a:t>
            </a:r>
            <a:r>
              <a:rPr lang="en-US" sz="2200" dirty="0" smtClean="0">
                <a:solidFill>
                  <a:srgbClr val="000000"/>
                </a:solidFill>
                <a:latin typeface="Times New Roman" panose="02020603050405020304" pitchFamily="18" charset="0"/>
                <a:ea typeface="Times New Roman" panose="02020603050405020304" pitchFamily="18" charset="0"/>
              </a:rPr>
              <a:t> con </a:t>
            </a:r>
            <a:r>
              <a:rPr lang="en-US" sz="2200" dirty="0" err="1" smtClean="0">
                <a:solidFill>
                  <a:srgbClr val="000000"/>
                </a:solidFill>
                <a:latin typeface="Times New Roman" panose="02020603050405020304" pitchFamily="18" charset="0"/>
                <a:ea typeface="Times New Roman" panose="02020603050405020304" pitchFamily="18" charset="0"/>
              </a:rPr>
              <a:t>ngồi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chơi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với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nhau</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như</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đôi</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bạn</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cùng</a:t>
            </a: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err="1" smtClean="0">
                <a:solidFill>
                  <a:srgbClr val="000000"/>
                </a:solidFill>
                <a:latin typeface="Times New Roman" panose="02020603050405020304" pitchFamily="18" charset="0"/>
                <a:ea typeface="Times New Roman" panose="02020603050405020304" pitchFamily="18" charset="0"/>
              </a:rPr>
              <a:t>tuổi</a:t>
            </a:r>
            <a:r>
              <a:rPr lang="en-US" sz="2200" dirty="0" smtClean="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Có</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lần</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hai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 con </a:t>
            </a:r>
            <a:r>
              <a:rPr lang="en-US" sz="2200" dirty="0" err="1" smtClean="0">
                <a:solidFill>
                  <a:srgbClr val="000000"/>
                </a:solidFill>
                <a:latin typeface="Times New Roman" panose="02020603050405020304" pitchFamily="18" charset="0"/>
              </a:rPr>
              <a:t>chơi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trò</a:t>
            </a:r>
            <a:r>
              <a:rPr lang="en-US" sz="2200" dirty="0" smtClean="0">
                <a:solidFill>
                  <a:srgbClr val="000000"/>
                </a:solidFill>
                <a:latin typeface="Times New Roman" panose="02020603050405020304" pitchFamily="18" charset="0"/>
              </a:rPr>
              <a:t> </a:t>
            </a:r>
            <a:r>
              <a:rPr lang="en-US" sz="2200" err="1" smtClean="0">
                <a:solidFill>
                  <a:srgbClr val="000000"/>
                </a:solidFill>
                <a:latin typeface="Times New Roman" panose="02020603050405020304" pitchFamily="18" charset="0"/>
              </a:rPr>
              <a:t>chơi</a:t>
            </a:r>
            <a:r>
              <a:rPr lang="en-US" sz="2200" smtClean="0">
                <a:solidFill>
                  <a:srgbClr val="000000"/>
                </a:solidFill>
                <a:latin typeface="Times New Roman" panose="02020603050405020304" pitchFamily="18" charset="0"/>
              </a:rPr>
              <a:t> “ăn </a:t>
            </a:r>
            <a:r>
              <a:rPr lang="en-US" sz="2200" dirty="0" err="1" smtClean="0">
                <a:solidFill>
                  <a:srgbClr val="000000"/>
                </a:solidFill>
                <a:latin typeface="Times New Roman" panose="02020603050405020304" pitchFamily="18" charset="0"/>
              </a:rPr>
              <a:t>cỗ</a:t>
            </a:r>
            <a:r>
              <a:rPr lang="en-US" sz="2200" smtClean="0">
                <a:solidFill>
                  <a:srgbClr val="000000"/>
                </a:solidFill>
                <a:latin typeface="Times New Roman" panose="02020603050405020304" pitchFamily="18" charset="0"/>
              </a:rPr>
              <a:t>”. Hường </a:t>
            </a:r>
            <a:r>
              <a:rPr lang="en-US" sz="2200" dirty="0" err="1" smtClean="0">
                <a:solidFill>
                  <a:srgbClr val="000000"/>
                </a:solidFill>
                <a:latin typeface="Times New Roman" panose="02020603050405020304" pitchFamily="18" charset="0"/>
              </a:rPr>
              <a:t>đưa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cái</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bát</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nhựa</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cho</a:t>
            </a:r>
            <a:r>
              <a:rPr lang="en-US" sz="2200" dirty="0" smtClean="0">
                <a:solidFill>
                  <a:srgbClr val="000000"/>
                </a:solidFill>
                <a:latin typeface="Times New Roman" panose="02020603050405020304" pitchFamily="18" charset="0"/>
              </a:rPr>
              <a:t> </a:t>
            </a:r>
            <a:r>
              <a:rPr lang="en-US" sz="2200" dirty="0" err="1" smtClean="0">
                <a:solidFill>
                  <a:srgbClr val="000000"/>
                </a:solidFill>
                <a:latin typeface="Times New Roman" panose="02020603050405020304" pitchFamily="18" charset="0"/>
              </a:rPr>
              <a:t>bố</a:t>
            </a:r>
            <a:r>
              <a:rPr lang="en-US" sz="2200" dirty="0" smtClean="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smtClean="0">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smtClean="0">
                <a:solidFill>
                  <a:prstClr val="black"/>
                </a:solidFill>
                <a:latin typeface="Calibri"/>
              </a:rPr>
              <a:t>     </a:t>
            </a:r>
            <a:r>
              <a:rPr lang="en-US" sz="2200" dirty="0" err="1" smtClean="0">
                <a:solidFill>
                  <a:prstClr val="black"/>
                </a:solidFill>
                <a:latin typeface="Times New Roman" pitchFamily="18" charset="0"/>
                <a:cs typeface="Times New Roman" pitchFamily="18" charset="0"/>
              </a:rPr>
              <a:t>Bố</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đỡ</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hai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hẳn</a:t>
            </a:r>
            <a:r>
              <a:rPr lang="en-US" sz="2200" dirty="0" smtClean="0">
                <a:solidFill>
                  <a:prstClr val="black"/>
                </a:solidFill>
                <a:latin typeface="Times New Roman" pitchFamily="18" charset="0"/>
                <a:cs typeface="Times New Roman" pitchFamily="18" charset="0"/>
              </a:rPr>
              <a:t> hoi </a:t>
            </a:r>
            <a:r>
              <a:rPr lang="en-US" sz="2200" dirty="0" err="1" smtClean="0">
                <a:solidFill>
                  <a:prstClr val="black"/>
                </a:solidFill>
                <a:latin typeface="Times New Roman" pitchFamily="18" charset="0"/>
                <a:cs typeface="Times New Roman" pitchFamily="18" charset="0"/>
              </a:rPr>
              <a:t>và</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nói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Xin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Mời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smtClean="0">
                <a:solidFill>
                  <a:prstClr val="black"/>
                </a:solidFill>
                <a:latin typeface="Times New Roman" pitchFamily="18" charset="0"/>
                <a:cs typeface="Times New Roman" pitchFamily="18" charset="0"/>
              </a:rPr>
              <a:t>      - </a:t>
            </a:r>
            <a:r>
              <a:rPr lang="en-US" sz="2200" dirty="0" err="1" smtClean="0">
                <a:solidFill>
                  <a:prstClr val="black"/>
                </a:solidFill>
                <a:latin typeface="Times New Roman" pitchFamily="18" charset="0"/>
                <a:cs typeface="Times New Roman" pitchFamily="18" charset="0"/>
              </a:rPr>
              <a:t>Bác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nữa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ạ?</a:t>
            </a:r>
          </a:p>
          <a:p>
            <a:pPr marL="30480" marR="30480" lvl="0" algn="ju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err="1" smtClean="0">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smtClean="0">
                <a:ln>
                  <a:noFill/>
                </a:ln>
                <a:solidFill>
                  <a:prstClr val="black"/>
                </a:solidFill>
                <a:effectLst/>
                <a:uLnTx/>
                <a:uFillTx/>
                <a:latin typeface="Times New Roman" pitchFamily="18" charset="0"/>
                <a:cs typeface="Times New Roman" pitchFamily="18" charset="0"/>
              </a:rPr>
              <a:t>.</a:t>
            </a:r>
            <a:r>
              <a:rPr lang="en-US" sz="2200">
                <a:solidFill>
                  <a:srgbClr val="000000"/>
                </a:solidFill>
                <a:latin typeface="Times New Roman" panose="02020603050405020304" pitchFamily="18" charset="0"/>
                <a:ea typeface="Times New Roman" panose="02020603050405020304" pitchFamily="18" charset="0"/>
              </a:rPr>
              <a:t> Hai bố con cùng phá lên cười. Lát sau, hai bố con đổi cho nhau. Bố hỏi:</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Bác xơi gì ạ?</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Dạ, xin bác bát miến ạ.</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Đây, mời bác</a:t>
            </a:r>
            <a:r>
              <a:rPr lang="en-US" sz="2200" smtClean="0">
                <a:solidFill>
                  <a:srgbClr val="000000"/>
                </a:solidFill>
                <a:latin typeface="Times New Roman" panose="02020603050405020304" pitchFamily="18" charset="0"/>
                <a:ea typeface="Times New Roman" panose="02020603050405020304" pitchFamily="18" charset="0"/>
              </a:rPr>
              <a:t>.</a:t>
            </a:r>
            <a:r>
              <a:rPr lang="en-US" sz="2200">
                <a:solidFill>
                  <a:srgbClr val="000000"/>
                </a:solidFill>
                <a:latin typeface="Times New Roman" panose="02020603050405020304" pitchFamily="18" charset="0"/>
                <a:ea typeface="Times New Roman" panose="02020603050405020304" pitchFamily="18" charset="0"/>
              </a:rPr>
              <a:t> Hường đưa tay ra cầm lấy cái bát nhựa. Bố bảo:</a:t>
            </a:r>
          </a:p>
          <a:p>
            <a:pPr marL="30480" marR="30480" lvl="0" algn="just">
              <a:defRPr/>
            </a:pPr>
            <a:r>
              <a:rPr lang="en-US" sz="2200">
                <a:solidFill>
                  <a:srgbClr val="000000"/>
                </a:solidFill>
                <a:latin typeface="Times New Roman" panose="02020603050405020304" pitchFamily="18" charset="0"/>
                <a:ea typeface="Times New Roman" panose="02020603050405020304" pitchFamily="18" charset="0"/>
              </a:rPr>
              <a:t>        - Ấy, bác phải đỡ bằng hai tay. Tôi đưa cho bác bằng hai tay cơ mà!</a:t>
            </a:r>
          </a:p>
          <a:p>
            <a:pPr marL="30480" marR="30480" lvl="0" algn="just">
              <a:defRPr/>
            </a:pP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7" name="TextBox 6">
            <a:extLst>
              <a:ext uri="{FF2B5EF4-FFF2-40B4-BE49-F238E27FC236}">
                <a16:creationId xmlns:a16="http://schemas.microsoft.com/office/drawing/2014/main" id="{D84EB1CB-B470-4E60-9A49-831FB2C79A5F}"/>
              </a:ext>
            </a:extLst>
          </p:cNvPr>
          <p:cNvSpPr txBox="1"/>
          <p:nvPr/>
        </p:nvSpPr>
        <p:spPr>
          <a:xfrm>
            <a:off x="977562" y="122830"/>
            <a:ext cx="1016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Times New Roman" panose="02020603050405020304" pitchFamily="18" charset="0"/>
                <a:cs typeface="Times New Roman" panose="02020603050405020304" pitchFamily="18" charset="0"/>
              </a:rPr>
              <a:t>TRÒ CHƠI CỦA BỐ</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D008B5-83C4-4C7D-83B1-2542F0F26F57}"/>
              </a:ext>
            </a:extLst>
          </p:cNvPr>
          <p:cNvSpPr txBox="1"/>
          <p:nvPr/>
        </p:nvSpPr>
        <p:spPr>
          <a:xfrm>
            <a:off x="8623249" y="6209318"/>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9" name="Oval 8">
            <a:extLst>
              <a:ext uri="{FF2B5EF4-FFF2-40B4-BE49-F238E27FC236}">
                <a16:creationId xmlns:a16="http://schemas.microsoft.com/office/drawing/2014/main" id="{2BC9162F-F75A-4A4F-9B59-14AC9CCF2CBC}"/>
              </a:ext>
            </a:extLst>
          </p:cNvPr>
          <p:cNvSpPr/>
          <p:nvPr/>
        </p:nvSpPr>
        <p:spPr>
          <a:xfrm>
            <a:off x="229323" y="5175902"/>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0" name="Oval 9">
            <a:extLst>
              <a:ext uri="{FF2B5EF4-FFF2-40B4-BE49-F238E27FC236}">
                <a16:creationId xmlns:a16="http://schemas.microsoft.com/office/drawing/2014/main" id="{6026A475-6858-41F5-98B6-CFF25BC57101}"/>
              </a:ext>
            </a:extLst>
          </p:cNvPr>
          <p:cNvSpPr/>
          <p:nvPr/>
        </p:nvSpPr>
        <p:spPr>
          <a:xfrm>
            <a:off x="244410" y="523348"/>
            <a:ext cx="503585" cy="416312"/>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TextBox 10">
            <a:extLst>
              <a:ext uri="{FF2B5EF4-FFF2-40B4-BE49-F238E27FC236}">
                <a16:creationId xmlns:a16="http://schemas.microsoft.com/office/drawing/2014/main" id="{2D3ECA9E-8442-417E-8A88-C6236269A505}"/>
              </a:ext>
            </a:extLst>
          </p:cNvPr>
          <p:cNvSpPr txBox="1"/>
          <p:nvPr/>
        </p:nvSpPr>
        <p:spPr>
          <a:xfrm>
            <a:off x="188960" y="5265548"/>
            <a:ext cx="11617973" cy="1107996"/>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rPr>
              <a:t>      Năm </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nay,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3" name="Rounded Rectangle 12"/>
          <p:cNvSpPr/>
          <p:nvPr/>
        </p:nvSpPr>
        <p:spPr>
          <a:xfrm>
            <a:off x="9532259" y="43938"/>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mẫu</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p:cNvSpPr/>
          <p:nvPr/>
        </p:nvSpPr>
        <p:spPr>
          <a:xfrm>
            <a:off x="9570358" y="45524"/>
            <a:ext cx="2554514" cy="4731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nối tiếp đoạn</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679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5"/>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par>
                                <p:cTn id="18" presetID="3" presetClass="emph" presetSubtype="2" fill="hold" grpId="0" nodeType="withEffect">
                                  <p:stCondLst>
                                    <p:cond delay="0"/>
                                  </p:stCondLst>
                                  <p:childTnLst>
                                    <p:animClr clrSpc="rgb" dir="cw">
                                      <p:cBhvr override="childStyle">
                                        <p:cTn id="19" dur="1000" fill="hold"/>
                                        <p:tgtEl>
                                          <p:spTgt spid="11"/>
                                        </p:tgtEl>
                                        <p:attrNameLst>
                                          <p:attrName>style.color</p:attrName>
                                        </p:attrNameLst>
                                      </p:cBhvr>
                                      <p:to>
                                        <a:srgbClr val="CC0066"/>
                                      </p:to>
                                    </p:animClr>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9" grpId="0" animBg="1"/>
      <p:bldP spid="10" grpId="0" animBg="1"/>
      <p:bldP spid="11"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278"/>
  <p:tag name="MH_SECTIONID" val="279,280,281,282,"/>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LiuChBZh#"/>
  <p:tag name="MH_LAYOUT" val="SubTitle"/>
  <p:tag name="MH" val="20170613103432"/>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7"/>
</p:tagLst>
</file>

<file path=ppt/tags/tag19.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8"/>
</p:tagLst>
</file>

<file path=ppt/tags/tag2.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Other"/>
  <p:tag name="MH_ORDER" val="10"/>
</p:tagLst>
</file>

<file path=ppt/tags/tag22.xml><?xml version="1.0" encoding="utf-8"?>
<p:tagLst xmlns:a="http://schemas.openxmlformats.org/drawingml/2006/main" xmlns:r="http://schemas.openxmlformats.org/officeDocument/2006/relationships" xmlns:p="http://schemas.openxmlformats.org/presentationml/2006/main">
  <p:tag name="MH" val="20170613103432"/>
  <p:tag name="MH_LIBRARY" val="GRAPHIC"/>
  <p:tag name="MH_TYPE" val="SubTitle"/>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25.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26.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27.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28.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29.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3.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32.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ags/tag33.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直接连接符 16"/>
</p:tagLst>
</file>

<file path=ppt/tags/tag34.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ENTRY"/>
  <p:tag name="ID" val="5458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3110635"/>
  <p:tag name="MH_LIBRARY" val="CONTENTS"/>
  <p:tag name="MH_TYPE" val="NUMBER"/>
  <p:tag name="ID" val="5458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4"/>
</p:tagLst>
</file>

<file path=ppt/tags/tag9.xml><?xml version="1.0" encoding="utf-8"?>
<p:tagLst xmlns:a="http://schemas.openxmlformats.org/drawingml/2006/main" xmlns:r="http://schemas.openxmlformats.org/officeDocument/2006/relationships" xmlns:p="http://schemas.openxmlformats.org/presentationml/2006/main">
  <p:tag name="MH" val="20170613110840"/>
  <p:tag name="MH_LIBRARY" val="GRAPHIC"/>
  <p:tag name="MH_ORDER" val="Oval 15"/>
</p:tagLst>
</file>

<file path=ppt/theme/theme1.xml><?xml version="1.0" encoding="utf-8"?>
<a:theme xmlns:a="http://schemas.openxmlformats.org/drawingml/2006/main" name="Office 主题​​">
  <a:themeElements>
    <a:clrScheme name="自定义 25">
      <a:dk1>
        <a:sysClr val="windowText" lastClr="000000"/>
      </a:dk1>
      <a:lt1>
        <a:sysClr val="window" lastClr="FFFFFF"/>
      </a:lt1>
      <a:dk2>
        <a:srgbClr val="44546A"/>
      </a:dk2>
      <a:lt2>
        <a:srgbClr val="E7E6E6"/>
      </a:lt2>
      <a:accent1>
        <a:srgbClr val="DF3427"/>
      </a:accent1>
      <a:accent2>
        <a:srgbClr val="A1BF24"/>
      </a:accent2>
      <a:accent3>
        <a:srgbClr val="08ACB6"/>
      </a:accent3>
      <a:accent4>
        <a:srgbClr val="EEAD1B"/>
      </a:accent4>
      <a:accent5>
        <a:srgbClr val="DF3427"/>
      </a:accent5>
      <a:accent6>
        <a:srgbClr val="08ACB6"/>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2179</Words>
  <Application>Microsoft Office PowerPoint</Application>
  <PresentationFormat>Widescreen</PresentationFormat>
  <Paragraphs>218</Paragraphs>
  <Slides>32</Slides>
  <Notes>11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Impact</vt:lpstr>
      <vt:lpstr>华文细黑</vt:lpstr>
      <vt:lpstr>汉仪夏日体W</vt:lpstr>
      <vt:lpstr>Times New Roman</vt:lpstr>
      <vt:lpstr>Arial-Rounded</vt:lpstr>
      <vt:lpstr>HP001 4 hàng</vt:lpstr>
      <vt:lpstr>Wingdings</vt:lpstr>
      <vt:lpstr>Calibri</vt:lpstr>
      <vt:lpstr>微软雅黑</vt:lpstr>
      <vt:lpstr>等线</vt:lpstr>
      <vt:lpstr>Arial</vt:lpstr>
      <vt:lpstr>UTM Avo</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ADMIN</cp:lastModifiedBy>
  <cp:revision>99</cp:revision>
  <dcterms:created xsi:type="dcterms:W3CDTF">2017-06-13T00:50:55Z</dcterms:created>
  <dcterms:modified xsi:type="dcterms:W3CDTF">2024-12-23T14:46:21Z</dcterms:modified>
</cp:coreProperties>
</file>