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9" r:id="rId11"/>
    <p:sldId id="27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3" d="100"/>
          <a:sy n="83" d="100"/>
        </p:scale>
        <p:origin x="614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212F60-24C4-4242-8FDE-9B8680C80ADB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6685FD-B091-4B87-993F-367E20E5F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195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4.xml"/><Relationship Id="rId7" Type="http://schemas.openxmlformats.org/officeDocument/2006/relationships/image" Target="../media/image3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slideMaster" Target="../slideMasters/slideMaster1.xml"/><Relationship Id="rId9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tags" Target="../tags/tag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图形"/>
          <p:cNvGrpSpPr/>
          <p:nvPr userDrawn="1"/>
        </p:nvGrpSpPr>
        <p:grpSpPr>
          <a:xfrm>
            <a:off x="0" y="-8255"/>
            <a:ext cx="12192635" cy="6866255"/>
            <a:chOff x="0" y="0"/>
            <a:chExt cx="19201" cy="10813"/>
          </a:xfrm>
        </p:grpSpPr>
        <p:pic>
          <p:nvPicPr>
            <p:cNvPr id="11" name="图形" descr="5ccee593e7ab4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5"/>
            <a:srcRect l="5472" t="28120" r="13171" b="26176"/>
            <a:stretch>
              <a:fillRect/>
            </a:stretch>
          </p:blipFill>
          <p:spPr>
            <a:xfrm>
              <a:off x="0" y="0"/>
              <a:ext cx="19201" cy="10800"/>
            </a:xfrm>
            <a:prstGeom prst="rect">
              <a:avLst/>
            </a:prstGeom>
          </p:spPr>
        </p:pic>
        <p:pic>
          <p:nvPicPr>
            <p:cNvPr id="12" name="图形" descr="5ccee593e7ab4-1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6"/>
            <a:srcRect r="75750" b="57414"/>
            <a:stretch>
              <a:fillRect/>
            </a:stretch>
          </p:blipFill>
          <p:spPr>
            <a:xfrm flipH="1">
              <a:off x="1465" y="390"/>
              <a:ext cx="4656" cy="4483"/>
            </a:xfrm>
            <a:prstGeom prst="rect">
              <a:avLst/>
            </a:prstGeom>
          </p:spPr>
        </p:pic>
        <p:grpSp>
          <p:nvGrpSpPr>
            <p:cNvPr id="13" name="组合 6"/>
            <p:cNvGrpSpPr/>
            <p:nvPr/>
          </p:nvGrpSpPr>
          <p:grpSpPr>
            <a:xfrm>
              <a:off x="3257" y="986"/>
              <a:ext cx="12886" cy="8877"/>
              <a:chOff x="2410" y="-450"/>
              <a:chExt cx="13936" cy="11010"/>
            </a:xfrm>
          </p:grpSpPr>
          <p:pic>
            <p:nvPicPr>
              <p:cNvPr id="18" name="图形" descr="5c8a35b8b500d-2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612" y="-240"/>
                <a:ext cx="13735" cy="10800"/>
              </a:xfrm>
              <a:prstGeom prst="rect">
                <a:avLst/>
              </a:prstGeom>
            </p:spPr>
          </p:pic>
          <p:pic>
            <p:nvPicPr>
              <p:cNvPr id="19" name="图形" descr="5c8a35b8b500d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410" y="-450"/>
                <a:ext cx="13719" cy="10800"/>
              </a:xfrm>
              <a:prstGeom prst="rect">
                <a:avLst/>
              </a:prstGeom>
              <a:effectLst/>
            </p:spPr>
          </p:pic>
        </p:grpSp>
        <p:pic>
          <p:nvPicPr>
            <p:cNvPr id="14" name="图形" descr="5cbd2efc09a0e"/>
            <p:cNvPicPr>
              <a:picLocks noChangeAspect="1"/>
            </p:cNvPicPr>
            <p:nvPr/>
          </p:nvPicPr>
          <p:blipFill>
            <a:blip r:embed="rId9"/>
            <a:srcRect t="4880" r="2994" b="6037"/>
            <a:stretch>
              <a:fillRect/>
            </a:stretch>
          </p:blipFill>
          <p:spPr>
            <a:xfrm>
              <a:off x="0" y="6929"/>
              <a:ext cx="5130" cy="3885"/>
            </a:xfrm>
            <a:prstGeom prst="rect">
              <a:avLst/>
            </a:prstGeom>
          </p:spPr>
        </p:pic>
        <p:pic>
          <p:nvPicPr>
            <p:cNvPr id="15" name="图形" descr="5b6073c69ac9c"/>
            <p:cNvPicPr>
              <a:picLocks noChangeAspect="1"/>
            </p:cNvPicPr>
            <p:nvPr/>
          </p:nvPicPr>
          <p:blipFill>
            <a:blip r:embed="rId10"/>
            <a:srcRect l="14063" t="11094" r="17969" b="20208"/>
            <a:stretch>
              <a:fillRect/>
            </a:stretch>
          </p:blipFill>
          <p:spPr>
            <a:xfrm>
              <a:off x="13981" y="5524"/>
              <a:ext cx="5220" cy="5276"/>
            </a:xfrm>
            <a:prstGeom prst="rect">
              <a:avLst/>
            </a:prstGeom>
          </p:spPr>
        </p:pic>
        <p:pic>
          <p:nvPicPr>
            <p:cNvPr id="16" name="图形" descr="5ce8f767eed3c"/>
            <p:cNvPicPr>
              <a:picLocks noChangeAspect="1"/>
            </p:cNvPicPr>
            <p:nvPr/>
          </p:nvPicPr>
          <p:blipFill>
            <a:blip r:embed="rId11"/>
            <a:srcRect l="79370" t="42150" b="36660"/>
            <a:stretch>
              <a:fillRect/>
            </a:stretch>
          </p:blipFill>
          <p:spPr>
            <a:xfrm>
              <a:off x="13381" y="920"/>
              <a:ext cx="5820" cy="2989"/>
            </a:xfrm>
            <a:prstGeom prst="rect">
              <a:avLst/>
            </a:prstGeom>
          </p:spPr>
        </p:pic>
        <p:pic>
          <p:nvPicPr>
            <p:cNvPr id="17" name="图形" descr="5ce8f767eed3c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1"/>
            <a:srcRect t="35004" r="83984" b="23742"/>
            <a:stretch>
              <a:fillRect/>
            </a:stretch>
          </p:blipFill>
          <p:spPr>
            <a:xfrm>
              <a:off x="0" y="3373"/>
              <a:ext cx="2097" cy="27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83849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2C7C29-DCB5-4CD4-B232-494AF4F17BA6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148764-E6B0-467B-AE98-DA4C4238F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87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2C7C29-DCB5-4CD4-B232-494AF4F17BA6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148764-E6B0-467B-AE98-DA4C4238F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860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4"/>
          <p:cNvGrpSpPr/>
          <p:nvPr userDrawn="1"/>
        </p:nvGrpSpPr>
        <p:grpSpPr>
          <a:xfrm>
            <a:off x="254000" y="194310"/>
            <a:ext cx="11684635" cy="6469380"/>
            <a:chOff x="462" y="381"/>
            <a:chExt cx="18401" cy="10188"/>
          </a:xfrm>
        </p:grpSpPr>
        <p:sp>
          <p:nvSpPr>
            <p:cNvPr id="8" name="圆角矩形 2"/>
            <p:cNvSpPr/>
            <p:nvPr>
              <p:custDataLst>
                <p:tags r:id="rId1"/>
              </p:custDataLst>
            </p:nvPr>
          </p:nvSpPr>
          <p:spPr>
            <a:xfrm>
              <a:off x="587" y="531"/>
              <a:ext cx="18277" cy="10039"/>
            </a:xfrm>
            <a:prstGeom prst="roundRect">
              <a:avLst>
                <a:gd name="adj" fmla="val 4183"/>
              </a:avLst>
            </a:prstGeom>
            <a:solidFill>
              <a:srgbClr val="719D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包图简圆体" panose="02010601030101010101" charset="-122"/>
              </a:endParaRPr>
            </a:p>
          </p:txBody>
        </p:sp>
        <p:sp>
          <p:nvSpPr>
            <p:cNvPr id="9" name="圆角矩形 1"/>
            <p:cNvSpPr/>
            <p:nvPr>
              <p:custDataLst>
                <p:tags r:id="rId2"/>
              </p:custDataLst>
            </p:nvPr>
          </p:nvSpPr>
          <p:spPr>
            <a:xfrm>
              <a:off x="462" y="381"/>
              <a:ext cx="18277" cy="10039"/>
            </a:xfrm>
            <a:prstGeom prst="roundRect">
              <a:avLst>
                <a:gd name="adj" fmla="val 3675"/>
              </a:avLst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包图简圆体" panose="02010601030101010101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24901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2C7C29-DCB5-4CD4-B232-494AF4F17BA6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148764-E6B0-467B-AE98-DA4C4238F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018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2C7C29-DCB5-4CD4-B232-494AF4F17BA6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148764-E6B0-467B-AE98-DA4C4238F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406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2C7C29-DCB5-4CD4-B232-494AF4F17BA6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148764-E6B0-467B-AE98-DA4C4238F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57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2C7C29-DCB5-4CD4-B232-494AF4F17BA6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148764-E6B0-467B-AE98-DA4C4238F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892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2C7C29-DCB5-4CD4-B232-494AF4F17BA6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148764-E6B0-467B-AE98-DA4C4238F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189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2C7C29-DCB5-4CD4-B232-494AF4F17BA6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148764-E6B0-467B-AE98-DA4C4238F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52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2C7C29-DCB5-4CD4-B232-494AF4F17BA6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148764-E6B0-467B-AE98-DA4C4238F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898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3" descr="5ccee593e7ab4"/>
          <p:cNvPicPr>
            <a:picLocks noChangeAspect="1"/>
          </p:cNvPicPr>
          <p:nvPr userDrawn="1">
            <p:custDataLst>
              <p:tags r:id="rId13"/>
            </p:custDataLst>
          </p:nvPr>
        </p:nvPicPr>
        <p:blipFill>
          <a:blip r:embed="rId14"/>
          <a:srcRect l="5472" t="28120" r="13171" b="26176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317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16AA52A-2568-3B14-1382-2943F1A7FF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0802" y="-150784"/>
            <a:ext cx="1523956" cy="16783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52626E4-62E4-C2F9-2F5A-BE63A0E88D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9883" y="163577"/>
            <a:ext cx="2517866" cy="16704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4251" y="1834026"/>
            <a:ext cx="6202254" cy="271286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6707" y="4597379"/>
            <a:ext cx="2737341" cy="11827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41326" y="832611"/>
            <a:ext cx="2682472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617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0334" y="825650"/>
            <a:ext cx="4292246" cy="195163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0C8EFDC-9F68-E142-3452-C4222B19AA14}"/>
              </a:ext>
            </a:extLst>
          </p:cNvPr>
          <p:cNvSpPr txBox="1"/>
          <p:nvPr/>
        </p:nvSpPr>
        <p:spPr>
          <a:xfrm>
            <a:off x="2673315" y="2509844"/>
            <a:ext cx="682628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000" b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Ôn tập kiến thức đã học</a:t>
            </a:r>
            <a:r>
              <a:rPr lang="en-US" sz="4000" b="1" i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4000" b="1">
              <a:solidFill>
                <a:srgbClr val="00808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4000" b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Đọc và chuẩn bị trước Luyện tập chung (tiết 2)</a:t>
            </a:r>
            <a:endParaRPr lang="vi-VN" sz="7200" b="1" i="0" dirty="0">
              <a:solidFill>
                <a:srgbClr val="00808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5403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52626E4-62E4-C2F9-2F5A-BE63A0E88D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7120" y="440138"/>
            <a:ext cx="2517866" cy="167044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428EC01-B671-B1A8-3F00-28E92728F3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622" y="-62177"/>
            <a:ext cx="1269098" cy="126909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299EE79-B207-B02A-683E-4F7A696951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3591" y="2110587"/>
            <a:ext cx="7701045" cy="3704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509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57788" y="192712"/>
            <a:ext cx="6539360" cy="1341236"/>
            <a:chOff x="437910" y="490887"/>
            <a:chExt cx="6539360" cy="1341236"/>
          </a:xfrm>
        </p:grpSpPr>
        <p:sp>
          <p:nvSpPr>
            <p:cNvPr id="3" name="Rectangle 2"/>
            <p:cNvSpPr/>
            <p:nvPr/>
          </p:nvSpPr>
          <p:spPr>
            <a:xfrm>
              <a:off x="1590155" y="628681"/>
              <a:ext cx="5387115" cy="769441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>
                  <a:ln w="19050">
                    <a:noFill/>
                    <a:prstDash val="solid"/>
                  </a:ln>
                  <a:solidFill>
                    <a:srgbClr val="D47D95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Chọn câu</a:t>
              </a:r>
              <a:r>
                <a:rPr kumimoji="0" lang="en-US" sz="4000" b="1" i="0" u="none" strike="noStrike" kern="0" cap="none" spc="0" normalizeH="0" noProof="0">
                  <a:ln w="19050">
                    <a:noFill/>
                    <a:prstDash val="solid"/>
                  </a:ln>
                  <a:solidFill>
                    <a:srgbClr val="D47D95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trả lời đúng</a:t>
              </a:r>
              <a:r>
                <a:rPr kumimoji="0" lang="en-US" sz="4400" b="1" i="0" u="none" strike="noStrike" kern="0" cap="none" spc="0" normalizeH="0" noProof="0">
                  <a:ln w="19050">
                    <a:noFill/>
                    <a:prstDash val="solid"/>
                  </a:ln>
                  <a:solidFill>
                    <a:srgbClr val="D47D95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.</a:t>
              </a:r>
              <a:endParaRPr kumimoji="0" lang="en-US" sz="4400" b="1" i="0" u="none" strike="noStrike" kern="0" cap="none" spc="0" normalizeH="0" baseline="0" noProof="0" dirty="0">
                <a:ln w="19050">
                  <a:noFill/>
                  <a:prstDash val="solid"/>
                </a:ln>
                <a:solidFill>
                  <a:srgbClr val="D47D95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7910" y="490887"/>
              <a:ext cx="1152244" cy="1341236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1610032" y="1005115"/>
            <a:ext cx="8030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Việt có 4 miếng dán như sau:</a:t>
            </a:r>
          </a:p>
        </p:txBody>
      </p:sp>
      <p:sp>
        <p:nvSpPr>
          <p:cNvPr id="6" name="Oval 5"/>
          <p:cNvSpPr/>
          <p:nvPr/>
        </p:nvSpPr>
        <p:spPr>
          <a:xfrm>
            <a:off x="1610032" y="1955846"/>
            <a:ext cx="1108454" cy="1024298"/>
          </a:xfrm>
          <a:prstGeom prst="ellipse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arallelogram 6"/>
          <p:cNvSpPr/>
          <p:nvPr/>
        </p:nvSpPr>
        <p:spPr>
          <a:xfrm flipH="1">
            <a:off x="3272927" y="1818052"/>
            <a:ext cx="1325719" cy="1172283"/>
          </a:xfrm>
          <a:prstGeom prst="parallelogram">
            <a:avLst>
              <a:gd name="adj" fmla="val 39804"/>
            </a:avLst>
          </a:prstGeom>
          <a:solidFill>
            <a:srgbClr val="7030A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/>
          <p:cNvSpPr/>
          <p:nvPr/>
        </p:nvSpPr>
        <p:spPr>
          <a:xfrm>
            <a:off x="5116988" y="1830112"/>
            <a:ext cx="1509457" cy="1086082"/>
          </a:xfrm>
          <a:prstGeom prst="triangl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997148" y="1955846"/>
            <a:ext cx="1183025" cy="960348"/>
          </a:xfrm>
          <a:prstGeom prst="rect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457788" y="3071196"/>
            <a:ext cx="11333878" cy="1145962"/>
            <a:chOff x="457788" y="3071196"/>
            <a:chExt cx="11333878" cy="1145962"/>
          </a:xfrm>
        </p:grpSpPr>
        <p:sp>
          <p:nvSpPr>
            <p:cNvPr id="10" name="Hình chữ nhật: Góc Tròn 8">
              <a:extLst>
                <a:ext uri="{FF2B5EF4-FFF2-40B4-BE49-F238E27FC236}">
                  <a16:creationId xmlns:a16="http://schemas.microsoft.com/office/drawing/2014/main" id="{E269473F-6A8B-E80D-6775-3AD0F811E809}"/>
                </a:ext>
              </a:extLst>
            </p:cNvPr>
            <p:cNvSpPr/>
            <p:nvPr/>
          </p:nvSpPr>
          <p:spPr>
            <a:xfrm>
              <a:off x="457788" y="3081387"/>
              <a:ext cx="11333878" cy="1135771"/>
            </a:xfrm>
            <a:prstGeom prst="roundRect">
              <a:avLst/>
            </a:prstGeom>
            <a:noFill/>
            <a:ln w="19050">
              <a:solidFill>
                <a:srgbClr val="FF462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44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31503" y="3071196"/>
              <a:ext cx="1098644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Biết Việt dán hình bình hành sau khi dán hình vuông và trước hình tam giác. Hỏi hình nào dưới đây là sản phẩm của Việt?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476216" y="4483008"/>
            <a:ext cx="11224772" cy="2222274"/>
            <a:chOff x="476216" y="4483008"/>
            <a:chExt cx="11224772" cy="2222274"/>
          </a:xfrm>
        </p:grpSpPr>
        <p:grpSp>
          <p:nvGrpSpPr>
            <p:cNvPr id="17" name="Group 16"/>
            <p:cNvGrpSpPr/>
            <p:nvPr/>
          </p:nvGrpSpPr>
          <p:grpSpPr>
            <a:xfrm>
              <a:off x="476216" y="4498376"/>
              <a:ext cx="2638735" cy="1581989"/>
              <a:chOff x="797193" y="4399894"/>
              <a:chExt cx="2638735" cy="1581989"/>
            </a:xfrm>
          </p:grpSpPr>
          <p:sp>
            <p:nvSpPr>
              <p:cNvPr id="13" name="Oval 12"/>
              <p:cNvSpPr/>
              <p:nvPr/>
            </p:nvSpPr>
            <p:spPr>
              <a:xfrm>
                <a:off x="1612169" y="4527583"/>
                <a:ext cx="1108454" cy="1024298"/>
              </a:xfrm>
              <a:prstGeom prst="ellipse">
                <a:avLst/>
              </a:prstGeom>
              <a:solidFill>
                <a:srgbClr val="FFC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Isosceles Triangle 13"/>
              <p:cNvSpPr/>
              <p:nvPr/>
            </p:nvSpPr>
            <p:spPr>
              <a:xfrm>
                <a:off x="1926471" y="4399894"/>
                <a:ext cx="1509457" cy="1086082"/>
              </a:xfrm>
              <a:prstGeom prst="triangl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Parallelogram 14"/>
              <p:cNvSpPr/>
              <p:nvPr/>
            </p:nvSpPr>
            <p:spPr>
              <a:xfrm flipH="1">
                <a:off x="797193" y="4513379"/>
                <a:ext cx="1325719" cy="1172283"/>
              </a:xfrm>
              <a:prstGeom prst="parallelogram">
                <a:avLst>
                  <a:gd name="adj" fmla="val 39804"/>
                </a:avLst>
              </a:prstGeom>
              <a:solidFill>
                <a:srgbClr val="7030A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460052" y="5021535"/>
                <a:ext cx="1183025" cy="960348"/>
              </a:xfrm>
              <a:prstGeom prst="rect">
                <a:avLst/>
              </a:prstGeom>
              <a:solidFill>
                <a:srgbClr val="00B05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3464890" y="4483008"/>
              <a:ext cx="2339859" cy="1614444"/>
              <a:chOff x="4286586" y="4163377"/>
              <a:chExt cx="2339859" cy="1614444"/>
            </a:xfrm>
          </p:grpSpPr>
          <p:sp>
            <p:nvSpPr>
              <p:cNvPr id="18" name="Isosceles Triangle 17"/>
              <p:cNvSpPr/>
              <p:nvPr/>
            </p:nvSpPr>
            <p:spPr>
              <a:xfrm>
                <a:off x="4565206" y="4163377"/>
                <a:ext cx="1509457" cy="1086082"/>
              </a:xfrm>
              <a:prstGeom prst="triangl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Parallelogram 18"/>
              <p:cNvSpPr/>
              <p:nvPr/>
            </p:nvSpPr>
            <p:spPr>
              <a:xfrm>
                <a:off x="5300726" y="4351979"/>
                <a:ext cx="1325719" cy="1172283"/>
              </a:xfrm>
              <a:prstGeom prst="parallelogram">
                <a:avLst>
                  <a:gd name="adj" fmla="val 39804"/>
                </a:avLst>
              </a:prstGeom>
              <a:solidFill>
                <a:srgbClr val="7030A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4631667" y="4817473"/>
                <a:ext cx="1183025" cy="960348"/>
              </a:xfrm>
              <a:prstGeom prst="rect">
                <a:avLst/>
              </a:prstGeom>
              <a:solidFill>
                <a:srgbClr val="00B05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4286586" y="4610004"/>
                <a:ext cx="924716" cy="914258"/>
              </a:xfrm>
              <a:prstGeom prst="ellipse">
                <a:avLst/>
              </a:prstGeom>
              <a:solidFill>
                <a:srgbClr val="FFC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6046295" y="4608699"/>
              <a:ext cx="2758930" cy="1371960"/>
              <a:chOff x="5863933" y="4525628"/>
              <a:chExt cx="2758930" cy="1371960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6781877" y="4525628"/>
                <a:ext cx="1183025" cy="960348"/>
              </a:xfrm>
              <a:prstGeom prst="rect">
                <a:avLst/>
              </a:prstGeom>
              <a:solidFill>
                <a:srgbClr val="00B05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Isosceles Triangle 23"/>
              <p:cNvSpPr/>
              <p:nvPr/>
            </p:nvSpPr>
            <p:spPr>
              <a:xfrm>
                <a:off x="5863933" y="4730778"/>
                <a:ext cx="1509457" cy="1086082"/>
              </a:xfrm>
              <a:prstGeom prst="triangl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Parallelogram 24"/>
              <p:cNvSpPr/>
              <p:nvPr/>
            </p:nvSpPr>
            <p:spPr>
              <a:xfrm rot="1912842" flipH="1">
                <a:off x="6768759" y="4725305"/>
                <a:ext cx="1325719" cy="1172283"/>
              </a:xfrm>
              <a:prstGeom prst="parallelogram">
                <a:avLst>
                  <a:gd name="adj" fmla="val 39804"/>
                </a:avLst>
              </a:prstGeom>
              <a:solidFill>
                <a:srgbClr val="7030A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7514409" y="4855570"/>
                <a:ext cx="1108454" cy="1024298"/>
              </a:xfrm>
              <a:prstGeom prst="ellipse">
                <a:avLst/>
              </a:prstGeom>
              <a:solidFill>
                <a:srgbClr val="FFC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9304297" y="4703230"/>
              <a:ext cx="2396691" cy="1308989"/>
              <a:chOff x="8956152" y="4771324"/>
              <a:chExt cx="2396691" cy="1308989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9768853" y="4773284"/>
                <a:ext cx="1183025" cy="960348"/>
              </a:xfrm>
              <a:prstGeom prst="rect">
                <a:avLst/>
              </a:prstGeom>
              <a:solidFill>
                <a:srgbClr val="00B05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10244389" y="5056015"/>
                <a:ext cx="1108454" cy="1024298"/>
              </a:xfrm>
              <a:prstGeom prst="ellipse">
                <a:avLst/>
              </a:prstGeom>
              <a:solidFill>
                <a:srgbClr val="FFC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Parallelogram 29"/>
              <p:cNvSpPr/>
              <p:nvPr/>
            </p:nvSpPr>
            <p:spPr>
              <a:xfrm rot="2651796" flipH="1">
                <a:off x="9650687" y="4771324"/>
                <a:ext cx="1325719" cy="1172283"/>
              </a:xfrm>
              <a:prstGeom prst="parallelogram">
                <a:avLst>
                  <a:gd name="adj" fmla="val 39804"/>
                </a:avLst>
              </a:prstGeom>
              <a:solidFill>
                <a:srgbClr val="7030A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Isosceles Triangle 30"/>
              <p:cNvSpPr/>
              <p:nvPr/>
            </p:nvSpPr>
            <p:spPr>
              <a:xfrm>
                <a:off x="8956152" y="4949076"/>
                <a:ext cx="1303624" cy="1042533"/>
              </a:xfrm>
              <a:prstGeom prst="triangl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3" name="TextBox 32"/>
            <p:cNvSpPr txBox="1"/>
            <p:nvPr/>
          </p:nvSpPr>
          <p:spPr>
            <a:xfrm>
              <a:off x="1510485" y="6062709"/>
              <a:ext cx="55094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A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114135" y="6103880"/>
              <a:ext cx="55094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037719" y="6120507"/>
              <a:ext cx="55094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0110750" y="6084850"/>
              <a:ext cx="55094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</a:t>
              </a:r>
            </a:p>
          </p:txBody>
        </p:sp>
      </p:grpSp>
      <p:sp>
        <p:nvSpPr>
          <p:cNvPr id="38" name="Oval 37"/>
          <p:cNvSpPr/>
          <p:nvPr/>
        </p:nvSpPr>
        <p:spPr>
          <a:xfrm>
            <a:off x="10070408" y="6120507"/>
            <a:ext cx="550941" cy="56814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80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 animBg="1"/>
      <p:bldP spid="3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63016" b="23111"/>
          <a:stretch/>
        </p:blipFill>
        <p:spPr>
          <a:xfrm>
            <a:off x="440585" y="208016"/>
            <a:ext cx="1159616" cy="10829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73308" y="426300"/>
            <a:ext cx="8030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 sát hình sau, hãy chỉ ra: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11942" y="1072631"/>
            <a:ext cx="80309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 Hai đoạn thẳng song song với nhau.</a:t>
            </a:r>
          </a:p>
          <a:p>
            <a:r>
              <a:rPr lang="en-US" sz="36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b. Hai đoạn thẳng vuông góc với nhau.</a:t>
            </a:r>
            <a:endParaRPr lang="en-US" sz="5400" b="1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1" y="2554942"/>
            <a:ext cx="8346331" cy="381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574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63016" b="23111"/>
          <a:stretch/>
        </p:blipFill>
        <p:spPr>
          <a:xfrm>
            <a:off x="440585" y="208016"/>
            <a:ext cx="1159616" cy="10829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73308" y="426300"/>
            <a:ext cx="8030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 sát hình sau, hãy chỉ ra: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11942" y="1072631"/>
            <a:ext cx="8030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 Hai đoạn thẳng song song với nhau.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68" y="2155532"/>
            <a:ext cx="8346331" cy="3818582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H="1">
            <a:off x="5029200" y="3455894"/>
            <a:ext cx="1129554" cy="605118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7" name="Straight Connector 6"/>
          <p:cNvCxnSpPr/>
          <p:nvPr/>
        </p:nvCxnSpPr>
        <p:spPr>
          <a:xfrm flipH="1">
            <a:off x="6683188" y="3469341"/>
            <a:ext cx="1129553" cy="605118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8638999" y="2260411"/>
            <a:ext cx="3006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GE và KH</a:t>
            </a:r>
          </a:p>
        </p:txBody>
      </p:sp>
      <p:cxnSp>
        <p:nvCxnSpPr>
          <p:cNvPr id="16" name="Straight Connector 15"/>
          <p:cNvCxnSpPr/>
          <p:nvPr/>
        </p:nvCxnSpPr>
        <p:spPr>
          <a:xfrm flipH="1" flipV="1">
            <a:off x="3913095" y="2941775"/>
            <a:ext cx="1102658" cy="1132684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17" name="Straight Connector 16"/>
          <p:cNvCxnSpPr/>
          <p:nvPr/>
        </p:nvCxnSpPr>
        <p:spPr>
          <a:xfrm flipH="1" flipV="1">
            <a:off x="6158754" y="3469341"/>
            <a:ext cx="524435" cy="591671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28" name="TextBox 27"/>
          <p:cNvSpPr txBox="1"/>
          <p:nvPr/>
        </p:nvSpPr>
        <p:spPr>
          <a:xfrm>
            <a:off x="8636180" y="2801860"/>
            <a:ext cx="3006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DE và GH</a:t>
            </a:r>
          </a:p>
        </p:txBody>
      </p:sp>
      <p:cxnSp>
        <p:nvCxnSpPr>
          <p:cNvPr id="29" name="Straight Connector 28"/>
          <p:cNvCxnSpPr/>
          <p:nvPr/>
        </p:nvCxnSpPr>
        <p:spPr>
          <a:xfrm flipH="1">
            <a:off x="5035188" y="3469341"/>
            <a:ext cx="1129554" cy="605118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30" name="Straight Connector 29"/>
          <p:cNvCxnSpPr/>
          <p:nvPr/>
        </p:nvCxnSpPr>
        <p:spPr>
          <a:xfrm flipH="1">
            <a:off x="2211305" y="4598893"/>
            <a:ext cx="1129553" cy="605118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8644987" y="3343312"/>
            <a:ext cx="3006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BC và EG</a:t>
            </a:r>
          </a:p>
        </p:txBody>
      </p:sp>
      <p:cxnSp>
        <p:nvCxnSpPr>
          <p:cNvPr id="34" name="Straight Connector 33"/>
          <p:cNvCxnSpPr/>
          <p:nvPr/>
        </p:nvCxnSpPr>
        <p:spPr>
          <a:xfrm flipH="1">
            <a:off x="6704096" y="3455894"/>
            <a:ext cx="1129554" cy="605118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35" name="Straight Connector 34"/>
          <p:cNvCxnSpPr/>
          <p:nvPr/>
        </p:nvCxnSpPr>
        <p:spPr>
          <a:xfrm flipH="1">
            <a:off x="2225669" y="4585446"/>
            <a:ext cx="1129553" cy="605118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36" name="TextBox 35"/>
          <p:cNvSpPr txBox="1"/>
          <p:nvPr/>
        </p:nvSpPr>
        <p:spPr>
          <a:xfrm>
            <a:off x="8659906" y="3939115"/>
            <a:ext cx="3006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BC và HK</a:t>
            </a:r>
          </a:p>
        </p:txBody>
      </p:sp>
    </p:spTree>
    <p:extLst>
      <p:ext uri="{BB962C8B-B14F-4D97-AF65-F5344CB8AC3E}">
        <p14:creationId xmlns:p14="http://schemas.microsoft.com/office/powerpoint/2010/main" val="509136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22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22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2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  <p:bldP spid="28" grpId="0"/>
      <p:bldP spid="31" grpId="0"/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63016" b="23111"/>
          <a:stretch/>
        </p:blipFill>
        <p:spPr>
          <a:xfrm>
            <a:off x="440585" y="208016"/>
            <a:ext cx="1159616" cy="10829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73308" y="426300"/>
            <a:ext cx="8030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 sát hình sau, hãy chỉ ra: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11942" y="1072631"/>
            <a:ext cx="8030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b. Hai đoạn thẳng vuông góc với nhau.</a:t>
            </a:r>
            <a:endParaRPr lang="en-US" sz="5400" b="1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85" y="2057400"/>
            <a:ext cx="8346331" cy="3818582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 flipH="1" flipV="1">
            <a:off x="1156447" y="2808610"/>
            <a:ext cx="1190884" cy="2260736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16" name="Straight Connector 15"/>
          <p:cNvCxnSpPr/>
          <p:nvPr/>
        </p:nvCxnSpPr>
        <p:spPr>
          <a:xfrm flipH="1">
            <a:off x="2356269" y="4545106"/>
            <a:ext cx="1126520" cy="524242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8638999" y="2260411"/>
            <a:ext cx="30069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BA và BC</a:t>
            </a:r>
          </a:p>
        </p:txBody>
      </p:sp>
    </p:spTree>
    <p:extLst>
      <p:ext uri="{BB962C8B-B14F-4D97-AF65-F5344CB8AC3E}">
        <p14:creationId xmlns:p14="http://schemas.microsoft.com/office/powerpoint/2010/main" val="634261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256" y="242459"/>
            <a:ext cx="1035632" cy="12046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64024" y="429262"/>
            <a:ext cx="102332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Vẽ đường thẳng AB và điểm H không nằm trên đường thẳng AB (theo mẫu)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542" y="1506480"/>
            <a:ext cx="5266085" cy="228902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71072" y="3795507"/>
            <a:ext cx="106261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Vẽ đường thẳng CD đi qua điểm H và vuông góc với đường thẳng AB.</a:t>
            </a:r>
            <a:endParaRPr lang="en-US" sz="3200" b="1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71072" y="5002711"/>
            <a:ext cx="106261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c) Vẽ đường thẳng EG đi qua điểm H và song song với đường thẳng AB.</a:t>
            </a:r>
          </a:p>
        </p:txBody>
      </p:sp>
    </p:spTree>
    <p:extLst>
      <p:ext uri="{BB962C8B-B14F-4D97-AF65-F5344CB8AC3E}">
        <p14:creationId xmlns:p14="http://schemas.microsoft.com/office/powerpoint/2010/main" val="603966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256" y="242459"/>
            <a:ext cx="1035632" cy="12046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64024" y="429262"/>
            <a:ext cx="102332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Vẽ đường thẳng AB và điểm H không nằm trên đường thẳng AB (theo mẫu)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459" y="2111188"/>
            <a:ext cx="9845559" cy="42796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3704" y="1980000"/>
            <a:ext cx="1327382" cy="276854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64024" y="429262"/>
            <a:ext cx="106261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Vẽ đường thẳng CD đi qua điểm H và vuông góc với đường thẳng AB.</a:t>
            </a:r>
            <a:endParaRPr lang="en-US" sz="32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4" name="Picture 14" descr="ButCh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279216">
            <a:off x="5091917" y="3869648"/>
            <a:ext cx="934641" cy="784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Line 15"/>
          <p:cNvSpPr>
            <a:spLocks noChangeShapeType="1"/>
          </p:cNvSpPr>
          <p:nvPr/>
        </p:nvSpPr>
        <p:spPr bwMode="auto">
          <a:xfrm flipV="1">
            <a:off x="5830104" y="1897110"/>
            <a:ext cx="0" cy="2859881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6" name="Text Box 21"/>
          <p:cNvSpPr txBox="1">
            <a:spLocks noChangeArrowheads="1"/>
          </p:cNvSpPr>
          <p:nvPr/>
        </p:nvSpPr>
        <p:spPr bwMode="auto">
          <a:xfrm>
            <a:off x="5355495" y="1939772"/>
            <a:ext cx="4074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Arial" panose="020B0604020202020204" pitchFamily="34" charset="0"/>
              </a:rPr>
              <a:t>C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3801" y="3586799"/>
            <a:ext cx="1327382" cy="2768540"/>
          </a:xfrm>
          <a:prstGeom prst="rect">
            <a:avLst/>
          </a:prstGeom>
        </p:spPr>
      </p:pic>
      <p:sp>
        <p:nvSpPr>
          <p:cNvPr id="18" name="Line 19"/>
          <p:cNvSpPr>
            <a:spLocks noChangeShapeType="1"/>
          </p:cNvSpPr>
          <p:nvPr/>
        </p:nvSpPr>
        <p:spPr bwMode="auto">
          <a:xfrm flipV="1">
            <a:off x="5835556" y="4752712"/>
            <a:ext cx="4763" cy="1525191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013"/>
          </a:p>
        </p:txBody>
      </p:sp>
      <p:pic>
        <p:nvPicPr>
          <p:cNvPr id="19" name="Picture 30" descr="ButCh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0358" y="4994960"/>
            <a:ext cx="942975" cy="1121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 Box 20"/>
          <p:cNvSpPr txBox="1">
            <a:spLocks noChangeArrowheads="1"/>
          </p:cNvSpPr>
          <p:nvPr/>
        </p:nvSpPr>
        <p:spPr bwMode="auto">
          <a:xfrm>
            <a:off x="5321845" y="5908716"/>
            <a:ext cx="2857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Arial" panose="020B0604020202020204" pitchFamily="34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095024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52 2.22222E-6 L 0.0069 -0.47292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-23657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0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4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1.66667E-6 -3.7037E-6 L -0.0056 -0.19166 " pathEditMode="relative" rAng="0" ptsTypes="AA">
                                      <p:cBhvr>
                                        <p:cTn id="72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6" y="-9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0"/>
                            </p:stCondLst>
                            <p:childTnLst>
                              <p:par>
                                <p:cTn id="74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000"/>
                            </p:stCondLst>
                            <p:childTnLst>
                              <p:par>
                                <p:cTn id="8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6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256" y="242459"/>
            <a:ext cx="1035632" cy="12046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25914" y="306152"/>
            <a:ext cx="106261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c) Vẽ đường thẳng EG đi qua điểm H và song song với đường thẳng AB.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228459" y="1571276"/>
            <a:ext cx="9845559" cy="5168437"/>
            <a:chOff x="1228459" y="1571276"/>
            <a:chExt cx="9845559" cy="516843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8459" y="2111188"/>
              <a:ext cx="9845559" cy="4279602"/>
            </a:xfrm>
            <a:prstGeom prst="rect">
              <a:avLst/>
            </a:prstGeom>
          </p:spPr>
        </p:pic>
        <p:cxnSp>
          <p:nvCxnSpPr>
            <p:cNvPr id="9" name="Straight Connector 8"/>
            <p:cNvCxnSpPr/>
            <p:nvPr/>
          </p:nvCxnSpPr>
          <p:spPr>
            <a:xfrm>
              <a:off x="5813947" y="1688104"/>
              <a:ext cx="0" cy="484632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 Box 21"/>
            <p:cNvSpPr txBox="1">
              <a:spLocks noChangeArrowheads="1"/>
            </p:cNvSpPr>
            <p:nvPr/>
          </p:nvSpPr>
          <p:spPr bwMode="auto">
            <a:xfrm>
              <a:off x="5178071" y="1571276"/>
              <a:ext cx="628698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800">
                  <a:solidFill>
                    <a:srgbClr val="FF0000"/>
                  </a:solidFill>
                  <a:latin typeface="Arial" panose="020B0604020202020204" pitchFamily="34" charset="0"/>
                </a:rPr>
                <a:t>C</a:t>
              </a:r>
            </a:p>
          </p:txBody>
        </p:sp>
        <p:sp>
          <p:nvSpPr>
            <p:cNvPr id="11" name="Text Box 20"/>
            <p:cNvSpPr txBox="1">
              <a:spLocks noChangeArrowheads="1"/>
            </p:cNvSpPr>
            <p:nvPr/>
          </p:nvSpPr>
          <p:spPr bwMode="auto">
            <a:xfrm>
              <a:off x="5144421" y="5908716"/>
              <a:ext cx="28575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800">
                  <a:solidFill>
                    <a:srgbClr val="FF0000"/>
                  </a:solidFill>
                  <a:latin typeface="Arial" panose="020B0604020202020204" pitchFamily="34" charset="0"/>
                </a:rPr>
                <a:t>D</a:t>
              </a: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6540997" y="2613580"/>
            <a:ext cx="1327382" cy="2768540"/>
          </a:xfrm>
          <a:prstGeom prst="rect">
            <a:avLst/>
          </a:prstGeom>
        </p:spPr>
      </p:pic>
      <p:pic>
        <p:nvPicPr>
          <p:cNvPr id="14" name="Picture 25" descr="ButCh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72034">
            <a:off x="5609566" y="2477807"/>
            <a:ext cx="887016" cy="745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Connector 14"/>
          <p:cNvCxnSpPr/>
          <p:nvPr/>
        </p:nvCxnSpPr>
        <p:spPr>
          <a:xfrm>
            <a:off x="5807477" y="3315414"/>
            <a:ext cx="2768541" cy="36625"/>
          </a:xfrm>
          <a:prstGeom prst="line">
            <a:avLst/>
          </a:prstGeom>
          <a:ln w="381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5" descr="ButCh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72034">
            <a:off x="2847497" y="2440348"/>
            <a:ext cx="887016" cy="745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Straight Connector 18"/>
          <p:cNvCxnSpPr/>
          <p:nvPr/>
        </p:nvCxnSpPr>
        <p:spPr>
          <a:xfrm>
            <a:off x="3045408" y="3277955"/>
            <a:ext cx="2768541" cy="36625"/>
          </a:xfrm>
          <a:prstGeom prst="line">
            <a:avLst/>
          </a:prstGeom>
          <a:ln w="381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Box 21"/>
          <p:cNvSpPr txBox="1">
            <a:spLocks noChangeArrowheads="1"/>
          </p:cNvSpPr>
          <p:nvPr/>
        </p:nvSpPr>
        <p:spPr bwMode="auto">
          <a:xfrm>
            <a:off x="3305484" y="2648654"/>
            <a:ext cx="52610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rgbClr val="0070C0"/>
                </a:solidFill>
                <a:latin typeface="Arial" panose="020B0604020202020204" pitchFamily="34" charset="0"/>
              </a:rPr>
              <a:t>E</a:t>
            </a:r>
          </a:p>
        </p:txBody>
      </p:sp>
      <p:sp>
        <p:nvSpPr>
          <p:cNvPr id="21" name="Text Box 20"/>
          <p:cNvSpPr txBox="1">
            <a:spLocks noChangeArrowheads="1"/>
          </p:cNvSpPr>
          <p:nvPr/>
        </p:nvSpPr>
        <p:spPr bwMode="auto">
          <a:xfrm>
            <a:off x="8222536" y="2671264"/>
            <a:ext cx="2857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rgbClr val="0070C0"/>
                </a:solidFill>
                <a:latin typeface="Arial" panose="020B0604020202020204" pitchFamily="34" charset="0"/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3478468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64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4.375E-6 7.40741E-7 L 0.2267 -0.00347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28" y="-185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0.00509 L -0.22696 -0.00255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54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1.875E-6 4.81481E-6 L 0.22669 -0.00348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28" y="-185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0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647343" y="511800"/>
            <a:ext cx="833718" cy="753037"/>
          </a:xfrm>
          <a:prstGeom prst="ellipse">
            <a:avLst/>
          </a:prstGeom>
          <a:solidFill>
            <a:srgbClr val="00CC9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19794" y="511800"/>
            <a:ext cx="96916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Lấy các que tính xếp thành hình bên. Di chuyển 2 que tính để được 2 hình thoi.</a:t>
            </a: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4105592" y="3068549"/>
            <a:ext cx="705395" cy="124097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3370217" y="4352563"/>
            <a:ext cx="705395" cy="124097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6409509" y="4378689"/>
            <a:ext cx="705395" cy="124097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7180217" y="3085466"/>
            <a:ext cx="705395" cy="124097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902980" y="3060684"/>
            <a:ext cx="1438298" cy="2107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505357" y="3081756"/>
            <a:ext cx="1380255" cy="371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360563" y="5606597"/>
            <a:ext cx="1438298" cy="2107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886062" y="5627669"/>
            <a:ext cx="1463040" cy="371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130826" y="4347370"/>
            <a:ext cx="723460" cy="1221377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6417570" y="3071220"/>
            <a:ext cx="697334" cy="126828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5646861" y="3137717"/>
            <a:ext cx="731520" cy="118872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171763" y="4334757"/>
            <a:ext cx="1438298" cy="2107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3043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278</TotalTime>
  <Words>291</Words>
  <Application>Microsoft Office PowerPoint</Application>
  <PresentationFormat>Widescreen</PresentationFormat>
  <Paragraphs>35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Cambria</vt:lpstr>
      <vt:lpstr>等线</vt:lpstr>
      <vt:lpstr>Times New Roman</vt:lpstr>
      <vt:lpstr>包图简圆体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BÍCH</dc:creator>
  <cp:keywords>MĂNGNON</cp:keywords>
  <cp:lastModifiedBy>Admin</cp:lastModifiedBy>
  <cp:revision>35</cp:revision>
  <dcterms:created xsi:type="dcterms:W3CDTF">2023-10-29T04:52:20Z</dcterms:created>
  <dcterms:modified xsi:type="dcterms:W3CDTF">2024-12-11T06:13:20Z</dcterms:modified>
</cp:coreProperties>
</file>