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59" r:id="rId4"/>
    <p:sldId id="262" r:id="rId5"/>
    <p:sldId id="263" r:id="rId6"/>
    <p:sldId id="264" r:id="rId7"/>
    <p:sldId id="265" r:id="rId8"/>
    <p:sldId id="266" r:id="rId9"/>
    <p:sldId id="261" r:id="rId10"/>
    <p:sldId id="267" r:id="rId11"/>
    <p:sldId id="268" r:id="rId12"/>
    <p:sldId id="269" r:id="rId13"/>
    <p:sldId id="272" r:id="rId14"/>
    <p:sldId id="271" r:id="rId15"/>
  </p:sldIdLst>
  <p:sldSz cx="12192000" cy="6858000"/>
  <p:notesSz cx="6858000" cy="9144000"/>
  <p:embeddedFontLst>
    <p:embeddedFont>
      <p:font typeface="Calibri Light" panose="020F0302020204030204" pitchFamily="34" charset="0"/>
      <p:regular r:id="rId16"/>
      <p:italic r:id="rId17"/>
    </p:embeddedFont>
    <p:embeddedFont>
      <p:font typeface="HP001 4 hàng" panose="020B0604020202020204" charset="0"/>
      <p:regular r:id="rId18"/>
      <p:bold r:id="rId19"/>
    </p:embeddedFont>
    <p:embeddedFont>
      <p:font typeface="#9Slide03 Arima Madurai Black" panose="020B0604020202020204" charset="0"/>
      <p:bold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HP001 5 hàng" panose="020B0604020202020204" charset="0"/>
      <p:regular r:id="rId25"/>
      <p:bold r:id="rId26"/>
    </p:embeddedFont>
    <p:embeddedFont>
      <p:font typeface="SVN-Poky's" panose="020B0604020202020204" charset="0"/>
      <p:regular r:id="rId27"/>
    </p:embeddedFont>
    <p:embeddedFont>
      <p:font typeface="#9Slide07 HoneyCream" panose="020B0604020202020204" charset="0"/>
      <p:regular r:id="rId28"/>
    </p:embeddedFont>
    <p:embeddedFont>
      <p:font typeface="#9Slide05 Aphrodite Pro" panose="020B0604020202020204" charset="0"/>
      <p:regular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99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109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475DD-DBAD-43EC-B3F2-3BFB5AEEDEEF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030DD-BA5C-4D48-BD92-34B52B7700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5411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475DD-DBAD-43EC-B3F2-3BFB5AEEDEEF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030DD-BA5C-4D48-BD92-34B52B7700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048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475DD-DBAD-43EC-B3F2-3BFB5AEEDEEF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030DD-BA5C-4D48-BD92-34B52B7700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0185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475DD-DBAD-43EC-B3F2-3BFB5AEEDEEF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030DD-BA5C-4D48-BD92-34B52B7700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6194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475DD-DBAD-43EC-B3F2-3BFB5AEEDEEF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030DD-BA5C-4D48-BD92-34B52B7700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6832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475DD-DBAD-43EC-B3F2-3BFB5AEEDEEF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030DD-BA5C-4D48-BD92-34B52B7700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4587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475DD-DBAD-43EC-B3F2-3BFB5AEEDEEF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030DD-BA5C-4D48-BD92-34B52B7700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3838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475DD-DBAD-43EC-B3F2-3BFB5AEEDEEF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030DD-BA5C-4D48-BD92-34B52B7700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9243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475DD-DBAD-43EC-B3F2-3BFB5AEEDEEF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030DD-BA5C-4D48-BD92-34B52B7700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6787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475DD-DBAD-43EC-B3F2-3BFB5AEEDEEF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030DD-BA5C-4D48-BD92-34B52B7700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4736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475DD-DBAD-43EC-B3F2-3BFB5AEEDEEF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030DD-BA5C-4D48-BD92-34B52B7700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134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B475DD-DBAD-43EC-B3F2-3BFB5AEEDEEF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6030DD-BA5C-4D48-BD92-34B52B77005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64582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2.png"/><Relationship Id="rId4" Type="http://schemas.openxmlformats.org/officeDocument/2006/relationships/image" Target="../media/image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3.png"/><Relationship Id="rId4" Type="http://schemas.openxmlformats.org/officeDocument/2006/relationships/image" Target="../media/image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>
            <a:extLst>
              <a:ext uri="{FF2B5EF4-FFF2-40B4-BE49-F238E27FC236}">
                <a16:creationId xmlns:a16="http://schemas.microsoft.com/office/drawing/2014/main" id="{A27D1378-AB2D-4066-9E54-8C75513B974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" t="6455" b="5616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3">
            <a:extLst>
              <a:ext uri="{FF2B5EF4-FFF2-40B4-BE49-F238E27FC236}">
                <a16:creationId xmlns:a16="http://schemas.microsoft.com/office/drawing/2014/main" id="{1CE9CF26-8568-4E05-9DC0-784A311BFB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6821" y="1657855"/>
            <a:ext cx="4419600" cy="4419600"/>
          </a:xfrm>
          <a:prstGeom prst="rect">
            <a:avLst/>
          </a:prstGeom>
        </p:spPr>
      </p:pic>
      <p:pic>
        <p:nvPicPr>
          <p:cNvPr id="6" name="图片 14">
            <a:extLst>
              <a:ext uri="{FF2B5EF4-FFF2-40B4-BE49-F238E27FC236}">
                <a16:creationId xmlns:a16="http://schemas.microsoft.com/office/drawing/2014/main" id="{5FEA5AF8-E1A4-4DAA-A43F-5D308E190E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215" y="4347054"/>
            <a:ext cx="3090131" cy="218052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80494" y="4007884"/>
            <a:ext cx="731071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Chữ hoa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99548" y="3799463"/>
            <a:ext cx="2004369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anose="020B0603050302020204" pitchFamily="34" charset="0"/>
              </a:rPr>
              <a:t>O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3393434" y="1840991"/>
            <a:ext cx="5405131" cy="1025522"/>
            <a:chOff x="2622494" y="2094136"/>
            <a:chExt cx="5405131" cy="1025522"/>
          </a:xfrm>
        </p:grpSpPr>
        <p:sp>
          <p:nvSpPr>
            <p:cNvPr id="10" name="TextBox 9"/>
            <p:cNvSpPr txBox="1"/>
            <p:nvPr/>
          </p:nvSpPr>
          <p:spPr>
            <a:xfrm>
              <a:off x="2622494" y="2103995"/>
              <a:ext cx="539379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>
                  <a:ln w="136525">
                    <a:solidFill>
                      <a:srgbClr val="FD938B"/>
                    </a:solidFill>
                  </a:ln>
                  <a:solidFill>
                    <a:srgbClr val="FD938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Guanine" panose="02040603050506020204" pitchFamily="18" charset="0"/>
                </a:rPr>
                <a:t>Tiết  3: Viết 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633834" y="2094136"/>
              <a:ext cx="539379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>
                  <a:solidFill>
                    <a:srgbClr val="FF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Guanine" panose="02040603050506020204" pitchFamily="18" charset="0"/>
                </a:rPr>
                <a:t>Tiết  3: Viết </a:t>
              </a:r>
            </a:p>
          </p:txBody>
        </p:sp>
      </p:grpSp>
      <p:pic>
        <p:nvPicPr>
          <p:cNvPr id="12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id="{FD61665E-631F-253B-E1E4-53DD4C2EF47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2" y="-24796"/>
            <a:ext cx="1450596" cy="1450596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-1091395" y="1015018"/>
            <a:ext cx="2811440" cy="1105510"/>
            <a:chOff x="-856881" y="1091821"/>
            <a:chExt cx="2811440" cy="1105510"/>
          </a:xfrm>
        </p:grpSpPr>
        <p:sp>
          <p:nvSpPr>
            <p:cNvPr id="14" name="Google Shape;1910;p31">
              <a:extLst>
                <a:ext uri="{FF2B5EF4-FFF2-40B4-BE49-F238E27FC236}">
                  <a16:creationId xmlns:a16="http://schemas.microsoft.com/office/drawing/2014/main" id="{E4CC77B8-F17E-79E4-B3C9-5B07D794B153}"/>
                </a:ext>
              </a:extLst>
            </p:cNvPr>
            <p:cNvSpPr txBox="1">
              <a:spLocks/>
            </p:cNvSpPr>
            <p:nvPr/>
          </p:nvSpPr>
          <p:spPr>
            <a:xfrm>
              <a:off x="-856880" y="1091821"/>
              <a:ext cx="2811439" cy="11055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numCol="1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Chango"/>
                <a:buNone/>
                <a:defRPr sz="3500" b="0" i="0" u="none" strike="noStrike" cap="none">
                  <a:solidFill>
                    <a:schemeClr val="accent5"/>
                  </a:solidFill>
                  <a:latin typeface="Chango"/>
                  <a:ea typeface="Chango"/>
                  <a:cs typeface="Chango"/>
                  <a:sym typeface="Chango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r" defTabSz="1219170">
                <a:buClr>
                  <a:srgbClr val="FF8E77"/>
                </a:buClr>
              </a:pPr>
              <a:r>
                <a:rPr lang="en-US" sz="2400" b="1" kern="0">
                  <a:ln w="60325">
                    <a:solidFill>
                      <a:schemeClr val="bg1"/>
                    </a:solidFill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Aphrodite Pro" panose="02000000000000000000" pitchFamily="2" charset="0"/>
                </a:rPr>
                <a:t>Tiếng việt 2</a:t>
              </a:r>
            </a:p>
          </p:txBody>
        </p:sp>
        <p:sp>
          <p:nvSpPr>
            <p:cNvPr id="15" name="Google Shape;1910;p31">
              <a:extLst>
                <a:ext uri="{FF2B5EF4-FFF2-40B4-BE49-F238E27FC236}">
                  <a16:creationId xmlns:a16="http://schemas.microsoft.com/office/drawing/2014/main" id="{E4CC77B8-F17E-79E4-B3C9-5B07D794B153}"/>
                </a:ext>
              </a:extLst>
            </p:cNvPr>
            <p:cNvSpPr txBox="1">
              <a:spLocks/>
            </p:cNvSpPr>
            <p:nvPr/>
          </p:nvSpPr>
          <p:spPr>
            <a:xfrm>
              <a:off x="-856881" y="1091821"/>
              <a:ext cx="2811439" cy="11055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numCol="1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Chango"/>
                <a:buNone/>
                <a:defRPr sz="3500" b="0" i="0" u="none" strike="noStrike" cap="none">
                  <a:solidFill>
                    <a:schemeClr val="accent5"/>
                  </a:solidFill>
                  <a:latin typeface="Chango"/>
                  <a:ea typeface="Chango"/>
                  <a:cs typeface="Chango"/>
                  <a:sym typeface="Chango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r" defTabSz="1219170">
                <a:buClr>
                  <a:srgbClr val="FF8E77"/>
                </a:buClr>
              </a:pPr>
              <a:r>
                <a:rPr lang="en-US" sz="2400" b="1" ker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Aphrodite Pro" panose="02000000000000000000" pitchFamily="2" charset="0"/>
                </a:rPr>
                <a:t>Tiếng việt 2</a:t>
              </a:r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09327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570BEE53-449E-4F79-AD31-F184EE1373E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3AD4939E-03E1-477C-995E-F91C291B11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3" t="6455" b="56168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885A2B50-FE50-42B4-9B0E-DF303C1C863C}"/>
                </a:ext>
              </a:extLst>
            </p:cNvPr>
            <p:cNvSpPr/>
            <p:nvPr/>
          </p:nvSpPr>
          <p:spPr>
            <a:xfrm>
              <a:off x="1539433" y="1851949"/>
              <a:ext cx="3703899" cy="173620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5" name="矩形 4">
            <a:extLst>
              <a:ext uri="{FF2B5EF4-FFF2-40B4-BE49-F238E27FC236}">
                <a16:creationId xmlns:a16="http://schemas.microsoft.com/office/drawing/2014/main" id="{0EED0AD8-6376-4DBA-B79F-3BB7A93C0D01}"/>
              </a:ext>
            </a:extLst>
          </p:cNvPr>
          <p:cNvSpPr/>
          <p:nvPr/>
        </p:nvSpPr>
        <p:spPr>
          <a:xfrm>
            <a:off x="493853" y="431156"/>
            <a:ext cx="11204294" cy="5995687"/>
          </a:xfrm>
          <a:prstGeom prst="rect">
            <a:avLst/>
          </a:prstGeom>
          <a:solidFill>
            <a:schemeClr val="bg1"/>
          </a:solidFill>
          <a:ln w="76200">
            <a:solidFill>
              <a:srgbClr val="FBB3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992755" y="622245"/>
            <a:ext cx="5307512" cy="1038616"/>
            <a:chOff x="3044918" y="203330"/>
            <a:chExt cx="5307512" cy="1038616"/>
          </a:xfrm>
        </p:grpSpPr>
        <p:sp>
          <p:nvSpPr>
            <p:cNvPr id="10" name="Freeform: Shape 49">
              <a:extLst>
                <a:ext uri="{FF2B5EF4-FFF2-40B4-BE49-F238E27FC236}">
                  <a16:creationId xmlns:a16="http://schemas.microsoft.com/office/drawing/2014/main" id="{8876CCDB-58AA-4536-9D38-D0E6638F0CA5}"/>
                </a:ext>
              </a:extLst>
            </p:cNvPr>
            <p:cNvSpPr/>
            <p:nvPr/>
          </p:nvSpPr>
          <p:spPr>
            <a:xfrm>
              <a:off x="3044918" y="203330"/>
              <a:ext cx="5307512" cy="1038616"/>
            </a:xfrm>
            <a:custGeom>
              <a:avLst/>
              <a:gdLst>
                <a:gd name="connsiteX0" fmla="*/ 943429 w 10653486"/>
                <a:gd name="connsiteY0" fmla="*/ 0 h 2888343"/>
                <a:gd name="connsiteX1" fmla="*/ 725714 w 10653486"/>
                <a:gd name="connsiteY1" fmla="*/ 174171 h 2888343"/>
                <a:gd name="connsiteX2" fmla="*/ 551543 w 10653486"/>
                <a:gd name="connsiteY2" fmla="*/ 261257 h 2888343"/>
                <a:gd name="connsiteX3" fmla="*/ 377372 w 10653486"/>
                <a:gd name="connsiteY3" fmla="*/ 275771 h 2888343"/>
                <a:gd name="connsiteX4" fmla="*/ 72572 w 10653486"/>
                <a:gd name="connsiteY4" fmla="*/ 304800 h 2888343"/>
                <a:gd name="connsiteX5" fmla="*/ 0 w 10653486"/>
                <a:gd name="connsiteY5" fmla="*/ 304800 h 2888343"/>
                <a:gd name="connsiteX6" fmla="*/ 43543 w 10653486"/>
                <a:gd name="connsiteY6" fmla="*/ 2569028 h 2888343"/>
                <a:gd name="connsiteX7" fmla="*/ 319314 w 10653486"/>
                <a:gd name="connsiteY7" fmla="*/ 2583543 h 2888343"/>
                <a:gd name="connsiteX8" fmla="*/ 638629 w 10653486"/>
                <a:gd name="connsiteY8" fmla="*/ 2670628 h 2888343"/>
                <a:gd name="connsiteX9" fmla="*/ 841829 w 10653486"/>
                <a:gd name="connsiteY9" fmla="*/ 2801257 h 2888343"/>
                <a:gd name="connsiteX10" fmla="*/ 928914 w 10653486"/>
                <a:gd name="connsiteY10" fmla="*/ 2888343 h 2888343"/>
                <a:gd name="connsiteX11" fmla="*/ 9739086 w 10653486"/>
                <a:gd name="connsiteY11" fmla="*/ 2830286 h 2888343"/>
                <a:gd name="connsiteX12" fmla="*/ 10145486 w 10653486"/>
                <a:gd name="connsiteY12" fmla="*/ 2583543 h 2888343"/>
                <a:gd name="connsiteX13" fmla="*/ 10653486 w 10653486"/>
                <a:gd name="connsiteY13" fmla="*/ 2525486 h 2888343"/>
                <a:gd name="connsiteX14" fmla="*/ 10609943 w 10653486"/>
                <a:gd name="connsiteY14" fmla="*/ 290286 h 2888343"/>
                <a:gd name="connsiteX15" fmla="*/ 10087429 w 10653486"/>
                <a:gd name="connsiteY15" fmla="*/ 203200 h 2888343"/>
                <a:gd name="connsiteX16" fmla="*/ 9811657 w 10653486"/>
                <a:gd name="connsiteY16" fmla="*/ 14514 h 2888343"/>
                <a:gd name="connsiteX17" fmla="*/ 943429 w 10653486"/>
                <a:gd name="connsiteY17" fmla="*/ 0 h 2888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653486" h="2888343">
                  <a:moveTo>
                    <a:pt x="943429" y="0"/>
                  </a:moveTo>
                  <a:lnTo>
                    <a:pt x="725714" y="174171"/>
                  </a:lnTo>
                  <a:lnTo>
                    <a:pt x="551543" y="261257"/>
                  </a:lnTo>
                  <a:lnTo>
                    <a:pt x="377372" y="275771"/>
                  </a:lnTo>
                  <a:lnTo>
                    <a:pt x="72572" y="304800"/>
                  </a:lnTo>
                  <a:lnTo>
                    <a:pt x="0" y="304800"/>
                  </a:lnTo>
                  <a:lnTo>
                    <a:pt x="43543" y="2569028"/>
                  </a:lnTo>
                  <a:lnTo>
                    <a:pt x="319314" y="2583543"/>
                  </a:lnTo>
                  <a:lnTo>
                    <a:pt x="638629" y="2670628"/>
                  </a:lnTo>
                  <a:lnTo>
                    <a:pt x="841829" y="2801257"/>
                  </a:lnTo>
                  <a:lnTo>
                    <a:pt x="928914" y="2888343"/>
                  </a:lnTo>
                  <a:lnTo>
                    <a:pt x="9739086" y="2830286"/>
                  </a:lnTo>
                  <a:lnTo>
                    <a:pt x="10145486" y="2583543"/>
                  </a:lnTo>
                  <a:lnTo>
                    <a:pt x="10653486" y="2525486"/>
                  </a:lnTo>
                  <a:lnTo>
                    <a:pt x="10609943" y="290286"/>
                  </a:lnTo>
                  <a:lnTo>
                    <a:pt x="10087429" y="203200"/>
                  </a:lnTo>
                  <a:lnTo>
                    <a:pt x="9811657" y="14514"/>
                  </a:lnTo>
                  <a:lnTo>
                    <a:pt x="943429" y="0"/>
                  </a:lnTo>
                  <a:close/>
                </a:path>
              </a:pathLst>
            </a:custGeom>
            <a:ln w="63500" cmpd="thinThick">
              <a:solidFill>
                <a:srgbClr val="168588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671246" y="406926"/>
              <a:ext cx="446281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solidFill>
                    <a:schemeClr val="accent5">
                      <a:lumMod val="75000"/>
                    </a:schemeClr>
                  </a:solidFill>
                  <a:latin typeface="UTM Avo" panose="02040603050506020204" pitchFamily="18" charset="0"/>
                </a:rPr>
                <a:t>VIẾT ỨNG DỤNG</a:t>
              </a:r>
            </a:p>
          </p:txBody>
        </p:sp>
      </p:grp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206"/>
          <a:stretch/>
        </p:blipFill>
        <p:spPr bwMode="auto">
          <a:xfrm>
            <a:off x="1323431" y="1934074"/>
            <a:ext cx="8544563" cy="1845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1866763" y="2537787"/>
            <a:ext cx="973281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rgbClr val="CC0099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Ong</a:t>
            </a:r>
            <a:r>
              <a:rPr lang="en-US" sz="3600" b="1" dirty="0">
                <a:solidFill>
                  <a:srgbClr val="CC0099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rgbClr val="CC0099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chăm</a:t>
            </a:r>
            <a:r>
              <a:rPr lang="en-US" sz="3600" b="1" dirty="0">
                <a:solidFill>
                  <a:srgbClr val="CC0099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rgbClr val="CC0099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chỉ</a:t>
            </a:r>
            <a:r>
              <a:rPr lang="en-US" sz="3600" b="1" dirty="0">
                <a:solidFill>
                  <a:srgbClr val="CC0099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rgbClr val="CC0099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tìm</a:t>
            </a:r>
            <a:r>
              <a:rPr lang="en-US" sz="3600" b="1" dirty="0">
                <a:solidFill>
                  <a:srgbClr val="CC0099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rgbClr val="CC0099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hoa</a:t>
            </a:r>
            <a:r>
              <a:rPr lang="en-US" sz="3600" b="1" dirty="0">
                <a:solidFill>
                  <a:srgbClr val="CC0099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rgbClr val="CC0099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làm</a:t>
            </a:r>
            <a:r>
              <a:rPr lang="en-US" sz="3600" b="1" dirty="0">
                <a:solidFill>
                  <a:srgbClr val="CC0099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rgbClr val="CC0099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mật</a:t>
            </a:r>
            <a:r>
              <a:rPr lang="en-US" sz="3600" b="1" dirty="0">
                <a:solidFill>
                  <a:srgbClr val="CC0099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endParaRPr lang="en-US" sz="3600" b="1" dirty="0">
              <a:solidFill>
                <a:srgbClr val="CC0099"/>
              </a:solidFill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87854" y="3953079"/>
            <a:ext cx="77030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70C0"/>
                </a:solidFill>
                <a:latin typeface="UTM Avo" panose="02040603050506020204" pitchFamily="18" charset="0"/>
              </a:rPr>
              <a:t>a)  Chữ cái nào được viết hoa?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E0F53E9-BA5E-4E44-B532-DD3DDA38C9ED}"/>
              </a:ext>
            </a:extLst>
          </p:cNvPr>
          <p:cNvSpPr txBox="1"/>
          <p:nvPr/>
        </p:nvSpPr>
        <p:spPr>
          <a:xfrm>
            <a:off x="8043900" y="3821921"/>
            <a:ext cx="2553070" cy="92333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dirty="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3600" err="1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Chữ</a:t>
            </a:r>
            <a:r>
              <a:rPr lang="en-US" sz="360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HP001 4 hàng" pitchFamily="34" charset="0"/>
                <a:sym typeface="Wingdings" panose="05000000000000000000" pitchFamily="2" charset="2"/>
              </a:rPr>
              <a:t>O</a:t>
            </a:r>
            <a:r>
              <a:rPr lang="en-US" sz="3600">
                <a:solidFill>
                  <a:srgbClr val="FF0000"/>
                </a:solidFill>
                <a:latin typeface="UTM Avo" panose="02040603050506020204" pitchFamily="18" charset="0"/>
              </a:rPr>
              <a:t>.</a:t>
            </a:r>
            <a:endParaRPr lang="vi-VN" sz="3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00916" y="4599410"/>
            <a:ext cx="107986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70C0"/>
                </a:solidFill>
                <a:latin typeface="UTM Avo" panose="02040603050506020204" pitchFamily="18" charset="0"/>
              </a:rPr>
              <a:t>b) Khoảng cách giữa các chữ ghi tiếng như thế nào?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B71237B-24BD-45CF-B1F2-CDFE52ABE103}"/>
              </a:ext>
            </a:extLst>
          </p:cNvPr>
          <p:cNvSpPr txBox="1"/>
          <p:nvPr/>
        </p:nvSpPr>
        <p:spPr>
          <a:xfrm>
            <a:off x="1062368" y="5182784"/>
            <a:ext cx="11341606" cy="646331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just"/>
            <a:r>
              <a:rPr lang="vi-VN" sz="3600" dirty="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</a:rPr>
              <a:t>Khoảng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</a:rPr>
              <a:t>cách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</a:rPr>
              <a:t>giữa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</a:rPr>
              <a:t>các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</a:rPr>
              <a:t>chữ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</a:rPr>
              <a:t>ghi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</a:rPr>
              <a:t>tiếng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</a:rPr>
              <a:t>là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 1 con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</a:rPr>
              <a:t>chữ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 o.</a:t>
            </a:r>
            <a:endParaRPr lang="vi-VN" sz="3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/>
        </p:nvSpPr>
        <p:spPr>
          <a:xfrm>
            <a:off x="-854030" y="5828695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5767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0" grpId="0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570BEE53-449E-4F79-AD31-F184EE1373E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3AD4939E-03E1-477C-995E-F91C291B11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3" t="6455" b="56168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885A2B50-FE50-42B4-9B0E-DF303C1C863C}"/>
                </a:ext>
              </a:extLst>
            </p:cNvPr>
            <p:cNvSpPr/>
            <p:nvPr/>
          </p:nvSpPr>
          <p:spPr>
            <a:xfrm>
              <a:off x="1539433" y="1851949"/>
              <a:ext cx="3703899" cy="173620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5" name="矩形 4">
            <a:extLst>
              <a:ext uri="{FF2B5EF4-FFF2-40B4-BE49-F238E27FC236}">
                <a16:creationId xmlns:a16="http://schemas.microsoft.com/office/drawing/2014/main" id="{0EED0AD8-6376-4DBA-B79F-3BB7A93C0D01}"/>
              </a:ext>
            </a:extLst>
          </p:cNvPr>
          <p:cNvSpPr/>
          <p:nvPr/>
        </p:nvSpPr>
        <p:spPr>
          <a:xfrm>
            <a:off x="493853" y="431156"/>
            <a:ext cx="11204294" cy="5995687"/>
          </a:xfrm>
          <a:prstGeom prst="rect">
            <a:avLst/>
          </a:prstGeom>
          <a:solidFill>
            <a:schemeClr val="bg1"/>
          </a:solidFill>
          <a:ln w="76200">
            <a:solidFill>
              <a:srgbClr val="FBB3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992755" y="622245"/>
            <a:ext cx="5307512" cy="1038616"/>
            <a:chOff x="3044918" y="203330"/>
            <a:chExt cx="5307512" cy="1038616"/>
          </a:xfrm>
        </p:grpSpPr>
        <p:sp>
          <p:nvSpPr>
            <p:cNvPr id="10" name="Freeform: Shape 49">
              <a:extLst>
                <a:ext uri="{FF2B5EF4-FFF2-40B4-BE49-F238E27FC236}">
                  <a16:creationId xmlns:a16="http://schemas.microsoft.com/office/drawing/2014/main" id="{8876CCDB-58AA-4536-9D38-D0E6638F0CA5}"/>
                </a:ext>
              </a:extLst>
            </p:cNvPr>
            <p:cNvSpPr/>
            <p:nvPr/>
          </p:nvSpPr>
          <p:spPr>
            <a:xfrm>
              <a:off x="3044918" y="203330"/>
              <a:ext cx="5307512" cy="1038616"/>
            </a:xfrm>
            <a:custGeom>
              <a:avLst/>
              <a:gdLst>
                <a:gd name="connsiteX0" fmla="*/ 943429 w 10653486"/>
                <a:gd name="connsiteY0" fmla="*/ 0 h 2888343"/>
                <a:gd name="connsiteX1" fmla="*/ 725714 w 10653486"/>
                <a:gd name="connsiteY1" fmla="*/ 174171 h 2888343"/>
                <a:gd name="connsiteX2" fmla="*/ 551543 w 10653486"/>
                <a:gd name="connsiteY2" fmla="*/ 261257 h 2888343"/>
                <a:gd name="connsiteX3" fmla="*/ 377372 w 10653486"/>
                <a:gd name="connsiteY3" fmla="*/ 275771 h 2888343"/>
                <a:gd name="connsiteX4" fmla="*/ 72572 w 10653486"/>
                <a:gd name="connsiteY4" fmla="*/ 304800 h 2888343"/>
                <a:gd name="connsiteX5" fmla="*/ 0 w 10653486"/>
                <a:gd name="connsiteY5" fmla="*/ 304800 h 2888343"/>
                <a:gd name="connsiteX6" fmla="*/ 43543 w 10653486"/>
                <a:gd name="connsiteY6" fmla="*/ 2569028 h 2888343"/>
                <a:gd name="connsiteX7" fmla="*/ 319314 w 10653486"/>
                <a:gd name="connsiteY7" fmla="*/ 2583543 h 2888343"/>
                <a:gd name="connsiteX8" fmla="*/ 638629 w 10653486"/>
                <a:gd name="connsiteY8" fmla="*/ 2670628 h 2888343"/>
                <a:gd name="connsiteX9" fmla="*/ 841829 w 10653486"/>
                <a:gd name="connsiteY9" fmla="*/ 2801257 h 2888343"/>
                <a:gd name="connsiteX10" fmla="*/ 928914 w 10653486"/>
                <a:gd name="connsiteY10" fmla="*/ 2888343 h 2888343"/>
                <a:gd name="connsiteX11" fmla="*/ 9739086 w 10653486"/>
                <a:gd name="connsiteY11" fmla="*/ 2830286 h 2888343"/>
                <a:gd name="connsiteX12" fmla="*/ 10145486 w 10653486"/>
                <a:gd name="connsiteY12" fmla="*/ 2583543 h 2888343"/>
                <a:gd name="connsiteX13" fmla="*/ 10653486 w 10653486"/>
                <a:gd name="connsiteY13" fmla="*/ 2525486 h 2888343"/>
                <a:gd name="connsiteX14" fmla="*/ 10609943 w 10653486"/>
                <a:gd name="connsiteY14" fmla="*/ 290286 h 2888343"/>
                <a:gd name="connsiteX15" fmla="*/ 10087429 w 10653486"/>
                <a:gd name="connsiteY15" fmla="*/ 203200 h 2888343"/>
                <a:gd name="connsiteX16" fmla="*/ 9811657 w 10653486"/>
                <a:gd name="connsiteY16" fmla="*/ 14514 h 2888343"/>
                <a:gd name="connsiteX17" fmla="*/ 943429 w 10653486"/>
                <a:gd name="connsiteY17" fmla="*/ 0 h 2888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653486" h="2888343">
                  <a:moveTo>
                    <a:pt x="943429" y="0"/>
                  </a:moveTo>
                  <a:lnTo>
                    <a:pt x="725714" y="174171"/>
                  </a:lnTo>
                  <a:lnTo>
                    <a:pt x="551543" y="261257"/>
                  </a:lnTo>
                  <a:lnTo>
                    <a:pt x="377372" y="275771"/>
                  </a:lnTo>
                  <a:lnTo>
                    <a:pt x="72572" y="304800"/>
                  </a:lnTo>
                  <a:lnTo>
                    <a:pt x="0" y="304800"/>
                  </a:lnTo>
                  <a:lnTo>
                    <a:pt x="43543" y="2569028"/>
                  </a:lnTo>
                  <a:lnTo>
                    <a:pt x="319314" y="2583543"/>
                  </a:lnTo>
                  <a:lnTo>
                    <a:pt x="638629" y="2670628"/>
                  </a:lnTo>
                  <a:lnTo>
                    <a:pt x="841829" y="2801257"/>
                  </a:lnTo>
                  <a:lnTo>
                    <a:pt x="928914" y="2888343"/>
                  </a:lnTo>
                  <a:lnTo>
                    <a:pt x="9739086" y="2830286"/>
                  </a:lnTo>
                  <a:lnTo>
                    <a:pt x="10145486" y="2583543"/>
                  </a:lnTo>
                  <a:lnTo>
                    <a:pt x="10653486" y="2525486"/>
                  </a:lnTo>
                  <a:lnTo>
                    <a:pt x="10609943" y="290286"/>
                  </a:lnTo>
                  <a:lnTo>
                    <a:pt x="10087429" y="203200"/>
                  </a:lnTo>
                  <a:lnTo>
                    <a:pt x="9811657" y="14514"/>
                  </a:lnTo>
                  <a:lnTo>
                    <a:pt x="943429" y="0"/>
                  </a:lnTo>
                  <a:close/>
                </a:path>
              </a:pathLst>
            </a:custGeom>
            <a:ln w="63500" cmpd="thinThick">
              <a:solidFill>
                <a:srgbClr val="168588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671246" y="406926"/>
              <a:ext cx="446281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solidFill>
                    <a:schemeClr val="accent5">
                      <a:lumMod val="75000"/>
                    </a:schemeClr>
                  </a:solidFill>
                  <a:latin typeface="UTM Avo" panose="02040603050506020204" pitchFamily="18" charset="0"/>
                </a:rPr>
                <a:t>VIẾT ỨNG DỤNG</a:t>
              </a:r>
            </a:p>
          </p:txBody>
        </p:sp>
      </p:grp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206"/>
          <a:stretch/>
        </p:blipFill>
        <p:spPr bwMode="auto">
          <a:xfrm>
            <a:off x="1323431" y="1934074"/>
            <a:ext cx="8544563" cy="1845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1866763" y="2537787"/>
            <a:ext cx="973281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rgbClr val="CC0099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Ong</a:t>
            </a:r>
            <a:r>
              <a:rPr lang="en-US" sz="3600" b="1" dirty="0">
                <a:solidFill>
                  <a:srgbClr val="CC0099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rgbClr val="CC0099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chăm</a:t>
            </a:r>
            <a:r>
              <a:rPr lang="en-US" sz="3600" b="1" dirty="0">
                <a:solidFill>
                  <a:srgbClr val="CC0099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rgbClr val="CC0099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chỉ</a:t>
            </a:r>
            <a:r>
              <a:rPr lang="en-US" sz="3600" b="1" dirty="0">
                <a:solidFill>
                  <a:srgbClr val="CC0099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rgbClr val="CC0099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tìm</a:t>
            </a:r>
            <a:r>
              <a:rPr lang="en-US" sz="3600" b="1" dirty="0">
                <a:solidFill>
                  <a:srgbClr val="CC0099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rgbClr val="CC0099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hoa</a:t>
            </a:r>
            <a:r>
              <a:rPr lang="en-US" sz="3600" b="1" dirty="0">
                <a:solidFill>
                  <a:srgbClr val="CC0099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rgbClr val="CC0099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làm</a:t>
            </a:r>
            <a:r>
              <a:rPr lang="en-US" sz="3600" b="1" dirty="0">
                <a:solidFill>
                  <a:srgbClr val="CC0099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rgbClr val="CC0099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mật</a:t>
            </a:r>
            <a:r>
              <a:rPr lang="en-US" sz="3600" b="1" dirty="0">
                <a:solidFill>
                  <a:srgbClr val="CC0099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endParaRPr lang="en-US" sz="3600" b="1" dirty="0">
              <a:solidFill>
                <a:srgbClr val="CC0099"/>
              </a:solidFill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87854" y="3953079"/>
            <a:ext cx="77030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70C0"/>
                </a:solidFill>
                <a:latin typeface="UTM Avo" panose="02040603050506020204" pitchFamily="18" charset="0"/>
              </a:rPr>
              <a:t>c)  Chữ cái nào cao 2,5 ô li?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E0F53E9-BA5E-4E44-B532-DD3DDA38C9ED}"/>
              </a:ext>
            </a:extLst>
          </p:cNvPr>
          <p:cNvSpPr txBox="1"/>
          <p:nvPr/>
        </p:nvSpPr>
        <p:spPr>
          <a:xfrm>
            <a:off x="7263606" y="3874358"/>
            <a:ext cx="4741604" cy="85408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dirty="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Chữ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HP001 4 hàng" pitchFamily="34" charset="0"/>
                <a:sym typeface="Wingdings" panose="05000000000000000000" pitchFamily="2" charset="2"/>
              </a:rPr>
              <a:t>O, h, </a:t>
            </a:r>
            <a:r>
              <a:rPr lang="en-US" sz="3600" b="1">
                <a:solidFill>
                  <a:srgbClr val="FF0000"/>
                </a:solidFill>
                <a:latin typeface="HP001 4 hàng" pitchFamily="34" charset="0"/>
                <a:sym typeface="Wingdings" panose="05000000000000000000" pitchFamily="2" charset="2"/>
              </a:rPr>
              <a:t>l, g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.</a:t>
            </a:r>
            <a:endParaRPr lang="vi-VN" sz="3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00916" y="4599410"/>
            <a:ext cx="107986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70C0"/>
                </a:solidFill>
                <a:latin typeface="UTM Avo" panose="02040603050506020204" pitchFamily="18" charset="0"/>
              </a:rPr>
              <a:t>b) Chữ cái nào cao 1,5 ô li?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E0F53E9-BA5E-4E44-B532-DD3DDA38C9ED}"/>
              </a:ext>
            </a:extLst>
          </p:cNvPr>
          <p:cNvSpPr txBox="1"/>
          <p:nvPr/>
        </p:nvSpPr>
        <p:spPr>
          <a:xfrm>
            <a:off x="7263606" y="4472265"/>
            <a:ext cx="4741604" cy="92333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dirty="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3600" err="1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Chữ</a:t>
            </a:r>
            <a:r>
              <a:rPr lang="en-US" sz="360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3600" b="1">
                <a:solidFill>
                  <a:srgbClr val="FF0000"/>
                </a:solidFill>
                <a:latin typeface="HP001 4 hàng" pitchFamily="34" charset="0"/>
                <a:sym typeface="Wingdings" panose="05000000000000000000" pitchFamily="2" charset="2"/>
              </a:rPr>
              <a:t>t</a:t>
            </a:r>
            <a:r>
              <a:rPr lang="en-US" sz="3600">
                <a:solidFill>
                  <a:srgbClr val="FF0000"/>
                </a:solidFill>
                <a:latin typeface="UTM Avo" panose="02040603050506020204" pitchFamily="18" charset="0"/>
              </a:rPr>
              <a:t>.</a:t>
            </a:r>
            <a:endParaRPr lang="vi-VN" sz="3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72501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570BEE53-449E-4F79-AD31-F184EE1373E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3AD4939E-03E1-477C-995E-F91C291B11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3" t="6455" b="56168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885A2B50-FE50-42B4-9B0E-DF303C1C863C}"/>
                </a:ext>
              </a:extLst>
            </p:cNvPr>
            <p:cNvSpPr/>
            <p:nvPr/>
          </p:nvSpPr>
          <p:spPr>
            <a:xfrm>
              <a:off x="1539433" y="1851949"/>
              <a:ext cx="3703899" cy="173620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5" name="矩形 4">
            <a:extLst>
              <a:ext uri="{FF2B5EF4-FFF2-40B4-BE49-F238E27FC236}">
                <a16:creationId xmlns:a16="http://schemas.microsoft.com/office/drawing/2014/main" id="{0EED0AD8-6376-4DBA-B79F-3BB7A93C0D01}"/>
              </a:ext>
            </a:extLst>
          </p:cNvPr>
          <p:cNvSpPr/>
          <p:nvPr/>
        </p:nvSpPr>
        <p:spPr>
          <a:xfrm>
            <a:off x="493853" y="431156"/>
            <a:ext cx="11204294" cy="5995687"/>
          </a:xfrm>
          <a:prstGeom prst="rect">
            <a:avLst/>
          </a:prstGeom>
          <a:solidFill>
            <a:schemeClr val="bg1"/>
          </a:solidFill>
          <a:ln w="76200">
            <a:solidFill>
              <a:srgbClr val="FBB3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136447" y="252963"/>
            <a:ext cx="5307512" cy="1038616"/>
            <a:chOff x="3044918" y="203330"/>
            <a:chExt cx="5307512" cy="1038616"/>
          </a:xfrm>
        </p:grpSpPr>
        <p:sp>
          <p:nvSpPr>
            <p:cNvPr id="10" name="Freeform: Shape 49">
              <a:extLst>
                <a:ext uri="{FF2B5EF4-FFF2-40B4-BE49-F238E27FC236}">
                  <a16:creationId xmlns:a16="http://schemas.microsoft.com/office/drawing/2014/main" id="{8876CCDB-58AA-4536-9D38-D0E6638F0CA5}"/>
                </a:ext>
              </a:extLst>
            </p:cNvPr>
            <p:cNvSpPr/>
            <p:nvPr/>
          </p:nvSpPr>
          <p:spPr>
            <a:xfrm>
              <a:off x="3044918" y="203330"/>
              <a:ext cx="5307512" cy="1038616"/>
            </a:xfrm>
            <a:custGeom>
              <a:avLst/>
              <a:gdLst>
                <a:gd name="connsiteX0" fmla="*/ 943429 w 10653486"/>
                <a:gd name="connsiteY0" fmla="*/ 0 h 2888343"/>
                <a:gd name="connsiteX1" fmla="*/ 725714 w 10653486"/>
                <a:gd name="connsiteY1" fmla="*/ 174171 h 2888343"/>
                <a:gd name="connsiteX2" fmla="*/ 551543 w 10653486"/>
                <a:gd name="connsiteY2" fmla="*/ 261257 h 2888343"/>
                <a:gd name="connsiteX3" fmla="*/ 377372 w 10653486"/>
                <a:gd name="connsiteY3" fmla="*/ 275771 h 2888343"/>
                <a:gd name="connsiteX4" fmla="*/ 72572 w 10653486"/>
                <a:gd name="connsiteY4" fmla="*/ 304800 h 2888343"/>
                <a:gd name="connsiteX5" fmla="*/ 0 w 10653486"/>
                <a:gd name="connsiteY5" fmla="*/ 304800 h 2888343"/>
                <a:gd name="connsiteX6" fmla="*/ 43543 w 10653486"/>
                <a:gd name="connsiteY6" fmla="*/ 2569028 h 2888343"/>
                <a:gd name="connsiteX7" fmla="*/ 319314 w 10653486"/>
                <a:gd name="connsiteY7" fmla="*/ 2583543 h 2888343"/>
                <a:gd name="connsiteX8" fmla="*/ 638629 w 10653486"/>
                <a:gd name="connsiteY8" fmla="*/ 2670628 h 2888343"/>
                <a:gd name="connsiteX9" fmla="*/ 841829 w 10653486"/>
                <a:gd name="connsiteY9" fmla="*/ 2801257 h 2888343"/>
                <a:gd name="connsiteX10" fmla="*/ 928914 w 10653486"/>
                <a:gd name="connsiteY10" fmla="*/ 2888343 h 2888343"/>
                <a:gd name="connsiteX11" fmla="*/ 9739086 w 10653486"/>
                <a:gd name="connsiteY11" fmla="*/ 2830286 h 2888343"/>
                <a:gd name="connsiteX12" fmla="*/ 10145486 w 10653486"/>
                <a:gd name="connsiteY12" fmla="*/ 2583543 h 2888343"/>
                <a:gd name="connsiteX13" fmla="*/ 10653486 w 10653486"/>
                <a:gd name="connsiteY13" fmla="*/ 2525486 h 2888343"/>
                <a:gd name="connsiteX14" fmla="*/ 10609943 w 10653486"/>
                <a:gd name="connsiteY14" fmla="*/ 290286 h 2888343"/>
                <a:gd name="connsiteX15" fmla="*/ 10087429 w 10653486"/>
                <a:gd name="connsiteY15" fmla="*/ 203200 h 2888343"/>
                <a:gd name="connsiteX16" fmla="*/ 9811657 w 10653486"/>
                <a:gd name="connsiteY16" fmla="*/ 14514 h 2888343"/>
                <a:gd name="connsiteX17" fmla="*/ 943429 w 10653486"/>
                <a:gd name="connsiteY17" fmla="*/ 0 h 2888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653486" h="2888343">
                  <a:moveTo>
                    <a:pt x="943429" y="0"/>
                  </a:moveTo>
                  <a:lnTo>
                    <a:pt x="725714" y="174171"/>
                  </a:lnTo>
                  <a:lnTo>
                    <a:pt x="551543" y="261257"/>
                  </a:lnTo>
                  <a:lnTo>
                    <a:pt x="377372" y="275771"/>
                  </a:lnTo>
                  <a:lnTo>
                    <a:pt x="72572" y="304800"/>
                  </a:lnTo>
                  <a:lnTo>
                    <a:pt x="0" y="304800"/>
                  </a:lnTo>
                  <a:lnTo>
                    <a:pt x="43543" y="2569028"/>
                  </a:lnTo>
                  <a:lnTo>
                    <a:pt x="319314" y="2583543"/>
                  </a:lnTo>
                  <a:lnTo>
                    <a:pt x="638629" y="2670628"/>
                  </a:lnTo>
                  <a:lnTo>
                    <a:pt x="841829" y="2801257"/>
                  </a:lnTo>
                  <a:lnTo>
                    <a:pt x="928914" y="2888343"/>
                  </a:lnTo>
                  <a:lnTo>
                    <a:pt x="9739086" y="2830286"/>
                  </a:lnTo>
                  <a:lnTo>
                    <a:pt x="10145486" y="2583543"/>
                  </a:lnTo>
                  <a:lnTo>
                    <a:pt x="10653486" y="2525486"/>
                  </a:lnTo>
                  <a:lnTo>
                    <a:pt x="10609943" y="290286"/>
                  </a:lnTo>
                  <a:lnTo>
                    <a:pt x="10087429" y="203200"/>
                  </a:lnTo>
                  <a:lnTo>
                    <a:pt x="9811657" y="14514"/>
                  </a:lnTo>
                  <a:lnTo>
                    <a:pt x="943429" y="0"/>
                  </a:lnTo>
                  <a:close/>
                </a:path>
              </a:pathLst>
            </a:custGeom>
            <a:ln w="63500" cmpd="thinThick">
              <a:solidFill>
                <a:srgbClr val="168588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671246" y="406926"/>
              <a:ext cx="446281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solidFill>
                    <a:schemeClr val="accent5">
                      <a:lumMod val="75000"/>
                    </a:schemeClr>
                  </a:solidFill>
                  <a:latin typeface="UTM Avo" panose="02040603050506020204" pitchFamily="18" charset="0"/>
                </a:rPr>
                <a:t>VIẾT ỨNG DỤNG</a:t>
              </a:r>
            </a:p>
          </p:txBody>
        </p:sp>
      </p:grp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206"/>
          <a:stretch/>
        </p:blipFill>
        <p:spPr bwMode="auto">
          <a:xfrm>
            <a:off x="1323431" y="1463806"/>
            <a:ext cx="8544563" cy="1845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1866763" y="2067519"/>
            <a:ext cx="973281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rgbClr val="CC0099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Ong</a:t>
            </a:r>
            <a:r>
              <a:rPr lang="en-US" sz="3600" b="1" dirty="0">
                <a:solidFill>
                  <a:srgbClr val="CC0099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rgbClr val="CC0099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chăm</a:t>
            </a:r>
            <a:r>
              <a:rPr lang="en-US" sz="3600" b="1" dirty="0">
                <a:solidFill>
                  <a:srgbClr val="CC0099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rgbClr val="CC0099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chỉ</a:t>
            </a:r>
            <a:r>
              <a:rPr lang="en-US" sz="3600" b="1" dirty="0">
                <a:solidFill>
                  <a:srgbClr val="CC0099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rgbClr val="CC0099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tìm</a:t>
            </a:r>
            <a:r>
              <a:rPr lang="en-US" sz="3600" b="1" dirty="0">
                <a:solidFill>
                  <a:srgbClr val="CC0099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rgbClr val="CC0099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hoa</a:t>
            </a:r>
            <a:r>
              <a:rPr lang="en-US" sz="3600" b="1" dirty="0">
                <a:solidFill>
                  <a:srgbClr val="CC0099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rgbClr val="CC0099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làm</a:t>
            </a:r>
            <a:r>
              <a:rPr lang="en-US" sz="3600" b="1" dirty="0">
                <a:solidFill>
                  <a:srgbClr val="CC0099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rgbClr val="CC0099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mật</a:t>
            </a:r>
            <a:r>
              <a:rPr lang="en-US" sz="3600" b="1" dirty="0">
                <a:solidFill>
                  <a:srgbClr val="CC0099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endParaRPr lang="en-US" sz="3600" b="1" dirty="0">
              <a:solidFill>
                <a:srgbClr val="CC0099"/>
              </a:solidFill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87854" y="3312993"/>
            <a:ext cx="111124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latin typeface="UTM Avo" panose="02040603050506020204" pitchFamily="18" charset="0"/>
              </a:rPr>
              <a:t>e) Cách đặt dấu thanh ở trên các chữ cái: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E0F53E9-BA5E-4E44-B532-DD3DDA38C9ED}"/>
              </a:ext>
            </a:extLst>
          </p:cNvPr>
          <p:cNvSpPr txBox="1"/>
          <p:nvPr/>
        </p:nvSpPr>
        <p:spPr>
          <a:xfrm>
            <a:off x="787853" y="3837562"/>
            <a:ext cx="10681335" cy="1465081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320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Dấu hỏi trên chữ i (chỉ), dấu huyền trên chữ I (tìm), chữ a (làm), dấu nặng dưới chữ â (mật).</a:t>
            </a:r>
            <a:endParaRPr lang="vi-VN" sz="32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87853" y="3314879"/>
            <a:ext cx="111124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latin typeface="UTM Avo" panose="02040603050506020204" pitchFamily="18" charset="0"/>
              </a:rPr>
              <a:t>e) Cách đặt dấu thanh ở trên các chữ cái: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32664" y="5279967"/>
            <a:ext cx="111124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latin typeface="UTM Avo" panose="02040603050506020204" pitchFamily="18" charset="0"/>
              </a:rPr>
              <a:t>g) Vị trí đặt dấu chấm: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E0F53E9-BA5E-4E44-B532-DD3DDA38C9ED}"/>
              </a:ext>
            </a:extLst>
          </p:cNvPr>
          <p:cNvSpPr txBox="1"/>
          <p:nvPr/>
        </p:nvSpPr>
        <p:spPr>
          <a:xfrm>
            <a:off x="832664" y="5689397"/>
            <a:ext cx="10681335" cy="73744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320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Ngay sau chữ cái </a:t>
            </a:r>
            <a:r>
              <a:rPr lang="en-US" sz="3200" i="1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t</a:t>
            </a:r>
            <a:r>
              <a:rPr lang="en-US" sz="320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của tiếng </a:t>
            </a:r>
            <a:r>
              <a:rPr lang="en-US" sz="3200" i="1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mật</a:t>
            </a:r>
            <a:r>
              <a:rPr lang="en-US" sz="320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.</a:t>
            </a:r>
            <a:endParaRPr lang="vi-VN" sz="32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76708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6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570BEE53-449E-4F79-AD31-F184EE1373E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3AD4939E-03E1-477C-995E-F91C291B11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3" t="6455" b="56168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885A2B50-FE50-42B4-9B0E-DF303C1C863C}"/>
                </a:ext>
              </a:extLst>
            </p:cNvPr>
            <p:cNvSpPr/>
            <p:nvPr/>
          </p:nvSpPr>
          <p:spPr>
            <a:xfrm>
              <a:off x="1539433" y="1851949"/>
              <a:ext cx="3703899" cy="173620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5" name="矩形 4">
            <a:extLst>
              <a:ext uri="{FF2B5EF4-FFF2-40B4-BE49-F238E27FC236}">
                <a16:creationId xmlns:a16="http://schemas.microsoft.com/office/drawing/2014/main" id="{0EED0AD8-6376-4DBA-B79F-3BB7A93C0D01}"/>
              </a:ext>
            </a:extLst>
          </p:cNvPr>
          <p:cNvSpPr/>
          <p:nvPr/>
        </p:nvSpPr>
        <p:spPr>
          <a:xfrm>
            <a:off x="493853" y="431156"/>
            <a:ext cx="11204294" cy="5995687"/>
          </a:xfrm>
          <a:prstGeom prst="rect">
            <a:avLst/>
          </a:prstGeom>
          <a:solidFill>
            <a:schemeClr val="bg1"/>
          </a:solidFill>
          <a:ln w="76200">
            <a:solidFill>
              <a:srgbClr val="FBB3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19" name="Picture 2" descr="Student Writing (#4) | Free SVG">
            <a:extLst>
              <a:ext uri="{FF2B5EF4-FFF2-40B4-BE49-F238E27FC236}">
                <a16:creationId xmlns:a16="http://schemas.microsoft.com/office/drawing/2014/main" id="{008A2DFE-B3DF-4634-A3F3-A8094D68F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5098" y="1721626"/>
            <a:ext cx="4986294" cy="4986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1986C86-C886-4D53-906E-8CB62392B84F}"/>
              </a:ext>
            </a:extLst>
          </p:cNvPr>
          <p:cNvSpPr txBox="1"/>
          <p:nvPr/>
        </p:nvSpPr>
        <p:spPr>
          <a:xfrm>
            <a:off x="3391382" y="651620"/>
            <a:ext cx="6904728" cy="1200329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8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</a:t>
            </a:r>
            <a:r>
              <a:rPr lang="en-US" sz="48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iết</a:t>
            </a: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vở</a:t>
            </a:r>
            <a:r>
              <a:rPr lang="vi-VN" sz="48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tập viết</a:t>
            </a:r>
            <a:endParaRPr lang="en-US" sz="48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23" name="图片 14">
            <a:extLst>
              <a:ext uri="{FF2B5EF4-FFF2-40B4-BE49-F238E27FC236}">
                <a16:creationId xmlns:a16="http://schemas.microsoft.com/office/drawing/2014/main" id="{8945A465-2430-4C9E-8AF5-0E912DBC4E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5274" y="431156"/>
            <a:ext cx="6045647" cy="4266052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6462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:a16="http://schemas.microsoft.com/office/drawing/2014/main" id="{4C3149DD-C267-45F7-829B-1153221A1D7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6" r="7836"/>
          <a:stretch/>
        </p:blipFill>
        <p:spPr>
          <a:xfrm rot="16200000">
            <a:off x="2667000" y="-2667001"/>
            <a:ext cx="6858001" cy="12192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572013" y="1460380"/>
            <a:ext cx="55125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>
                <a:solidFill>
                  <a:srgbClr val="FF0000"/>
                </a:solidFill>
                <a:latin typeface="SVN-Poky's" panose="020B0606040200020203" pitchFamily="34" charset="0"/>
              </a:rPr>
              <a:t>D</a:t>
            </a:r>
            <a:r>
              <a:rPr lang="en-US" sz="7200">
                <a:solidFill>
                  <a:srgbClr val="00B0F0"/>
                </a:solidFill>
                <a:latin typeface="SVN-Poky's" panose="020B0606040200020203" pitchFamily="34" charset="0"/>
              </a:rPr>
              <a:t>Ặ</a:t>
            </a:r>
            <a:r>
              <a:rPr lang="en-US" sz="7200">
                <a:solidFill>
                  <a:srgbClr val="FFFF00"/>
                </a:solidFill>
                <a:latin typeface="SVN-Poky's" panose="020B0606040200020203" pitchFamily="34" charset="0"/>
              </a:rPr>
              <a:t>N</a:t>
            </a:r>
            <a:r>
              <a:rPr lang="en-US" sz="7200">
                <a:latin typeface="SVN-Poky's" panose="020B0606040200020203" pitchFamily="34" charset="0"/>
              </a:rPr>
              <a:t> </a:t>
            </a:r>
            <a:r>
              <a:rPr lang="en-US" sz="7200">
                <a:solidFill>
                  <a:srgbClr val="CC0099"/>
                </a:solidFill>
                <a:latin typeface="SVN-Poky's" panose="020B0606040200020203" pitchFamily="34" charset="0"/>
              </a:rPr>
              <a:t>D</a:t>
            </a:r>
            <a:r>
              <a:rPr lang="en-US" sz="7200">
                <a:solidFill>
                  <a:srgbClr val="66FF33"/>
                </a:solidFill>
                <a:latin typeface="SVN-Poky's" panose="020B0606040200020203" pitchFamily="34" charset="0"/>
              </a:rPr>
              <a:t>Ò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259991" y="2840864"/>
            <a:ext cx="456329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440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Luyện viết lại chữ hoa O.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199740" y="4647724"/>
            <a:ext cx="556301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- Chuẩn bị tiết 4.</a:t>
            </a:r>
          </a:p>
          <a:p>
            <a:endParaRPr lang="en-US" sz="440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61288" y="3564139"/>
            <a:ext cx="3582468" cy="309367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1693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">
            <a:extLst>
              <a:ext uri="{FF2B5EF4-FFF2-40B4-BE49-F238E27FC236}">
                <a16:creationId xmlns:a16="http://schemas.microsoft.com/office/drawing/2014/main" id="{A666BE17-FE51-4A90-B9B6-055402D5341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图片 1">
              <a:extLst>
                <a:ext uri="{FF2B5EF4-FFF2-40B4-BE49-F238E27FC236}">
                  <a16:creationId xmlns:a16="http://schemas.microsoft.com/office/drawing/2014/main" id="{7EBA9DB8-615C-439D-B09E-1C715C5F00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3" t="6455" b="56168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" name="矩形 2">
              <a:extLst>
                <a:ext uri="{FF2B5EF4-FFF2-40B4-BE49-F238E27FC236}">
                  <a16:creationId xmlns:a16="http://schemas.microsoft.com/office/drawing/2014/main" id="{7B301A5A-CB1A-41C8-B0CC-6FC335A25D0F}"/>
                </a:ext>
              </a:extLst>
            </p:cNvPr>
            <p:cNvSpPr/>
            <p:nvPr/>
          </p:nvSpPr>
          <p:spPr>
            <a:xfrm>
              <a:off x="1539433" y="1851949"/>
              <a:ext cx="3703899" cy="173620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pic>
        <p:nvPicPr>
          <p:cNvPr id="5" name="图片 28">
            <a:extLst>
              <a:ext uri="{FF2B5EF4-FFF2-40B4-BE49-F238E27FC236}">
                <a16:creationId xmlns:a16="http://schemas.microsoft.com/office/drawing/2014/main" id="{52937964-3663-4FE3-BAD8-7C698A5F67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29917">
            <a:off x="230520" y="619644"/>
            <a:ext cx="2275726" cy="160584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39433" y="2241030"/>
            <a:ext cx="841446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*Kiến thức, kĩ năng:</a:t>
            </a:r>
            <a:endParaRPr lang="en-US" sz="3200">
              <a:solidFill>
                <a:schemeClr val="accent4">
                  <a:lumMod val="50000"/>
                </a:schemeClr>
              </a:solidFill>
              <a:latin typeface="UTM Avo" panose="02040603050506020204" pitchFamily="18" charset="0"/>
            </a:endParaRPr>
          </a:p>
          <a:p>
            <a:r>
              <a:rPr lang="en-US" sz="320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- Biết viết chữ viết hoa O cỡ vừa và cỡ nhỏ.</a:t>
            </a:r>
          </a:p>
          <a:p>
            <a:r>
              <a:rPr lang="en-US" sz="320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- Viết đúng câu ứng dựng: Ong chăm chỉ tìm hoa làm mật.</a:t>
            </a:r>
          </a:p>
          <a:p>
            <a:r>
              <a:rPr lang="en-US" sz="3200" b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*Phát triển năng lực và phẩm chất:</a:t>
            </a:r>
            <a:endParaRPr lang="en-US" sz="3200">
              <a:solidFill>
                <a:schemeClr val="accent4">
                  <a:lumMod val="50000"/>
                </a:schemeClr>
              </a:solidFill>
              <a:latin typeface="UTM Avo" panose="02040603050506020204" pitchFamily="18" charset="0"/>
            </a:endParaRPr>
          </a:p>
          <a:p>
            <a:r>
              <a:rPr lang="en-US" sz="320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- Rèn cho HS tính kiên nhẫn, cẩn thận.</a:t>
            </a:r>
          </a:p>
          <a:p>
            <a:r>
              <a:rPr lang="en-US" sz="320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- Có ý thức thẩm mỹ khi viết chữ.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6677" y="1084217"/>
            <a:ext cx="3807883" cy="173680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4570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:a16="http://schemas.microsoft.com/office/drawing/2014/main" id="{4C3149DD-C267-45F7-829B-1153221A1D7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6" r="7836"/>
          <a:stretch/>
        </p:blipFill>
        <p:spPr>
          <a:xfrm rot="16200000">
            <a:off x="2667000" y="-2667001"/>
            <a:ext cx="6858001" cy="12192000"/>
          </a:xfrm>
          <a:prstGeom prst="rect">
            <a:avLst/>
          </a:prstGeom>
        </p:spPr>
      </p:pic>
      <p:pic>
        <p:nvPicPr>
          <p:cNvPr id="3" name="图片 14">
            <a:extLst>
              <a:ext uri="{FF2B5EF4-FFF2-40B4-BE49-F238E27FC236}">
                <a16:creationId xmlns:a16="http://schemas.microsoft.com/office/drawing/2014/main" id="{8945A465-2430-4C9E-8AF5-0E912DBC4E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746" y="1460764"/>
            <a:ext cx="6045647" cy="426605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77191" y="2139332"/>
            <a:ext cx="40056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u="sng">
                <a:solidFill>
                  <a:srgbClr val="FF0066"/>
                </a:solidFill>
                <a:latin typeface="UTM Guanine" panose="02040603050506020204" pitchFamily="18" charset="0"/>
              </a:rPr>
              <a:t>Hoạt động 1: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868901" y="3056709"/>
            <a:ext cx="5365156" cy="2155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Hướng dẫn viết chữ hoa 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52181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570BEE53-449E-4F79-AD31-F184EE1373E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3AD4939E-03E1-477C-995E-F91C291B11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3" t="6455" b="56168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885A2B50-FE50-42B4-9B0E-DF303C1C863C}"/>
                </a:ext>
              </a:extLst>
            </p:cNvPr>
            <p:cNvSpPr/>
            <p:nvPr/>
          </p:nvSpPr>
          <p:spPr>
            <a:xfrm>
              <a:off x="1539433" y="1851949"/>
              <a:ext cx="3703899" cy="173620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5" name="矩形 4">
            <a:extLst>
              <a:ext uri="{FF2B5EF4-FFF2-40B4-BE49-F238E27FC236}">
                <a16:creationId xmlns:a16="http://schemas.microsoft.com/office/drawing/2014/main" id="{0EED0AD8-6376-4DBA-B79F-3BB7A93C0D01}"/>
              </a:ext>
            </a:extLst>
          </p:cNvPr>
          <p:cNvSpPr/>
          <p:nvPr/>
        </p:nvSpPr>
        <p:spPr>
          <a:xfrm>
            <a:off x="493853" y="431156"/>
            <a:ext cx="11204294" cy="5995687"/>
          </a:xfrm>
          <a:prstGeom prst="rect">
            <a:avLst/>
          </a:prstGeom>
          <a:solidFill>
            <a:schemeClr val="bg1"/>
          </a:solidFill>
          <a:ln w="76200">
            <a:solidFill>
              <a:srgbClr val="FBB3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1026" name="Picture 2" descr="Hình chữ O hoa - Hình - mẫu chữ tập viết - Huỳnh Văn Tuyên - Website của  Huỳnh Văn Tuyê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314" y="826516"/>
            <a:ext cx="4650377" cy="5523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41035" y="749461"/>
            <a:ext cx="73299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Quan sát chữ hoa O cỡ vừa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19456" y="1702467"/>
            <a:ext cx="61309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</a:rPr>
              <a:t>-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</a:rPr>
              <a:t>Chữ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</a:rPr>
              <a:t>hoa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</a:rPr>
              <a:t> O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</a:rPr>
              <a:t>cao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</a:rPr>
              <a:t> bao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</a:rPr>
              <a:t>nhiêu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</a:rPr>
              <a:t> ô li?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62505" y="2226734"/>
            <a:ext cx="3779061" cy="818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360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Cao </a:t>
            </a:r>
            <a:r>
              <a:rPr lang="vi-VN" sz="360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5</a:t>
            </a:r>
            <a:r>
              <a:rPr lang="en-US" sz="360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ô li</a:t>
            </a:r>
            <a:r>
              <a:rPr lang="en-US" sz="360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</a:rPr>
              <a:t>.</a:t>
            </a:r>
            <a:endParaRPr lang="vi-VN" sz="3600" dirty="0">
              <a:latin typeface="UTM Avo" panose="0204060305050602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14400" y="3280585"/>
            <a:ext cx="64689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</a:rPr>
              <a:t>-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</a:rPr>
              <a:t>Chữ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</a:rPr>
              <a:t>hoa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</a:rPr>
              <a:t> O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</a:rPr>
              <a:t>rộng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</a:rPr>
              <a:t> bao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</a:rPr>
              <a:t>nhiêu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</a:rPr>
              <a:t> ô li?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218312" y="4233591"/>
            <a:ext cx="5160277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3600" dirty="0" err="1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Rộng</a:t>
            </a:r>
            <a:r>
              <a:rPr lang="en-US" sz="360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vi-VN" sz="360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2</a:t>
            </a:r>
            <a:r>
              <a:rPr lang="en-US" sz="360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,5 </a:t>
            </a:r>
            <a:r>
              <a:rPr lang="en-US" sz="360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ô li.</a:t>
            </a:r>
            <a:endParaRPr lang="vi-VN" sz="3600" dirty="0">
              <a:latin typeface="UTM Avo" panose="02040603050506020204" pitchFamily="18" charset="0"/>
            </a:endParaRPr>
          </a:p>
          <a:p>
            <a:endParaRPr lang="en-US" sz="4000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64884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570BEE53-449E-4F79-AD31-F184EE1373E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3AD4939E-03E1-477C-995E-F91C291B11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3" t="6455" b="56168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885A2B50-FE50-42B4-9B0E-DF303C1C863C}"/>
                </a:ext>
              </a:extLst>
            </p:cNvPr>
            <p:cNvSpPr/>
            <p:nvPr/>
          </p:nvSpPr>
          <p:spPr>
            <a:xfrm>
              <a:off x="1539433" y="1851949"/>
              <a:ext cx="3703899" cy="173620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5" name="矩形 4">
            <a:extLst>
              <a:ext uri="{FF2B5EF4-FFF2-40B4-BE49-F238E27FC236}">
                <a16:creationId xmlns:a16="http://schemas.microsoft.com/office/drawing/2014/main" id="{0EED0AD8-6376-4DBA-B79F-3BB7A93C0D01}"/>
              </a:ext>
            </a:extLst>
          </p:cNvPr>
          <p:cNvSpPr/>
          <p:nvPr/>
        </p:nvSpPr>
        <p:spPr>
          <a:xfrm>
            <a:off x="493853" y="431156"/>
            <a:ext cx="11204294" cy="5995687"/>
          </a:xfrm>
          <a:prstGeom prst="rect">
            <a:avLst/>
          </a:prstGeom>
          <a:solidFill>
            <a:schemeClr val="bg1"/>
          </a:solidFill>
          <a:ln w="76200">
            <a:solidFill>
              <a:srgbClr val="FBB3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1026" name="Picture 2" descr="Hình chữ O hoa - Hình - mẫu chữ tập viết - Huỳnh Văn Tuyên - Website của  Huỳnh Văn Tuyê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314" y="826516"/>
            <a:ext cx="4650377" cy="5523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41035" y="749461"/>
            <a:ext cx="73299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Quan sát chữ hoa O cỡ vừa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91318" y="1913293"/>
            <a:ext cx="6629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</a:rPr>
              <a:t>-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</a:rPr>
              <a:t>Chữ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</a:rPr>
              <a:t>hoa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</a:rPr>
              <a:t> O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</a:rPr>
              <a:t>gồm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</a:rPr>
              <a:t> bao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</a:rPr>
              <a:t>nhiêu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</a:rPr>
              <a:t>nét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28445" y="2845637"/>
            <a:ext cx="51602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360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Gồm</a:t>
            </a:r>
            <a:r>
              <a:rPr lang="en-US" sz="360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1 </a:t>
            </a:r>
            <a:r>
              <a:rPr lang="en-US" sz="3600" dirty="0" err="1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nét</a:t>
            </a:r>
            <a:r>
              <a:rPr lang="en-US" sz="360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.</a:t>
            </a:r>
            <a:endParaRPr lang="en-US" sz="40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F096AD9-1D54-D22B-8561-446DC9A46B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261" b="92298" l="10000" r="90000">
                        <a14:foregroundMark x1="39866" y1="32318" x2="39866" y2="32318"/>
                        <a14:foregroundMark x1="48388" y1="9741" x2="55067" y2="9285"/>
                        <a14:foregroundMark x1="66699" y1="38964" x2="71152" y2="45130"/>
                        <a14:foregroundMark x1="63359" y1="39731" x2="70768" y2="38028"/>
                        <a14:foregroundMark x1="49635" y1="91363" x2="57447" y2="92298"/>
                        <a14:foregroundMark x1="57447" y1="92298" x2="61996" y2="912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838712" y="3723457"/>
            <a:ext cx="4457124" cy="3565699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95537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570BEE53-449E-4F79-AD31-F184EE1373E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3AD4939E-03E1-477C-995E-F91C291B11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3" t="6455" b="56168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885A2B50-FE50-42B4-9B0E-DF303C1C863C}"/>
                </a:ext>
              </a:extLst>
            </p:cNvPr>
            <p:cNvSpPr/>
            <p:nvPr/>
          </p:nvSpPr>
          <p:spPr>
            <a:xfrm>
              <a:off x="1539433" y="1851949"/>
              <a:ext cx="3703899" cy="173620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5" name="矩形 4">
            <a:extLst>
              <a:ext uri="{FF2B5EF4-FFF2-40B4-BE49-F238E27FC236}">
                <a16:creationId xmlns:a16="http://schemas.microsoft.com/office/drawing/2014/main" id="{0EED0AD8-6376-4DBA-B79F-3BB7A93C0D01}"/>
              </a:ext>
            </a:extLst>
          </p:cNvPr>
          <p:cNvSpPr/>
          <p:nvPr/>
        </p:nvSpPr>
        <p:spPr>
          <a:xfrm>
            <a:off x="610188" y="622474"/>
            <a:ext cx="11204294" cy="5995687"/>
          </a:xfrm>
          <a:prstGeom prst="rect">
            <a:avLst/>
          </a:prstGeom>
          <a:solidFill>
            <a:schemeClr val="bg1"/>
          </a:solidFill>
          <a:ln w="76200">
            <a:solidFill>
              <a:srgbClr val="FBB3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1035" y="749461"/>
            <a:ext cx="73299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Quan sát chữ hoa O cỡ nhỏ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01529" y="2279818"/>
            <a:ext cx="37790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360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Cao 2,</a:t>
            </a:r>
            <a:r>
              <a:rPr lang="vi-VN" sz="360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5</a:t>
            </a:r>
            <a:r>
              <a:rPr lang="en-US" sz="360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ô li</a:t>
            </a:r>
            <a:r>
              <a:rPr lang="en-US" sz="360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</a:rPr>
              <a:t>.</a:t>
            </a:r>
            <a:endParaRPr lang="vi-VN" sz="3600" dirty="0">
              <a:latin typeface="UTM Avo" panose="0204060305050602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94522" y="4248763"/>
            <a:ext cx="5160277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360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Rộng</a:t>
            </a:r>
            <a:r>
              <a:rPr lang="en-US" sz="360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vi-VN" sz="360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2</a:t>
            </a:r>
            <a:r>
              <a:rPr lang="en-US" sz="360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ô li.</a:t>
            </a:r>
            <a:endParaRPr lang="vi-VN" sz="3600" dirty="0">
              <a:latin typeface="UTM Avo" panose="02040603050506020204" pitchFamily="18" charset="0"/>
            </a:endParaRPr>
          </a:p>
          <a:p>
            <a:endParaRPr lang="en-US" sz="4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1651" y="1645308"/>
            <a:ext cx="5136496" cy="4781535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1035" y="3297153"/>
            <a:ext cx="64888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</a:rPr>
              <a:t>-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</a:rPr>
              <a:t>Chữ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</a:rPr>
              <a:t>hoa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</a:rPr>
              <a:t> O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</a:rPr>
              <a:t>rộng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</a:rPr>
              <a:t> bao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</a:rPr>
              <a:t>nhiêu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</a:rPr>
              <a:t> ô li?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94522" y="1645308"/>
            <a:ext cx="64888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</a:rPr>
              <a:t>-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</a:rPr>
              <a:t>Chữ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</a:rPr>
              <a:t>hoa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</a:rPr>
              <a:t> O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</a:rPr>
              <a:t>cao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</a:rPr>
              <a:t> bao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</a:rPr>
              <a:t>nhiêu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</a:rPr>
              <a:t> ô li?</a:t>
            </a:r>
          </a:p>
        </p:txBody>
      </p:sp>
    </p:spTree>
    <p:extLst>
      <p:ext uri="{BB962C8B-B14F-4D97-AF65-F5344CB8AC3E}">
        <p14:creationId xmlns:p14="http://schemas.microsoft.com/office/powerpoint/2010/main" val="3406309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  <p:bldP spid="12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570BEE53-449E-4F79-AD31-F184EE1373E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3AD4939E-03E1-477C-995E-F91C291B11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3" t="6455" b="56168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885A2B50-FE50-42B4-9B0E-DF303C1C863C}"/>
                </a:ext>
              </a:extLst>
            </p:cNvPr>
            <p:cNvSpPr/>
            <p:nvPr/>
          </p:nvSpPr>
          <p:spPr>
            <a:xfrm>
              <a:off x="1539433" y="1851949"/>
              <a:ext cx="3703899" cy="173620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5" name="矩形 4">
            <a:extLst>
              <a:ext uri="{FF2B5EF4-FFF2-40B4-BE49-F238E27FC236}">
                <a16:creationId xmlns:a16="http://schemas.microsoft.com/office/drawing/2014/main" id="{0EED0AD8-6376-4DBA-B79F-3BB7A93C0D01}"/>
              </a:ext>
            </a:extLst>
          </p:cNvPr>
          <p:cNvSpPr/>
          <p:nvPr/>
        </p:nvSpPr>
        <p:spPr>
          <a:xfrm>
            <a:off x="493853" y="431156"/>
            <a:ext cx="11204294" cy="5995687"/>
          </a:xfrm>
          <a:prstGeom prst="rect">
            <a:avLst/>
          </a:prstGeom>
          <a:solidFill>
            <a:schemeClr val="bg1"/>
          </a:solidFill>
          <a:ln w="76200">
            <a:solidFill>
              <a:srgbClr val="FBB3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07624" y="659342"/>
            <a:ext cx="8972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Hướng dẫn viết chữ hoa O cỡ vừa</a:t>
            </a:r>
          </a:p>
        </p:txBody>
      </p:sp>
      <p:pic>
        <p:nvPicPr>
          <p:cNvPr id="8" name="y2meta.com - Hướng dẫn viết chữ O hoa(360p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52996" y="1405727"/>
            <a:ext cx="6691450" cy="4936316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55197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570BEE53-449E-4F79-AD31-F184EE1373E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3AD4939E-03E1-477C-995E-F91C291B11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3" t="6455" b="56168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885A2B50-FE50-42B4-9B0E-DF303C1C863C}"/>
                </a:ext>
              </a:extLst>
            </p:cNvPr>
            <p:cNvSpPr/>
            <p:nvPr/>
          </p:nvSpPr>
          <p:spPr>
            <a:xfrm>
              <a:off x="1539433" y="1851949"/>
              <a:ext cx="3703899" cy="173620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5" name="矩形 4">
            <a:extLst>
              <a:ext uri="{FF2B5EF4-FFF2-40B4-BE49-F238E27FC236}">
                <a16:creationId xmlns:a16="http://schemas.microsoft.com/office/drawing/2014/main" id="{0EED0AD8-6376-4DBA-B79F-3BB7A93C0D01}"/>
              </a:ext>
            </a:extLst>
          </p:cNvPr>
          <p:cNvSpPr/>
          <p:nvPr/>
        </p:nvSpPr>
        <p:spPr>
          <a:xfrm>
            <a:off x="493853" y="431156"/>
            <a:ext cx="11204294" cy="5995687"/>
          </a:xfrm>
          <a:prstGeom prst="rect">
            <a:avLst/>
          </a:prstGeom>
          <a:solidFill>
            <a:schemeClr val="bg1"/>
          </a:solidFill>
          <a:ln w="76200">
            <a:solidFill>
              <a:srgbClr val="FBB3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07624" y="659342"/>
            <a:ext cx="8972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Hướng dẫn viết chữ hoa O cỡ nhỏ</a:t>
            </a:r>
          </a:p>
        </p:txBody>
      </p:sp>
      <p:pic>
        <p:nvPicPr>
          <p:cNvPr id="6" name="y2meta.com-HƯỚNG DẪN QUY TRÌNH VIẾT CHỮ O HOA CỠ NHỎ-(1080p)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39433" y="1533859"/>
            <a:ext cx="8634549" cy="4856934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4797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:a16="http://schemas.microsoft.com/office/drawing/2014/main" id="{4C3149DD-C267-45F7-829B-1153221A1D7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6" r="7836"/>
          <a:stretch/>
        </p:blipFill>
        <p:spPr>
          <a:xfrm rot="16200000">
            <a:off x="2667000" y="-2667001"/>
            <a:ext cx="6858001" cy="12192000"/>
          </a:xfrm>
          <a:prstGeom prst="rect">
            <a:avLst/>
          </a:prstGeom>
        </p:spPr>
      </p:pic>
      <p:pic>
        <p:nvPicPr>
          <p:cNvPr id="3" name="图片 14">
            <a:extLst>
              <a:ext uri="{FF2B5EF4-FFF2-40B4-BE49-F238E27FC236}">
                <a16:creationId xmlns:a16="http://schemas.microsoft.com/office/drawing/2014/main" id="{8945A465-2430-4C9E-8AF5-0E912DBC4E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746" y="1460764"/>
            <a:ext cx="6045647" cy="426605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77191" y="2139332"/>
            <a:ext cx="40056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u="sng">
                <a:solidFill>
                  <a:srgbClr val="FF0066"/>
                </a:solidFill>
                <a:latin typeface="UTM Guanine" panose="02040603050506020204" pitchFamily="18" charset="0"/>
              </a:rPr>
              <a:t>Hoạt động 2: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280778" y="3041801"/>
            <a:ext cx="471814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chemeClr val="accent1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Hướng dẫn viết câu ứng dụng 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11311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473</Words>
  <Application>Microsoft Office PowerPoint</Application>
  <PresentationFormat>Widescreen</PresentationFormat>
  <Paragraphs>82</Paragraphs>
  <Slides>14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33" baseType="lpstr">
      <vt:lpstr>Calibri Light</vt:lpstr>
      <vt:lpstr>Times New Roman</vt:lpstr>
      <vt:lpstr>Arial</vt:lpstr>
      <vt:lpstr>HP001 4 hàng</vt:lpstr>
      <vt:lpstr>#9Slide03 Arima Madurai Black</vt:lpstr>
      <vt:lpstr>UTM Avo</vt:lpstr>
      <vt:lpstr>Calibri</vt:lpstr>
      <vt:lpstr>HP001 5 hàng</vt:lpstr>
      <vt:lpstr>SVN-Newton</vt:lpstr>
      <vt:lpstr>Arial-Rounded</vt:lpstr>
      <vt:lpstr>Chango</vt:lpstr>
      <vt:lpstr>#9Slide05 Bodega Script</vt:lpstr>
      <vt:lpstr>SVN-Poky's</vt:lpstr>
      <vt:lpstr>Wingdings</vt:lpstr>
      <vt:lpstr>等线</vt:lpstr>
      <vt:lpstr>#9Slide07 HoneyCream</vt:lpstr>
      <vt:lpstr>#9Slide05 Aphrodite Pro</vt:lpstr>
      <vt:lpstr>UTM Guanine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BÍCH</dc:creator>
  <cp:keywords>MĂNGNON</cp:keywords>
  <cp:lastModifiedBy>HN07122024</cp:lastModifiedBy>
  <cp:revision>20</cp:revision>
  <dcterms:created xsi:type="dcterms:W3CDTF">2022-11-17T15:22:15Z</dcterms:created>
  <dcterms:modified xsi:type="dcterms:W3CDTF">2024-12-17T01:30:49Z</dcterms:modified>
</cp:coreProperties>
</file>