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7" r:id="rId2"/>
  </p:sldMasterIdLst>
  <p:notesMasterIdLst>
    <p:notesMasterId r:id="rId22"/>
  </p:notesMasterIdLst>
  <p:sldIdLst>
    <p:sldId id="324" r:id="rId3"/>
    <p:sldId id="299" r:id="rId4"/>
    <p:sldId id="308" r:id="rId5"/>
    <p:sldId id="310" r:id="rId6"/>
    <p:sldId id="317" r:id="rId7"/>
    <p:sldId id="259" r:id="rId8"/>
    <p:sldId id="300" r:id="rId9"/>
    <p:sldId id="318" r:id="rId10"/>
    <p:sldId id="315" r:id="rId11"/>
    <p:sldId id="301" r:id="rId12"/>
    <p:sldId id="293" r:id="rId13"/>
    <p:sldId id="256" r:id="rId14"/>
    <p:sldId id="321" r:id="rId15"/>
    <p:sldId id="320" r:id="rId16"/>
    <p:sldId id="319" r:id="rId17"/>
    <p:sldId id="304" r:id="rId18"/>
    <p:sldId id="322" r:id="rId19"/>
    <p:sldId id="331" r:id="rId20"/>
    <p:sldId id="333" r:id="rId21"/>
  </p:sldIdLst>
  <p:sldSz cx="12192000" cy="6858000"/>
  <p:notesSz cx="6858000" cy="9144000"/>
  <p:embeddedFontLst>
    <p:embeddedFont>
      <p:font typeface="#9Slide03 AmpleSoft Bold" panose="020B0604020202020204" charset="0"/>
      <p:regular r:id="rId23"/>
    </p:embeddedFont>
    <p:embeddedFont>
      <p:font typeface="#9Slide05 Aphrodite Pro" panose="020B0604020202020204" charset="0"/>
      <p:regular r:id="rId24"/>
    </p:embeddedFont>
    <p:embeddedFont>
      <p:font typeface="#9Slide07 Altus" panose="020B0604020202020204" charset="0"/>
      <p:regular r:id="rId25"/>
    </p:embeddedFont>
    <p:embeddedFont>
      <p:font typeface="#9Slide07 HoneyCream" panose="020B0604020202020204" charset="0"/>
      <p:regular r:id="rId26"/>
    </p:embeddedFon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Fredoka One" panose="02000000000000000000" pitchFamily="2" charset="0"/>
      <p:regular r:id="rId36"/>
    </p:embeddedFont>
    <p:embeddedFont>
      <p:font typeface="SVN-Poky's" panose="020B0604020202020204" charset="0"/>
      <p:regular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5CAA22"/>
    <a:srgbClr val="29A32C"/>
    <a:srgbClr val="FE8278"/>
    <a:srgbClr val="D37998"/>
    <a:srgbClr val="5BB814"/>
    <a:srgbClr val="3D4E12"/>
    <a:srgbClr val="FEB508"/>
    <a:srgbClr val="8E9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7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42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604FD-4356-4318-B204-5795754699B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D79F0-8940-491D-97BF-74C221A53C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54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4240">
                <a:srgbClr val="FFFFFF">
                  <a:alpha val="61000"/>
                </a:srgbClr>
              </a:gs>
              <a:gs pos="8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3000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37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05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136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637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91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56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21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7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70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03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38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80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9" name="Google Shape;8;p1"/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45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84;p10"/>
          <p:cNvSpPr/>
          <p:nvPr/>
        </p:nvSpPr>
        <p:spPr>
          <a:xfrm>
            <a:off x="3782131" y="2207700"/>
            <a:ext cx="957949" cy="13842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 w="38100" cap="flat" cmpd="sng">
                <a:solidFill>
                  <a:prstClr val="black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5B9BD5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811" y="-225246"/>
            <a:ext cx="1523956" cy="1508868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3882667" y="2494556"/>
            <a:ext cx="7176678" cy="2758936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9" b="89885" l="9994" r="96548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2" y="4177365"/>
            <a:ext cx="3084896" cy="3084896"/>
          </a:xfrm>
          <a:prstGeom prst="rect">
            <a:avLst/>
          </a:prstGeom>
        </p:spPr>
      </p:pic>
      <p:sp>
        <p:nvSpPr>
          <p:cNvPr id="41" name="PA_PA-文本框 41">
            <a:extLst>
              <a:ext uri="{FF2B5EF4-FFF2-40B4-BE49-F238E27FC236}">
                <a16:creationId xmlns:a16="http://schemas.microsoft.com/office/drawing/2014/main" id="{8D7FE763-0708-4D38-A110-3CE000F664F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00643" y="2899826"/>
            <a:ext cx="72446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 w="190500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rPr>
              <a:t>GIỮ GÌN </a:t>
            </a:r>
            <a:r>
              <a:rPr kumimoji="0" lang="en-US" altLang="zh-CN" sz="7000" b="1" i="0" u="none" strike="noStrike" kern="1200" cap="none" spc="0" normalizeH="0" baseline="0" noProof="0" dirty="0" err="1">
                <a:ln w="190500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rPr>
              <a:t>sạch</a:t>
            </a:r>
            <a:endParaRPr kumimoji="0" lang="en-US" altLang="zh-CN" sz="7000" b="1" i="0" u="none" strike="noStrike" kern="1200" cap="none" spc="0" normalizeH="0" baseline="0" noProof="0" dirty="0">
              <a:ln w="190500"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UTM Neutra" panose="02040603050506020204" pitchFamily="18" charset="0"/>
              <a:ea typeface="华康娃娃体W5" panose="040B0509000000000000" pitchFamily="8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 w="190500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rPr>
              <a:t>NHÀ Ở</a:t>
            </a:r>
          </a:p>
        </p:txBody>
      </p:sp>
      <p:sp>
        <p:nvSpPr>
          <p:cNvPr id="42" name="PA_PA-文本框 41">
            <a:extLst>
              <a:ext uri="{FF2B5EF4-FFF2-40B4-BE49-F238E27FC236}">
                <a16:creationId xmlns:a16="http://schemas.microsoft.com/office/drawing/2014/main" id="{8D7FE763-0708-4D38-A110-3CE000F664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00643" y="2899825"/>
            <a:ext cx="72446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FE8278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rPr>
              <a:t>GIỮ GÌN </a:t>
            </a:r>
            <a:r>
              <a:rPr kumimoji="0" lang="en-US" altLang="zh-CN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E8278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rPr>
              <a:t>sạch</a:t>
            </a:r>
            <a:endParaRPr kumimoji="0" lang="en-US" altLang="zh-CN" sz="7000" b="1" i="0" u="none" strike="noStrike" kern="1200" cap="none" spc="0" normalizeH="0" baseline="0" noProof="0" dirty="0">
              <a:ln>
                <a:noFill/>
              </a:ln>
              <a:solidFill>
                <a:srgbClr val="FE8278"/>
              </a:solidFill>
              <a:effectLst/>
              <a:uLnTx/>
              <a:uFillTx/>
              <a:latin typeface="UTM Neutra" panose="02040603050506020204" pitchFamily="18" charset="0"/>
              <a:ea typeface="华康娃娃体W5" panose="040B0509000000000000" pitchFamily="8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FE8278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rPr>
              <a:t>NHÀ Ở</a:t>
            </a:r>
          </a:p>
        </p:txBody>
      </p:sp>
      <p:sp>
        <p:nvSpPr>
          <p:cNvPr id="8" name="Google Shape;1910;p31">
            <a:extLst>
              <a:ext uri="{FF2B5EF4-FFF2-40B4-BE49-F238E27FC236}">
                <a16:creationId xmlns:a16="http://schemas.microsoft.com/office/drawing/2014/main" id="{E4CC77B8-F17E-79E4-B3C9-5B07D794B153}"/>
              </a:ext>
            </a:extLst>
          </p:cNvPr>
          <p:cNvSpPr txBox="1">
            <a:spLocks/>
          </p:cNvSpPr>
          <p:nvPr/>
        </p:nvSpPr>
        <p:spPr>
          <a:xfrm>
            <a:off x="7471006" y="884145"/>
            <a:ext cx="3724803" cy="203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E77"/>
              </a:buClr>
              <a:buSzPts val="3600"/>
              <a:buFont typeface="Chango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Tự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nhiên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xã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hội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1310626" y="797667"/>
            <a:ext cx="803554" cy="85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25"/>
                            </p:stCondLst>
                            <p:childTnLst>
                              <p:par>
                                <p:cTn id="17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09471" y="288758"/>
            <a:ext cx="8303010" cy="6246796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2473" y1="40267" x2="62087" y2="66646"/>
                        <a14:foregroundMark x1="57988" y1="46452" x2="64183" y2="47787"/>
                        <a14:foregroundMark x1="71309" y1="30139" x2="78482" y2="38266"/>
                        <a14:foregroundMark x1="73405" y1="49848" x2="68840" y2="68041"/>
                        <a14:foregroundMark x1="58081" y1="50637" x2="62320" y2="52517"/>
                        <a14:foregroundMark x1="81556" y1="46089" x2="83745" y2="5021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81" y="3344918"/>
            <a:ext cx="4847100" cy="3724699"/>
          </a:xfrm>
          <a:prstGeom prst="rect">
            <a:avLst/>
          </a:prstGeom>
        </p:spPr>
      </p:pic>
      <p:pic>
        <p:nvPicPr>
          <p:cNvPr id="25" name="图片 13" descr="ce1ed7f935192fceca30dfb2bcebe602"/>
          <p:cNvPicPr>
            <a:picLocks noChangeAspect="1"/>
          </p:cNvPicPr>
          <p:nvPr/>
        </p:nvPicPr>
        <p:blipFill>
          <a:blip r:embed="rId4">
            <a:grayscl/>
          </a:blip>
          <a:srcRect l="11188" t="20367" r="10619" b="19944"/>
          <a:stretch>
            <a:fillRect/>
          </a:stretch>
        </p:blipFill>
        <p:spPr>
          <a:xfrm>
            <a:off x="109471" y="173255"/>
            <a:ext cx="8566484" cy="37057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7326" y="1054488"/>
            <a:ext cx="75486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 đã làm gì để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giữ gìn vệ sinh nhà ở?</a:t>
            </a:r>
            <a:endParaRPr kumimoji="0" lang="en-US" sz="5000" b="1" i="0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9" b="89885" l="9994" r="9654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325" y="3733697"/>
            <a:ext cx="3542874" cy="3542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97820" l="9995" r="89959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5" y="2897843"/>
            <a:ext cx="5411448" cy="405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14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0" y="0"/>
            <a:ext cx="12192000" cy="6574055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6"/>
          <p:cNvGrpSpPr/>
          <p:nvPr/>
        </p:nvGrpSpPr>
        <p:grpSpPr>
          <a:xfrm>
            <a:off x="576769" y="82855"/>
            <a:ext cx="10820330" cy="1810393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14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矩形: 圆角 16"/>
            <p:cNvSpPr/>
            <p:nvPr/>
          </p:nvSpPr>
          <p:spPr>
            <a:xfrm>
              <a:off x="1199689" y="1993218"/>
              <a:ext cx="10030284" cy="2588274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60" y="3466616"/>
            <a:ext cx="908254" cy="12852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8254" y="289796"/>
            <a:ext cx="10143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 có nhận xét gì về ngôi nhà của mình sau khi được dọn dẹp vệ sinh?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843228" y="5814662"/>
            <a:ext cx="4562414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#9Slide03 AmpleSoft Bold" pitchFamily="2" charset="0"/>
              </a:rPr>
              <a:t>Ngôi nhà trước khi dọn dẹp.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6576134" y="5843839"/>
            <a:ext cx="506159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#9Slide03 AmpleSoft Bold" pitchFamily="2" charset="0"/>
              </a:rPr>
              <a:t>Ngôi nhà sau khi được dọn dẹp.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" y="2034861"/>
            <a:ext cx="6152621" cy="3704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3134" r="2237"/>
          <a:stretch/>
        </p:blipFill>
        <p:spPr>
          <a:xfrm>
            <a:off x="6248871" y="2002476"/>
            <a:ext cx="5943129" cy="373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42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77;p4"/>
          <p:cNvSpPr/>
          <p:nvPr/>
        </p:nvSpPr>
        <p:spPr>
          <a:xfrm rot="4199184">
            <a:off x="360708" y="-51829"/>
            <a:ext cx="6620124" cy="8033943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31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3134" r="2237"/>
          <a:stretch/>
        </p:blipFill>
        <p:spPr>
          <a:xfrm rot="21348324">
            <a:off x="251375" y="1674741"/>
            <a:ext cx="6838790" cy="421177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120740" y="2669108"/>
            <a:ext cx="4969660" cy="1432992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3596" y="2669108"/>
            <a:ext cx="10143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Ngôi nhà sạch sẽ,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đồ đạc được sắp xếp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gọn gàng.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 rot="21257968">
            <a:off x="1372024" y="5905819"/>
            <a:ext cx="506159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#9Slide03 AmpleSoft Bold" pitchFamily="2" charset="0"/>
              </a:rPr>
              <a:t>Ngôi nhà sau khi được dọn dẹp.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77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77;p4"/>
          <p:cNvSpPr/>
          <p:nvPr/>
        </p:nvSpPr>
        <p:spPr>
          <a:xfrm rot="4199184">
            <a:off x="360708" y="-51829"/>
            <a:ext cx="6620124" cy="8033943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31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3134" r="2237"/>
          <a:stretch/>
        </p:blipFill>
        <p:spPr>
          <a:xfrm rot="21348324">
            <a:off x="251375" y="1674741"/>
            <a:ext cx="6838790" cy="421177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112000" y="2580208"/>
            <a:ext cx="5080000" cy="1432992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0026" y="2813985"/>
            <a:ext cx="101439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Khi ở</a:t>
            </a:r>
            <a:r>
              <a:rPr kumimoji="0" lang="vi-VN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trong ngôi nhà sạch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em sẽ cảm thấy như thế nào?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929890" y="4271625"/>
            <a:ext cx="5535154" cy="1384995"/>
            <a:chOff x="6381255" y="1448169"/>
            <a:chExt cx="5535154" cy="1384995"/>
          </a:xfrm>
        </p:grpSpPr>
        <p:sp>
          <p:nvSpPr>
            <p:cNvPr id="13" name="Rectangle: Rounded Corners 48"/>
            <p:cNvSpPr/>
            <p:nvPr/>
          </p:nvSpPr>
          <p:spPr>
            <a:xfrm>
              <a:off x="6654300" y="1470080"/>
              <a:ext cx="4989065" cy="1310027"/>
            </a:xfrm>
            <a:prstGeom prst="roundRect">
              <a:avLst>
                <a:gd name="adj" fmla="val 0"/>
              </a:avLst>
            </a:prstGeom>
            <a:solidFill>
              <a:srgbClr val="E3004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81255" y="1448169"/>
              <a:ext cx="55351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Em sẽ thấy tinh thần </a:t>
              </a:r>
            </a:p>
            <a:p>
              <a:pPr algn="ctr"/>
              <a:r>
                <a:rPr lang="vi-V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thoải mái, vui vẻ và khỏe mạnh hơn.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66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811305" y="123832"/>
            <a:ext cx="10820330" cy="1810393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5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矩形: 圆角 16"/>
            <p:cNvSpPr/>
            <p:nvPr/>
          </p:nvSpPr>
          <p:spPr>
            <a:xfrm>
              <a:off x="1199689" y="1993218"/>
              <a:ext cx="10030284" cy="2588274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99770" y="367310"/>
            <a:ext cx="10043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Sắp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xếp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hình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sau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đây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đúng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trình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tự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bước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thực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hiện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việc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vi-VN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nhà.</a:t>
            </a:r>
            <a:endParaRPr lang="en-US" sz="4000" b="1" dirty="0">
              <a:solidFill>
                <a:srgbClr val="D60093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99C2CA-448C-4D2C-918F-F31ED50CF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71" t="3384" r="671" b="12239"/>
          <a:stretch/>
        </p:blipFill>
        <p:spPr>
          <a:xfrm>
            <a:off x="1007289" y="2114831"/>
            <a:ext cx="10059609" cy="3701769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4488254" y="6072199"/>
            <a:ext cx="3461946" cy="785801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Quét nhà.</a:t>
            </a:r>
            <a:endParaRPr lang="en-US" sz="4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0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56">
            <a:extLst>
              <a:ext uri="{FF2B5EF4-FFF2-40B4-BE49-F238E27FC236}">
                <a16:creationId xmlns:a16="http://schemas.microsoft.com/office/drawing/2014/main" id="{A17F0E22-8F12-4903-A66B-CDF7B93066FF}"/>
              </a:ext>
            </a:extLst>
          </p:cNvPr>
          <p:cNvSpPr/>
          <p:nvPr/>
        </p:nvSpPr>
        <p:spPr>
          <a:xfrm flipV="1">
            <a:off x="4395142" y="156380"/>
            <a:ext cx="6156955" cy="1110671"/>
          </a:xfrm>
          <a:custGeom>
            <a:avLst/>
            <a:gdLst>
              <a:gd name="connsiteX0" fmla="*/ 0 w 6065529"/>
              <a:gd name="connsiteY0" fmla="*/ 6408507 h 6408507"/>
              <a:gd name="connsiteX1" fmla="*/ 6065529 w 6065529"/>
              <a:gd name="connsiteY1" fmla="*/ 6408507 h 6408507"/>
              <a:gd name="connsiteX2" fmla="*/ 6065529 w 6065529"/>
              <a:gd name="connsiteY2" fmla="*/ 952856 h 6408507"/>
              <a:gd name="connsiteX3" fmla="*/ 5512873 w 6065529"/>
              <a:gd name="connsiteY3" fmla="*/ 0 h 6408507"/>
              <a:gd name="connsiteX4" fmla="*/ 4960216 w 6065529"/>
              <a:gd name="connsiteY4" fmla="*/ 952856 h 6408507"/>
              <a:gd name="connsiteX5" fmla="*/ 0 w 6065529"/>
              <a:gd name="connsiteY5" fmla="*/ 952856 h 640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5529" h="6408507">
                <a:moveTo>
                  <a:pt x="0" y="6408507"/>
                </a:moveTo>
                <a:lnTo>
                  <a:pt x="6065529" y="6408507"/>
                </a:lnTo>
                <a:lnTo>
                  <a:pt x="6065529" y="952856"/>
                </a:lnTo>
                <a:lnTo>
                  <a:pt x="5512873" y="0"/>
                </a:lnTo>
                <a:lnTo>
                  <a:pt x="4960216" y="952856"/>
                </a:lnTo>
                <a:lnTo>
                  <a:pt x="0" y="95285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69369" y="156380"/>
            <a:ext cx="59827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Các</a:t>
            </a:r>
            <a:r>
              <a:rPr lang="en-US" sz="45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bước</a:t>
            </a:r>
            <a:r>
              <a:rPr lang="en-US" sz="45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quét</a:t>
            </a:r>
            <a:r>
              <a:rPr lang="en-US" sz="45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nhà</a:t>
            </a:r>
            <a:endParaRPr lang="en-US" sz="4500" b="1" dirty="0">
              <a:solidFill>
                <a:srgbClr val="D60093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6" y="941210"/>
            <a:ext cx="3753034" cy="4946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292" y="1284110"/>
            <a:ext cx="2962008" cy="4663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7344" y="1685796"/>
            <a:ext cx="3604156" cy="45304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5292" y="5947209"/>
            <a:ext cx="2720708" cy="778151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atin typeface="UTM Avo" panose="02040603050506020204" pitchFamily="18" charset="0"/>
              </a:rPr>
              <a:t>Quét nhà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06736" y="5964268"/>
            <a:ext cx="2720708" cy="778151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UTM Avo" panose="02040603050506020204" pitchFamily="18" charset="0"/>
              </a:rPr>
              <a:t>Xúc rác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5768" y="6133153"/>
            <a:ext cx="2425832" cy="675290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UTM Avo" panose="02040603050506020204" pitchFamily="18" charset="0"/>
              </a:rPr>
              <a:t>Đổ rác</a:t>
            </a:r>
            <a:endParaRPr lang="en-US" sz="32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61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E8BF0F-5392-416C-B23B-198EF6E7C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684"/>
          <a:stretch/>
        </p:blipFill>
        <p:spPr>
          <a:xfrm>
            <a:off x="762001" y="1549810"/>
            <a:ext cx="11249124" cy="4304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组合 6"/>
          <p:cNvGrpSpPr/>
          <p:nvPr/>
        </p:nvGrpSpPr>
        <p:grpSpPr>
          <a:xfrm>
            <a:off x="1215061" y="120855"/>
            <a:ext cx="10414001" cy="1340539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11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矩形: 圆角 16"/>
            <p:cNvSpPr/>
            <p:nvPr/>
          </p:nvSpPr>
          <p:spPr>
            <a:xfrm>
              <a:off x="1199689" y="1993218"/>
              <a:ext cx="10030284" cy="2588274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335307" y="161410"/>
            <a:ext cx="1004340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Sắp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xếp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hình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sau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đây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cho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đúng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trình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tự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bước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thực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hiện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việc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vi-VN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nhà.</a:t>
            </a:r>
            <a:endParaRPr lang="en-US" sz="3800" b="1" dirty="0">
              <a:solidFill>
                <a:srgbClr val="D60093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4253408" y="5943115"/>
            <a:ext cx="4350946" cy="785801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Rửa cốc chén</a:t>
            </a:r>
            <a:endParaRPr lang="en-US" sz="4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40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56">
            <a:extLst>
              <a:ext uri="{FF2B5EF4-FFF2-40B4-BE49-F238E27FC236}">
                <a16:creationId xmlns:a16="http://schemas.microsoft.com/office/drawing/2014/main" id="{A17F0E22-8F12-4903-A66B-CDF7B93066FF}"/>
              </a:ext>
            </a:extLst>
          </p:cNvPr>
          <p:cNvSpPr/>
          <p:nvPr/>
        </p:nvSpPr>
        <p:spPr>
          <a:xfrm flipV="1">
            <a:off x="790986" y="77717"/>
            <a:ext cx="7136458" cy="1110671"/>
          </a:xfrm>
          <a:custGeom>
            <a:avLst/>
            <a:gdLst>
              <a:gd name="connsiteX0" fmla="*/ 0 w 6065529"/>
              <a:gd name="connsiteY0" fmla="*/ 6408507 h 6408507"/>
              <a:gd name="connsiteX1" fmla="*/ 6065529 w 6065529"/>
              <a:gd name="connsiteY1" fmla="*/ 6408507 h 6408507"/>
              <a:gd name="connsiteX2" fmla="*/ 6065529 w 6065529"/>
              <a:gd name="connsiteY2" fmla="*/ 952856 h 6408507"/>
              <a:gd name="connsiteX3" fmla="*/ 5512873 w 6065529"/>
              <a:gd name="connsiteY3" fmla="*/ 0 h 6408507"/>
              <a:gd name="connsiteX4" fmla="*/ 4960216 w 6065529"/>
              <a:gd name="connsiteY4" fmla="*/ 952856 h 6408507"/>
              <a:gd name="connsiteX5" fmla="*/ 0 w 6065529"/>
              <a:gd name="connsiteY5" fmla="*/ 952856 h 640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5529" h="6408507">
                <a:moveTo>
                  <a:pt x="0" y="6408507"/>
                </a:moveTo>
                <a:lnTo>
                  <a:pt x="6065529" y="6408507"/>
                </a:lnTo>
                <a:lnTo>
                  <a:pt x="6065529" y="952856"/>
                </a:lnTo>
                <a:lnTo>
                  <a:pt x="5512873" y="0"/>
                </a:lnTo>
                <a:lnTo>
                  <a:pt x="4960216" y="952856"/>
                </a:lnTo>
                <a:lnTo>
                  <a:pt x="0" y="95285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9569" y="152180"/>
            <a:ext cx="728116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 rửa cốc chén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0641" y="5649816"/>
            <a:ext cx="2659559" cy="778150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Xả nước làm ướt cốc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51252" y="5675216"/>
            <a:ext cx="2941390" cy="849475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Rửa với nước rửa chén bát.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70995" y="5480411"/>
            <a:ext cx="2724881" cy="943255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Rửa lại với nước sạch.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5908"/>
            <a:ext cx="3556000" cy="4263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1061" y="1335908"/>
            <a:ext cx="3327172" cy="43139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5993" y="1468011"/>
            <a:ext cx="2941907" cy="3999700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092" y="1451012"/>
            <a:ext cx="2263908" cy="40166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978978" y="5500976"/>
            <a:ext cx="2205129" cy="876724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Úp cốc chén phơi khô.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046132" y="5131522"/>
            <a:ext cx="853927" cy="529195"/>
            <a:chOff x="5106264" y="5089823"/>
            <a:chExt cx="853927" cy="529195"/>
          </a:xfrm>
        </p:grpSpPr>
        <p:sp>
          <p:nvSpPr>
            <p:cNvPr id="3" name="Oval 2"/>
            <p:cNvSpPr/>
            <p:nvPr/>
          </p:nvSpPr>
          <p:spPr>
            <a:xfrm>
              <a:off x="5106264" y="5089823"/>
              <a:ext cx="571500" cy="52189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09101" y="5095798"/>
              <a:ext cx="751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4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7078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0" grpId="0" animBg="1"/>
      <p:bldP spid="11" grpId="0" animBg="1"/>
      <p:bldP spid="12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811" y="-225246"/>
            <a:ext cx="1523956" cy="1508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9" b="89885" l="9994" r="96548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2" y="4177365"/>
            <a:ext cx="3084896" cy="308489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82131" y="2207700"/>
            <a:ext cx="8075763" cy="3055082"/>
            <a:chOff x="3782131" y="2207700"/>
            <a:chExt cx="8075763" cy="3055082"/>
          </a:xfrm>
        </p:grpSpPr>
        <p:sp>
          <p:nvSpPr>
            <p:cNvPr id="5" name="Google Shape;784;p10"/>
            <p:cNvSpPr/>
            <p:nvPr/>
          </p:nvSpPr>
          <p:spPr>
            <a:xfrm>
              <a:off x="3782131" y="2207700"/>
              <a:ext cx="957949" cy="138425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 w="38100" cap="flat" cmpd="sng">
                  <a:solidFill>
                    <a:prstClr val="black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5B9BD5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623466" y="2503846"/>
              <a:ext cx="7176678" cy="2758936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PA_PA-文本框 41">
              <a:extLst>
                <a:ext uri="{FF2B5EF4-FFF2-40B4-BE49-F238E27FC236}">
                  <a16:creationId xmlns:a16="http://schemas.microsoft.com/office/drawing/2014/main" id="{8D7FE763-0708-4D38-A110-3CE000F664F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4589475" y="3048841"/>
              <a:ext cx="724466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10000" b="1" i="0" u="none" strike="noStrike" kern="1200" cap="none" spc="0" normalizeH="0" baseline="0" noProof="0" dirty="0">
                  <a:ln w="190500">
                    <a:solidFill>
                      <a:srgbClr val="00206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UTM Neutra" panose="02040603050506020204" pitchFamily="18" charset="0"/>
                  <a:ea typeface="华康娃娃体W5" panose="040B0509000000000000" pitchFamily="81" charset="-122"/>
                  <a:cs typeface="+mn-cs"/>
                </a:rPr>
                <a:t>VẬN DỤNG</a:t>
              </a:r>
              <a:endParaRPr kumimoji="0" lang="en-US" altLang="zh-CN" sz="10000" b="1" i="0" u="none" strike="noStrike" kern="1200" cap="none" spc="0" normalizeH="0" baseline="0" noProof="0" dirty="0">
                <a:ln w="190500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42" name="PA_PA-文本框 41">
              <a:extLst>
                <a:ext uri="{FF2B5EF4-FFF2-40B4-BE49-F238E27FC236}">
                  <a16:creationId xmlns:a16="http://schemas.microsoft.com/office/drawing/2014/main" id="{8D7FE763-0708-4D38-A110-3CE000F664F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4613234" y="3048841"/>
              <a:ext cx="724466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0000" b="1" dirty="0">
                  <a:solidFill>
                    <a:srgbClr val="FE8278"/>
                  </a:solidFill>
                  <a:latin typeface="UTM Neutra" panose="02040603050506020204" pitchFamily="18" charset="0"/>
                  <a:ea typeface="华康娃娃体W5" panose="040B0509000000000000" pitchFamily="81" charset="-122"/>
                </a:rPr>
                <a:t>VậN dụng</a:t>
              </a:r>
              <a:endPara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srgbClr val="FE8278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326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13885"/>
            <a:ext cx="7176678" cy="6025415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322" t="1718"/>
          <a:stretch/>
        </p:blipFill>
        <p:spPr>
          <a:xfrm>
            <a:off x="4072046" y="0"/>
            <a:ext cx="8139777" cy="6858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7B65A293-250D-42E7-83DE-78F6825CC4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127523" y="-182485"/>
            <a:ext cx="5959640" cy="38664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5330" y="876520"/>
            <a:ext cx="579525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000" b="1" i="1" dirty="0">
                <a:solidFill>
                  <a:schemeClr val="accent2">
                    <a:lumMod val="50000"/>
                  </a:schemeClr>
                </a:solidFill>
              </a:rPr>
              <a:t>“Nhà sạch thì mát, </a:t>
            </a:r>
          </a:p>
          <a:p>
            <a:pPr lvl="0" algn="ctr">
              <a:defRPr/>
            </a:pPr>
            <a:r>
              <a:rPr lang="vi-VN" sz="3000" b="1" i="1" dirty="0">
                <a:solidFill>
                  <a:schemeClr val="accent2">
                    <a:lumMod val="50000"/>
                  </a:schemeClr>
                </a:solidFill>
              </a:rPr>
              <a:t>bát sạch ngon cơm”.</a:t>
            </a:r>
          </a:p>
          <a:p>
            <a:pPr lvl="0" algn="ctr">
              <a:defRPr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hãy cùng bố mẹ </a:t>
            </a:r>
          </a:p>
          <a:p>
            <a:pPr lvl="0" algn="ctr">
              <a:defRPr/>
            </a:pPr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dọn dẹp nhà cửa nhé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!</a:t>
            </a:r>
            <a:endParaRPr lang="vi-VN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lvl="0" algn="ctr">
              <a:defRPr/>
            </a:pPr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0108" y="101601"/>
            <a:ext cx="11497018" cy="6428511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15876" y="258618"/>
            <a:ext cx="586089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en-US" sz="55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YÊU CẦU CẦN ĐẠT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309" y="1210341"/>
            <a:ext cx="1143461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>
              <a:solidFill>
                <a:srgbClr val="D60093"/>
              </a:solidFill>
              <a:latin typeface="UTM Avo" panose="02040603050506020204" pitchFamily="18" charset="0"/>
            </a:endParaRPr>
          </a:p>
          <a:p>
            <a:r>
              <a:rPr lang="en-US" sz="3400" dirty="0">
                <a:latin typeface="UTM Avo" panose="02040603050506020204" pitchFamily="18" charset="0"/>
              </a:rPr>
              <a:t>- </a:t>
            </a:r>
            <a:r>
              <a:rPr lang="en-US" sz="3400" dirty="0" err="1">
                <a:latin typeface="UTM Avo" panose="02040603050506020204" pitchFamily="18" charset="0"/>
              </a:rPr>
              <a:t>Giải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thích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được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tại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sao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phải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giữ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sạch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nhà</a:t>
            </a:r>
            <a:r>
              <a:rPr lang="en-US" sz="3400" dirty="0">
                <a:latin typeface="UTM Avo" panose="02040603050506020204" pitchFamily="18" charset="0"/>
              </a:rPr>
              <a:t> ở, </a:t>
            </a:r>
            <a:r>
              <a:rPr lang="en-US" sz="3400" dirty="0" err="1">
                <a:latin typeface="UTM Avo" panose="02040603050506020204" pitchFamily="18" charset="0"/>
              </a:rPr>
              <a:t>bao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gồm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bếp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vệ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sinh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</a:p>
          <a:p>
            <a:r>
              <a:rPr lang="en-US" sz="3400" dirty="0">
                <a:latin typeface="UTM Avo" panose="02040603050506020204" pitchFamily="18" charset="0"/>
              </a:rPr>
              <a:t>-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cách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một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số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công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việc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vừa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sức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khả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năng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của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mình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90297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810885" y="2522663"/>
            <a:ext cx="9988659" cy="2350333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784;p10"/>
          <p:cNvSpPr/>
          <p:nvPr/>
        </p:nvSpPr>
        <p:spPr>
          <a:xfrm>
            <a:off x="3782131" y="2207700"/>
            <a:ext cx="957949" cy="13842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 w="38100" cap="flat" cmpd="sng">
                <a:solidFill>
                  <a:prstClr val="black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5B9BD5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11" y="-225246"/>
            <a:ext cx="1523956" cy="1508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18" y="2522663"/>
            <a:ext cx="9675191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5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84;p10"/>
          <p:cNvSpPr/>
          <p:nvPr/>
        </p:nvSpPr>
        <p:spPr>
          <a:xfrm>
            <a:off x="3782131" y="2207700"/>
            <a:ext cx="957949" cy="13842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 w="38100" cap="flat" cmpd="sng">
                <a:solidFill>
                  <a:prstClr val="black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5B9BD5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11" y="-225246"/>
            <a:ext cx="1523956" cy="1508868"/>
          </a:xfrm>
          <a:prstGeom prst="rect">
            <a:avLst/>
          </a:prstGeom>
        </p:spPr>
      </p:pic>
      <p:sp>
        <p:nvSpPr>
          <p:cNvPr id="6" name="Google Shape;784;p10"/>
          <p:cNvSpPr/>
          <p:nvPr/>
        </p:nvSpPr>
        <p:spPr>
          <a:xfrm>
            <a:off x="3782131" y="2207700"/>
            <a:ext cx="957949" cy="13842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 w="38100" cap="flat" cmpd="sng">
                <a:solidFill>
                  <a:prstClr val="black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5B9BD5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03235" y="2494555"/>
            <a:ext cx="7176678" cy="2758936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238" y="2870067"/>
            <a:ext cx="812667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84;p10"/>
          <p:cNvSpPr/>
          <p:nvPr/>
        </p:nvSpPr>
        <p:spPr>
          <a:xfrm>
            <a:off x="3782131" y="2534950"/>
            <a:ext cx="957949" cy="13842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 w="38100" cap="flat" cmpd="sng">
                <a:solidFill>
                  <a:prstClr val="black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5B9BD5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811" y="-225246"/>
            <a:ext cx="1523956" cy="1508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9" b="89885" l="9994" r="96548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2" y="4177365"/>
            <a:ext cx="3084896" cy="3084896"/>
          </a:xfrm>
          <a:prstGeom prst="rect">
            <a:avLst/>
          </a:prstGeom>
        </p:spPr>
      </p:pic>
      <p:sp>
        <p:nvSpPr>
          <p:cNvPr id="41" name="PA_PA-文本框 41">
            <a:extLst>
              <a:ext uri="{FF2B5EF4-FFF2-40B4-BE49-F238E27FC236}">
                <a16:creationId xmlns:a16="http://schemas.microsoft.com/office/drawing/2014/main" id="{8D7FE763-0708-4D38-A110-3CE000F664F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82131" y="2574371"/>
            <a:ext cx="85959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ln w="190500"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Neutra" panose="02040603050506020204" pitchFamily="18" charset="0"/>
                <a:ea typeface="华康娃娃体W5" panose="040B0509000000000000" pitchFamily="81" charset="-122"/>
              </a:rPr>
              <a:t>HOẠT ĐỘNG 1: VÌ SAO PHẢI GIỮ GÌN VỆ SINH NHÀ Ở</a:t>
            </a:r>
            <a:endParaRPr kumimoji="0" lang="en-US" altLang="zh-CN" sz="6000" b="1" i="0" u="none" strike="noStrike" kern="1200" cap="none" spc="0" normalizeH="0" baseline="0" noProof="0" dirty="0">
              <a:ln w="190500"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UTM Neutra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42" name="PA_PA-文本框 41">
            <a:extLst>
              <a:ext uri="{FF2B5EF4-FFF2-40B4-BE49-F238E27FC236}">
                <a16:creationId xmlns:a16="http://schemas.microsoft.com/office/drawing/2014/main" id="{8D7FE763-0708-4D38-A110-3CE000F664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46248" y="2574371"/>
            <a:ext cx="8631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E8278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rPr>
              <a:t>HOẠT ĐỘNG 1: VÌ SAO PHẢI GIỮ GÌN VỆ SINH NHÀ Ở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E8278"/>
              </a:solidFill>
              <a:effectLst/>
              <a:uLnTx/>
              <a:uFillTx/>
              <a:latin typeface="UTM Neutra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3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59086" y="171460"/>
            <a:ext cx="11497018" cy="6428511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597" y="299202"/>
            <a:ext cx="110591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latin typeface="UTM Avo" panose="02040603050506020204" pitchFamily="18" charset="0"/>
              </a:rPr>
              <a:t>Các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việc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bạn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nhỏ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trong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hình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đang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làm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gì</a:t>
            </a:r>
            <a:r>
              <a:rPr lang="en-US" sz="3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61F01101-A758-4B75-B74E-8B6EE236BD09}"/>
              </a:ext>
            </a:extLst>
          </p:cNvPr>
          <p:cNvSpPr/>
          <p:nvPr/>
        </p:nvSpPr>
        <p:spPr>
          <a:xfrm>
            <a:off x="7016817" y="5727032"/>
            <a:ext cx="2378539" cy="804917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lang="en-US" sz="26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1386037" y="5926057"/>
            <a:ext cx="1905803" cy="735833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Lau </a:t>
            </a:r>
            <a:r>
              <a:rPr lang="en-US" sz="2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26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3" y="1067957"/>
            <a:ext cx="4063400" cy="4766452"/>
          </a:xfrm>
          <a:prstGeom prst="rect">
            <a:avLst/>
          </a:prstGeom>
        </p:spPr>
      </p:pic>
      <p:pic>
        <p:nvPicPr>
          <p:cNvPr id="23" name="Picture 22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19" y="1422254"/>
            <a:ext cx="6265333" cy="410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32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854" y="97712"/>
            <a:ext cx="11720946" cy="623454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25" y="982699"/>
            <a:ext cx="4097184" cy="5007806"/>
          </a:xfrm>
          <a:prstGeom prst="rect">
            <a:avLst/>
          </a:prstGeom>
        </p:spPr>
      </p:pic>
      <p:pic>
        <p:nvPicPr>
          <p:cNvPr id="14" name="Picture 13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22" y="1406033"/>
            <a:ext cx="6262858" cy="4413955"/>
          </a:xfrm>
          <a:prstGeom prst="rect">
            <a:avLst/>
          </a:prstGeom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61F01101-A758-4B75-B74E-8B6EE236BD09}"/>
              </a:ext>
            </a:extLst>
          </p:cNvPr>
          <p:cNvSpPr/>
          <p:nvPr/>
        </p:nvSpPr>
        <p:spPr>
          <a:xfrm>
            <a:off x="7090535" y="5990505"/>
            <a:ext cx="2378539" cy="597889"/>
          </a:xfrm>
          <a:prstGeom prst="flowChartAlternateProcess">
            <a:avLst/>
          </a:prstGeom>
          <a:solidFill>
            <a:srgbClr val="3D4E12"/>
          </a:solidFill>
          <a:ln>
            <a:solidFill>
              <a:srgbClr val="3D4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Rửa bát đũa</a:t>
            </a:r>
            <a:endParaRPr lang="en-US" sz="26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1665565" y="6106063"/>
            <a:ext cx="1905803" cy="587142"/>
          </a:xfrm>
          <a:prstGeom prst="flowChartAlternateProcess">
            <a:avLst/>
          </a:prstGeom>
          <a:solidFill>
            <a:srgbClr val="3D4E12"/>
          </a:solidFill>
          <a:ln>
            <a:solidFill>
              <a:srgbClr val="3D4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Quét rác</a:t>
            </a:r>
            <a:endParaRPr lang="en-US" sz="26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625" y="216654"/>
            <a:ext cx="110591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latin typeface="UTM Avo" panose="02040603050506020204" pitchFamily="18" charset="0"/>
              </a:rPr>
              <a:t>Các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việc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bạn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nhỏ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trong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hình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đang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làm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gì</a:t>
            </a:r>
            <a:r>
              <a:rPr lang="en-US" sz="3800" b="1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2733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84;p10"/>
          <p:cNvSpPr/>
          <p:nvPr/>
        </p:nvSpPr>
        <p:spPr>
          <a:xfrm>
            <a:off x="3782131" y="2534950"/>
            <a:ext cx="957949" cy="13842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 w="38100" cap="flat" cmpd="sng">
                <a:solidFill>
                  <a:prstClr val="black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5B9BD5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11" y="-225246"/>
            <a:ext cx="1523956" cy="1508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09" b="89885" l="9994" r="96548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2" y="4177365"/>
            <a:ext cx="3084896" cy="3084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095" y="2805335"/>
            <a:ext cx="863268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3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1AB4E8E9-41BA-47CF-8712-8275AC9997F7}"/>
              </a:ext>
            </a:extLst>
          </p:cNvPr>
          <p:cNvSpPr/>
          <p:nvPr/>
        </p:nvSpPr>
        <p:spPr>
          <a:xfrm>
            <a:off x="760007" y="229348"/>
            <a:ext cx="10304606" cy="1907460"/>
          </a:xfrm>
          <a:custGeom>
            <a:avLst/>
            <a:gdLst>
              <a:gd name="connsiteX0" fmla="*/ 0 w 10304606"/>
              <a:gd name="connsiteY0" fmla="*/ 0 h 2301862"/>
              <a:gd name="connsiteX1" fmla="*/ 10304606 w 10304606"/>
              <a:gd name="connsiteY1" fmla="*/ 0 h 2301862"/>
              <a:gd name="connsiteX2" fmla="*/ 10304606 w 10304606"/>
              <a:gd name="connsiteY2" fmla="*/ 2301862 h 2301862"/>
              <a:gd name="connsiteX3" fmla="*/ 0 w 10304606"/>
              <a:gd name="connsiteY3" fmla="*/ 2301862 h 2301862"/>
              <a:gd name="connsiteX4" fmla="*/ 0 w 10304606"/>
              <a:gd name="connsiteY4" fmla="*/ 0 h 2301862"/>
              <a:gd name="connsiteX0" fmla="*/ 0 w 10304606"/>
              <a:gd name="connsiteY0" fmla="*/ 0 h 2301862"/>
              <a:gd name="connsiteX1" fmla="*/ 10304606 w 10304606"/>
              <a:gd name="connsiteY1" fmla="*/ 0 h 2301862"/>
              <a:gd name="connsiteX2" fmla="*/ 10304606 w 10304606"/>
              <a:gd name="connsiteY2" fmla="*/ 2301862 h 2301862"/>
              <a:gd name="connsiteX3" fmla="*/ 0 w 10304606"/>
              <a:gd name="connsiteY3" fmla="*/ 2301862 h 2301862"/>
              <a:gd name="connsiteX4" fmla="*/ 0 w 10304606"/>
              <a:gd name="connsiteY4" fmla="*/ 0 h 2301862"/>
              <a:gd name="connsiteX0" fmla="*/ 0 w 10304606"/>
              <a:gd name="connsiteY0" fmla="*/ 0 h 2301862"/>
              <a:gd name="connsiteX1" fmla="*/ 10304606 w 10304606"/>
              <a:gd name="connsiteY1" fmla="*/ 0 h 2301862"/>
              <a:gd name="connsiteX2" fmla="*/ 10304606 w 10304606"/>
              <a:gd name="connsiteY2" fmla="*/ 2301862 h 2301862"/>
              <a:gd name="connsiteX3" fmla="*/ 0 w 10304606"/>
              <a:gd name="connsiteY3" fmla="*/ 2301862 h 2301862"/>
              <a:gd name="connsiteX4" fmla="*/ 0 w 10304606"/>
              <a:gd name="connsiteY4" fmla="*/ 0 h 230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4606" h="2301862" fill="none" extrusionOk="0">
                <a:moveTo>
                  <a:pt x="0" y="0"/>
                </a:moveTo>
                <a:cubicBezTo>
                  <a:pt x="3814566" y="94647"/>
                  <a:pt x="5720792" y="409411"/>
                  <a:pt x="10304606" y="0"/>
                </a:cubicBezTo>
                <a:cubicBezTo>
                  <a:pt x="10078089" y="557808"/>
                  <a:pt x="10145291" y="1601743"/>
                  <a:pt x="10304606" y="2301862"/>
                </a:cubicBezTo>
                <a:cubicBezTo>
                  <a:pt x="5533361" y="2115875"/>
                  <a:pt x="2364051" y="1832773"/>
                  <a:pt x="0" y="2301862"/>
                </a:cubicBezTo>
                <a:cubicBezTo>
                  <a:pt x="110010" y="1396411"/>
                  <a:pt x="43360" y="496308"/>
                  <a:pt x="0" y="0"/>
                </a:cubicBezTo>
                <a:close/>
              </a:path>
              <a:path w="10304606" h="2301862" stroke="0" extrusionOk="0">
                <a:moveTo>
                  <a:pt x="0" y="0"/>
                </a:moveTo>
                <a:cubicBezTo>
                  <a:pt x="5400168" y="77378"/>
                  <a:pt x="8259629" y="-195687"/>
                  <a:pt x="10304606" y="0"/>
                </a:cubicBezTo>
                <a:cubicBezTo>
                  <a:pt x="10124548" y="192100"/>
                  <a:pt x="10358490" y="1478786"/>
                  <a:pt x="10304606" y="2301862"/>
                </a:cubicBezTo>
                <a:cubicBezTo>
                  <a:pt x="6821993" y="2197585"/>
                  <a:pt x="2434786" y="2606655"/>
                  <a:pt x="0" y="2301862"/>
                </a:cubicBezTo>
                <a:cubicBezTo>
                  <a:pt x="-50240" y="1619902"/>
                  <a:pt x="89144" y="1224600"/>
                  <a:pt x="0" y="0"/>
                </a:cubicBezTo>
                <a:close/>
              </a:path>
              <a:path w="10304606" h="2301862" fill="none" stroke="0" extrusionOk="0">
                <a:moveTo>
                  <a:pt x="0" y="0"/>
                </a:moveTo>
                <a:cubicBezTo>
                  <a:pt x="3820750" y="-196827"/>
                  <a:pt x="6291451" y="69997"/>
                  <a:pt x="10304606" y="0"/>
                </a:cubicBezTo>
                <a:cubicBezTo>
                  <a:pt x="10117064" y="470933"/>
                  <a:pt x="10302522" y="1695928"/>
                  <a:pt x="10304606" y="2301862"/>
                </a:cubicBezTo>
                <a:cubicBezTo>
                  <a:pt x="5242648" y="1456088"/>
                  <a:pt x="2789795" y="2297212"/>
                  <a:pt x="0" y="2301862"/>
                </a:cubicBezTo>
                <a:cubicBezTo>
                  <a:pt x="39083" y="1455961"/>
                  <a:pt x="-17258" y="453141"/>
                  <a:pt x="0" y="0"/>
                </a:cubicBezTo>
                <a:close/>
              </a:path>
              <a:path w="10304606" h="2301862" fill="none" stroke="0" extrusionOk="0">
                <a:moveTo>
                  <a:pt x="0" y="0"/>
                </a:moveTo>
                <a:cubicBezTo>
                  <a:pt x="3546554" y="-74404"/>
                  <a:pt x="5984953" y="708115"/>
                  <a:pt x="10304606" y="0"/>
                </a:cubicBezTo>
                <a:cubicBezTo>
                  <a:pt x="10030258" y="505145"/>
                  <a:pt x="10222681" y="1701064"/>
                  <a:pt x="10304606" y="2301862"/>
                </a:cubicBezTo>
                <a:cubicBezTo>
                  <a:pt x="5436489" y="2009820"/>
                  <a:pt x="2522089" y="1484751"/>
                  <a:pt x="0" y="2301862"/>
                </a:cubicBezTo>
                <a:cubicBezTo>
                  <a:pt x="89787" y="1465485"/>
                  <a:pt x="32487" y="433470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18328812">
                  <a:custGeom>
                    <a:avLst/>
                    <a:gdLst>
                      <a:gd name="connsiteX0" fmla="*/ 0 w 10304606"/>
                      <a:gd name="connsiteY0" fmla="*/ 0 h 1831954"/>
                      <a:gd name="connsiteX1" fmla="*/ 10304606 w 10304606"/>
                      <a:gd name="connsiteY1" fmla="*/ 0 h 1831954"/>
                      <a:gd name="connsiteX2" fmla="*/ 10304606 w 10304606"/>
                      <a:gd name="connsiteY2" fmla="*/ 1831954 h 1831954"/>
                      <a:gd name="connsiteX3" fmla="*/ 0 w 10304606"/>
                      <a:gd name="connsiteY3" fmla="*/ 1831954 h 1831954"/>
                      <a:gd name="connsiteX4" fmla="*/ 0 w 10304606"/>
                      <a:gd name="connsiteY4" fmla="*/ 0 h 1831954"/>
                      <a:gd name="connsiteX0" fmla="*/ 0 w 10304606"/>
                      <a:gd name="connsiteY0" fmla="*/ 0 h 1831954"/>
                      <a:gd name="connsiteX1" fmla="*/ 10304606 w 10304606"/>
                      <a:gd name="connsiteY1" fmla="*/ 0 h 1831954"/>
                      <a:gd name="connsiteX2" fmla="*/ 10304606 w 10304606"/>
                      <a:gd name="connsiteY2" fmla="*/ 1831954 h 1831954"/>
                      <a:gd name="connsiteX3" fmla="*/ 0 w 10304606"/>
                      <a:gd name="connsiteY3" fmla="*/ 1831954 h 1831954"/>
                      <a:gd name="connsiteX4" fmla="*/ 0 w 10304606"/>
                      <a:gd name="connsiteY4" fmla="*/ 0 h 1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04606" h="1831954" fill="none" extrusionOk="0">
                        <a:moveTo>
                          <a:pt x="0" y="0"/>
                        </a:moveTo>
                        <a:cubicBezTo>
                          <a:pt x="3508770" y="-60981"/>
                          <a:pt x="5751066" y="286585"/>
                          <a:pt x="10304606" y="0"/>
                        </a:cubicBezTo>
                        <a:cubicBezTo>
                          <a:pt x="10112092" y="408720"/>
                          <a:pt x="10226982" y="1292900"/>
                          <a:pt x="10304606" y="1831954"/>
                        </a:cubicBezTo>
                        <a:cubicBezTo>
                          <a:pt x="5499668" y="1697619"/>
                          <a:pt x="2381011" y="1491097"/>
                          <a:pt x="0" y="1831954"/>
                        </a:cubicBezTo>
                        <a:cubicBezTo>
                          <a:pt x="80478" y="1181725"/>
                          <a:pt x="37341" y="389612"/>
                          <a:pt x="0" y="0"/>
                        </a:cubicBezTo>
                        <a:close/>
                      </a:path>
                      <a:path w="10304606" h="1831954" stroke="0" extrusionOk="0">
                        <a:moveTo>
                          <a:pt x="0" y="0"/>
                        </a:moveTo>
                        <a:cubicBezTo>
                          <a:pt x="5010608" y="-30214"/>
                          <a:pt x="8012678" y="-125499"/>
                          <a:pt x="10304606" y="0"/>
                        </a:cubicBezTo>
                        <a:cubicBezTo>
                          <a:pt x="10197054" y="207153"/>
                          <a:pt x="10318901" y="1222784"/>
                          <a:pt x="10304606" y="1831954"/>
                        </a:cubicBezTo>
                        <a:cubicBezTo>
                          <a:pt x="6683964" y="1740255"/>
                          <a:pt x="2375044" y="2048253"/>
                          <a:pt x="0" y="1831954"/>
                        </a:cubicBezTo>
                        <a:cubicBezTo>
                          <a:pt x="21346" y="1303529"/>
                          <a:pt x="88827" y="918622"/>
                          <a:pt x="0" y="0"/>
                        </a:cubicBezTo>
                        <a:close/>
                      </a:path>
                      <a:path w="10304606" h="1831954" fill="none" stroke="0" extrusionOk="0">
                        <a:moveTo>
                          <a:pt x="0" y="0"/>
                        </a:moveTo>
                        <a:cubicBezTo>
                          <a:pt x="3886693" y="-111684"/>
                          <a:pt x="6070758" y="-38223"/>
                          <a:pt x="10304606" y="0"/>
                        </a:cubicBezTo>
                        <a:cubicBezTo>
                          <a:pt x="10091595" y="319468"/>
                          <a:pt x="10302106" y="1403789"/>
                          <a:pt x="10304606" y="1831954"/>
                        </a:cubicBezTo>
                        <a:cubicBezTo>
                          <a:pt x="5088748" y="1532503"/>
                          <a:pt x="2495611" y="1608456"/>
                          <a:pt x="0" y="1831954"/>
                        </a:cubicBezTo>
                        <a:cubicBezTo>
                          <a:pt x="89361" y="1184706"/>
                          <a:pt x="28810" y="3663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1159907" y="435922"/>
            <a:ext cx="90532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Em hãy nêu n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hững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việc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nên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làm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để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giữ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gìn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vệ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sinh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nhà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ở?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410132" y="2323437"/>
            <a:ext cx="5188018" cy="927130"/>
          </a:xfrm>
          <a:prstGeom prst="flowChartAlternateProcess">
            <a:avLst/>
          </a:prstGeom>
          <a:solidFill>
            <a:srgbClr val="5CA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Lau dọn nhà cửa.</a:t>
            </a:r>
            <a:endParaRPr lang="en-US" sz="4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1780285" y="3380421"/>
            <a:ext cx="7315588" cy="909485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Vứt rác đúng nơi quy định.</a:t>
            </a:r>
            <a:endParaRPr lang="en-US" sz="4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2665007" y="4409589"/>
            <a:ext cx="7990961" cy="909485"/>
          </a:xfrm>
          <a:prstGeom prst="flowChartAlternateProcess">
            <a:avLst/>
          </a:prstGeom>
          <a:solidFill>
            <a:srgbClr val="D37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Sắp xếp bàn học gọn gàng.</a:t>
            </a:r>
            <a:endParaRPr lang="en-US" sz="4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115503" y="5438757"/>
            <a:ext cx="7765826" cy="909485"/>
          </a:xfrm>
          <a:prstGeom prst="flowChartAlternateProcess">
            <a:avLst/>
          </a:prstGeom>
          <a:solidFill>
            <a:srgbClr val="FE8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Gắp chăn mền gọn gàng.</a:t>
            </a:r>
            <a:endParaRPr lang="en-US" sz="4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7082431" y="2413095"/>
            <a:ext cx="3441031" cy="785801"/>
          </a:xfrm>
          <a:prstGeom prst="flowChartAlternateProces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Quét nhà.</a:t>
            </a:r>
            <a:endParaRPr lang="en-US" sz="4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79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" val="430"/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" val="430"/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" val="430"/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" val="430"/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" val="430"/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" val="430"/>
  <p:tag name="PA" val="v4.0.0"/>
</p:tagLst>
</file>

<file path=ppt/theme/theme1.xml><?xml version="1.0" encoding="utf-8"?>
<a:theme xmlns:a="http://schemas.openxmlformats.org/drawingml/2006/main" name="Office 主题">
  <a:themeElements>
    <a:clrScheme name="自定义 576">
      <a:dk1>
        <a:sysClr val="windowText" lastClr="000000"/>
      </a:dk1>
      <a:lt1>
        <a:sysClr val="window" lastClr="FFFFFF"/>
      </a:lt1>
      <a:dk2>
        <a:srgbClr val="FE8278"/>
      </a:dk2>
      <a:lt2>
        <a:srgbClr val="E7E6E6"/>
      </a:lt2>
      <a:accent1>
        <a:srgbClr val="5BB814"/>
      </a:accent1>
      <a:accent2>
        <a:srgbClr val="FEB508"/>
      </a:accent2>
      <a:accent3>
        <a:srgbClr val="FE8278"/>
      </a:accent3>
      <a:accent4>
        <a:srgbClr val="5BB814"/>
      </a:accent4>
      <a:accent5>
        <a:srgbClr val="FEB508"/>
      </a:accent5>
      <a:accent6>
        <a:srgbClr val="FE8278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1168</TotalTime>
  <Words>364</Words>
  <Application>Microsoft Office PowerPoint</Application>
  <PresentationFormat>Widescreen</PresentationFormat>
  <Paragraphs>59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#9Slide07 Altus</vt:lpstr>
      <vt:lpstr>SVN-Poky's</vt:lpstr>
      <vt:lpstr>Fredoka One</vt:lpstr>
      <vt:lpstr>Arial</vt:lpstr>
      <vt:lpstr>Calibri</vt:lpstr>
      <vt:lpstr>Times New Roman</vt:lpstr>
      <vt:lpstr>UTM Avo</vt:lpstr>
      <vt:lpstr>Arial Black</vt:lpstr>
      <vt:lpstr>M PLUS Rounded 1c</vt:lpstr>
      <vt:lpstr>SVN-Newton</vt:lpstr>
      <vt:lpstr>#9Slide03 AmpleSoft Bold</vt:lpstr>
      <vt:lpstr>Cambria</vt:lpstr>
      <vt:lpstr>UTM Neutra</vt:lpstr>
      <vt:lpstr>Chango</vt:lpstr>
      <vt:lpstr>#9Slide07 HoneyCream</vt:lpstr>
      <vt:lpstr>#9Slide05 Aphrodite Pro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Măng non</dc:creator>
  <cp:keywords>MĂNG NON TEAM</cp:keywords>
  <dc:description>更多资源关注@好教师</dc:description>
  <cp:lastModifiedBy>Admin</cp:lastModifiedBy>
  <cp:revision>99</cp:revision>
  <dcterms:created xsi:type="dcterms:W3CDTF">2015-05-05T08:02:14Z</dcterms:created>
  <dcterms:modified xsi:type="dcterms:W3CDTF">2024-10-09T05:16:31Z</dcterms:modified>
  <cp:category>更多资源关注@好教师</cp:category>
</cp:coreProperties>
</file>