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704" r:id="rId4"/>
    <p:sldMasterId id="2147483746" r:id="rId5"/>
  </p:sldMasterIdLst>
  <p:notesMasterIdLst>
    <p:notesMasterId r:id="rId27"/>
  </p:notesMasterIdLst>
  <p:sldIdLst>
    <p:sldId id="470" r:id="rId6"/>
    <p:sldId id="494" r:id="rId7"/>
    <p:sldId id="496" r:id="rId8"/>
    <p:sldId id="257" r:id="rId9"/>
    <p:sldId id="495" r:id="rId10"/>
    <p:sldId id="497" r:id="rId11"/>
    <p:sldId id="498" r:id="rId12"/>
    <p:sldId id="499" r:id="rId13"/>
    <p:sldId id="500" r:id="rId14"/>
    <p:sldId id="501" r:id="rId15"/>
    <p:sldId id="504" r:id="rId16"/>
    <p:sldId id="502" r:id="rId17"/>
    <p:sldId id="294" r:id="rId18"/>
    <p:sldId id="507" r:id="rId19"/>
    <p:sldId id="295" r:id="rId20"/>
    <p:sldId id="296" r:id="rId21"/>
    <p:sldId id="297" r:id="rId22"/>
    <p:sldId id="505" r:id="rId23"/>
    <p:sldId id="508" r:id="rId24"/>
    <p:sldId id="506" r:id="rId25"/>
    <p:sldId id="27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252"/>
    <a:srgbClr val="E9785D"/>
    <a:srgbClr val="385723"/>
    <a:srgbClr val="EC8B74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0" d="100"/>
          <a:sy n="60" d="100"/>
        </p:scale>
        <p:origin x="2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88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GV hỏi hs hình ảnh gì?</a:t>
            </a:r>
          </a:p>
          <a:p>
            <a:pPr marL="171450" indent="-171450">
              <a:buFontTx/>
              <a:buChar char="-"/>
            </a:pPr>
            <a:r>
              <a:rPr lang="en-US"/>
              <a:t>GV: Đây là những hình ảnh thực tế minh họa cho đối tượng hnay chúng ta sẽ học. Đó chính là đt, đc, 3 đ thẳng hàng. Theo như dự đoán của các con đâu là minh họa cho đt, đc, 3 điểm thẳng hàng? 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79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806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chốt xong kết quả, GV hỏi thêm HS vì sao 3 điểm A, B, M không phải là 3 điểm thẳng hàng?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2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8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0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8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1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7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7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3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6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8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32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0013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1111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889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26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42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8061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32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4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935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66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11122" y="1687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 rot="172959">
            <a:off x="3135933" y="1758377"/>
            <a:ext cx="5600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24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199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651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1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2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8607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22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866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29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1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7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57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15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.xml"/><Relationship Id="rId5" Type="http://schemas.openxmlformats.org/officeDocument/2006/relationships/image" Target="file:///C:\Program%20Files\Inknoe%20ClassPoint\Images\slide_annotate_without%20result_default.png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1.jp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52BE8-559D-4C79-98C5-FE6F27032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205" y="-1226495"/>
            <a:ext cx="609459" cy="60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26CB30-19C7-49BC-ACD7-20CF4B34F387}"/>
              </a:ext>
            </a:extLst>
          </p:cNvPr>
          <p:cNvSpPr txBox="1"/>
          <p:nvPr/>
        </p:nvSpPr>
        <p:spPr>
          <a:xfrm>
            <a:off x="1281220" y="995647"/>
            <a:ext cx="10116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ea typeface="思源黑体 CN Bold" panose="020B0800000000000000" pitchFamily="34" charset="-122"/>
                <a:cs typeface="+mn-cs"/>
              </a:rPr>
              <a:t>Bài 25: ĐIỂM, ĐOẠN THẲNG, ĐƯỜNG THẲNG,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ea typeface="思源黑体 CN Bold" panose="020B0800000000000000" pitchFamily="34" charset="-122"/>
                <a:cs typeface="+mn-cs"/>
              </a:rPr>
              <a:t>ĐƯỜNG CONG, BA ĐIỂM THẲNG HÀNG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85723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254AF9-40D0-49E1-A424-0CA77A2D7AB5}"/>
              </a:ext>
            </a:extLst>
          </p:cNvPr>
          <p:cNvSpPr txBox="1"/>
          <p:nvPr/>
        </p:nvSpPr>
        <p:spPr>
          <a:xfrm>
            <a:off x="5199319" y="2357653"/>
            <a:ext cx="6198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思源黑体 CN Bold" panose="020B0800000000000000" pitchFamily="34" charset="-122"/>
                <a:cs typeface="+mn-cs"/>
              </a:rPr>
              <a:t>TIẾT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40B77-1DFB-49C7-B188-B0BD13E13FD6}"/>
              </a:ext>
            </a:extLst>
          </p:cNvPr>
          <p:cNvSpPr txBox="1"/>
          <p:nvPr/>
        </p:nvSpPr>
        <p:spPr>
          <a:xfrm>
            <a:off x="611664" y="3281599"/>
            <a:ext cx="11803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>
                <a:solidFill>
                  <a:srgbClr val="FF0000"/>
                </a:solidFill>
                <a:ea typeface="思源黑体 CN Bold" panose="020B0800000000000000" pitchFamily="34" charset="-122"/>
              </a:rPr>
              <a:t>Đường thẳng, đường cong, ba điểm thẳng hàng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77E13A-127D-40CD-AB92-C0E10AAFCB1E}"/>
              </a:ext>
            </a:extLst>
          </p:cNvPr>
          <p:cNvSpPr/>
          <p:nvPr/>
        </p:nvSpPr>
        <p:spPr>
          <a:xfrm>
            <a:off x="3457353" y="1834117"/>
            <a:ext cx="5920563" cy="1594883"/>
          </a:xfrm>
          <a:custGeom>
            <a:avLst/>
            <a:gdLst>
              <a:gd name="connsiteX0" fmla="*/ 0 w 5443869"/>
              <a:gd name="connsiteY0" fmla="*/ 0 h 1850097"/>
              <a:gd name="connsiteX1" fmla="*/ 2434855 w 5443869"/>
              <a:gd name="connsiteY1" fmla="*/ 1850065 h 1850097"/>
              <a:gd name="connsiteX2" fmla="*/ 5443869 w 5443869"/>
              <a:gd name="connsiteY2" fmla="*/ 53163 h 1850097"/>
              <a:gd name="connsiteX3" fmla="*/ 5443869 w 5443869"/>
              <a:gd name="connsiteY3" fmla="*/ 53163 h 18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3869" h="1850097">
                <a:moveTo>
                  <a:pt x="0" y="0"/>
                </a:moveTo>
                <a:cubicBezTo>
                  <a:pt x="763772" y="920602"/>
                  <a:pt x="1527544" y="1841205"/>
                  <a:pt x="2434855" y="1850065"/>
                </a:cubicBezTo>
                <a:cubicBezTo>
                  <a:pt x="3342166" y="1858925"/>
                  <a:pt x="5443869" y="53163"/>
                  <a:pt x="5443869" y="53163"/>
                </a:cubicBezTo>
                <a:lnTo>
                  <a:pt x="5443869" y="53163"/>
                </a:lnTo>
              </a:path>
            </a:pathLst>
          </a:cu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0251D-AEA7-4702-9CE7-12A4FD2D5752}"/>
              </a:ext>
            </a:extLst>
          </p:cNvPr>
          <p:cNvSpPr txBox="1"/>
          <p:nvPr/>
        </p:nvSpPr>
        <p:spPr>
          <a:xfrm>
            <a:off x="6675941" y="3154337"/>
            <a:ext cx="429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C00000"/>
                </a:solidFill>
                <a:latin typeface="Calibri"/>
              </a:rPr>
              <a:t>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21A76-ACE8-48A8-8F3A-12DEE650C28A}"/>
              </a:ext>
            </a:extLst>
          </p:cNvPr>
          <p:cNvSpPr txBox="1"/>
          <p:nvPr/>
        </p:nvSpPr>
        <p:spPr>
          <a:xfrm>
            <a:off x="8492757" y="2419288"/>
            <a:ext cx="251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 cong 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8D49A-920C-48FB-BC25-5EBDA31450C9}"/>
              </a:ext>
            </a:extLst>
          </p:cNvPr>
          <p:cNvSpPr/>
          <p:nvPr/>
        </p:nvSpPr>
        <p:spPr>
          <a:xfrm>
            <a:off x="4966219" y="129504"/>
            <a:ext cx="4901610" cy="7078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Đường cong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70666A-50AB-4F16-9599-282E4A9E24D8}"/>
              </a:ext>
            </a:extLst>
          </p:cNvPr>
          <p:cNvSpPr/>
          <p:nvPr/>
        </p:nvSpPr>
        <p:spPr>
          <a:xfrm>
            <a:off x="648586" y="4077423"/>
            <a:ext cx="3753293" cy="1275462"/>
          </a:xfrm>
          <a:custGeom>
            <a:avLst/>
            <a:gdLst>
              <a:gd name="connsiteX0" fmla="*/ 0 w 3753293"/>
              <a:gd name="connsiteY0" fmla="*/ 154335 h 1275462"/>
              <a:gd name="connsiteX1" fmla="*/ 1913861 w 3753293"/>
              <a:gd name="connsiteY1" fmla="*/ 90540 h 1275462"/>
              <a:gd name="connsiteX2" fmla="*/ 414670 w 3753293"/>
              <a:gd name="connsiteY2" fmla="*/ 1228224 h 1275462"/>
              <a:gd name="connsiteX3" fmla="*/ 3753293 w 3753293"/>
              <a:gd name="connsiteY3" fmla="*/ 951777 h 127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3293" h="1275462">
                <a:moveTo>
                  <a:pt x="0" y="154335"/>
                </a:moveTo>
                <a:cubicBezTo>
                  <a:pt x="922374" y="32947"/>
                  <a:pt x="1844749" y="-88441"/>
                  <a:pt x="1913861" y="90540"/>
                </a:cubicBezTo>
                <a:cubicBezTo>
                  <a:pt x="1982973" y="269521"/>
                  <a:pt x="108098" y="1084685"/>
                  <a:pt x="414670" y="1228224"/>
                </a:cubicBezTo>
                <a:cubicBezTo>
                  <a:pt x="721242" y="1371763"/>
                  <a:pt x="2237267" y="1161770"/>
                  <a:pt x="3753293" y="951777"/>
                </a:cubicBezTo>
              </a:path>
            </a:pathLst>
          </a:cu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162BE-C9DB-4665-869C-38644E492831}"/>
              </a:ext>
            </a:extLst>
          </p:cNvPr>
          <p:cNvSpPr txBox="1"/>
          <p:nvPr/>
        </p:nvSpPr>
        <p:spPr>
          <a:xfrm>
            <a:off x="2171280" y="5209965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F1695C-D53A-4D8F-8E6C-07477FDD0FCF}"/>
              </a:ext>
            </a:extLst>
          </p:cNvPr>
          <p:cNvSpPr/>
          <p:nvPr/>
        </p:nvSpPr>
        <p:spPr>
          <a:xfrm>
            <a:off x="8336517" y="3853938"/>
            <a:ext cx="2371460" cy="2477464"/>
          </a:xfrm>
          <a:custGeom>
            <a:avLst/>
            <a:gdLst>
              <a:gd name="connsiteX0" fmla="*/ 541669 w 2371460"/>
              <a:gd name="connsiteY0" fmla="*/ 2477464 h 2477464"/>
              <a:gd name="connsiteX1" fmla="*/ 95101 w 2371460"/>
              <a:gd name="connsiteY1" fmla="*/ 1212190 h 2477464"/>
              <a:gd name="connsiteX2" fmla="*/ 2168450 w 2371460"/>
              <a:gd name="connsiteY2" fmla="*/ 106404 h 2477464"/>
              <a:gd name="connsiteX3" fmla="*/ 2179083 w 2371460"/>
              <a:gd name="connsiteY3" fmla="*/ 106404 h 247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460" h="2477464">
                <a:moveTo>
                  <a:pt x="541669" y="2477464"/>
                </a:moveTo>
                <a:cubicBezTo>
                  <a:pt x="182820" y="2042415"/>
                  <a:pt x="-176029" y="1607367"/>
                  <a:pt x="95101" y="1212190"/>
                </a:cubicBezTo>
                <a:cubicBezTo>
                  <a:pt x="366231" y="817013"/>
                  <a:pt x="2168450" y="106404"/>
                  <a:pt x="2168450" y="106404"/>
                </a:cubicBezTo>
                <a:cubicBezTo>
                  <a:pt x="2515780" y="-77894"/>
                  <a:pt x="2347431" y="14255"/>
                  <a:pt x="2179083" y="106404"/>
                </a:cubicBezTo>
              </a:path>
            </a:pathLst>
          </a:cu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00738-4024-47B0-95CC-054B261D0EB7}"/>
              </a:ext>
            </a:extLst>
          </p:cNvPr>
          <p:cNvSpPr txBox="1"/>
          <p:nvPr/>
        </p:nvSpPr>
        <p:spPr>
          <a:xfrm>
            <a:off x="9867829" y="4037497"/>
            <a:ext cx="426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FE1ED-F572-450C-9C83-EDB79B35FB8A}"/>
              </a:ext>
            </a:extLst>
          </p:cNvPr>
          <p:cNvSpPr txBox="1"/>
          <p:nvPr/>
        </p:nvSpPr>
        <p:spPr>
          <a:xfrm>
            <a:off x="1267612" y="5708920"/>
            <a:ext cx="2491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 cong 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2B984-9652-47DB-B909-9BDAD7F41D61}"/>
              </a:ext>
            </a:extLst>
          </p:cNvPr>
          <p:cNvSpPr txBox="1"/>
          <p:nvPr/>
        </p:nvSpPr>
        <p:spPr>
          <a:xfrm>
            <a:off x="8915966" y="5746627"/>
            <a:ext cx="251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 cong 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8D4C4-4680-4F69-8D44-8C904A1968BB}"/>
              </a:ext>
            </a:extLst>
          </p:cNvPr>
          <p:cNvSpPr txBox="1"/>
          <p:nvPr/>
        </p:nvSpPr>
        <p:spPr>
          <a:xfrm>
            <a:off x="3276035" y="6292916"/>
            <a:ext cx="607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Lưu ý: </a:t>
            </a:r>
            <a:r>
              <a:rPr lang="en-US" sz="2800">
                <a:solidFill>
                  <a:srgbClr val="C00000"/>
                </a:solidFill>
              </a:rPr>
              <a:t>Tên đường cong viết chữ thường.</a:t>
            </a:r>
          </a:p>
        </p:txBody>
      </p:sp>
    </p:spTree>
    <p:extLst>
      <p:ext uri="{BB962C8B-B14F-4D97-AF65-F5344CB8AC3E}">
        <p14:creationId xmlns:p14="http://schemas.microsoft.com/office/powerpoint/2010/main" val="40527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  <p:bldP spid="9" grpId="2" animBg="1"/>
      <p:bldP spid="9" grpId="3" animBg="1"/>
      <p:bldP spid="11" grpId="0" animBg="1"/>
      <p:bldP spid="12" grpId="0"/>
      <p:bldP spid="13" grpId="0" animBg="1"/>
      <p:bldP spid="14" grpId="0"/>
      <p:bldP spid="15" grpId="0"/>
      <p:bldP spid="1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D31259-1E8D-450A-B2F6-B9DD23F6BB98}"/>
              </a:ext>
            </a:extLst>
          </p:cNvPr>
          <p:cNvCxnSpPr/>
          <p:nvPr/>
        </p:nvCxnSpPr>
        <p:spPr>
          <a:xfrm>
            <a:off x="3873795" y="914400"/>
            <a:ext cx="0" cy="5943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EE24B4-653A-40AF-9FBB-231B63915FB5}"/>
              </a:ext>
            </a:extLst>
          </p:cNvPr>
          <p:cNvCxnSpPr/>
          <p:nvPr/>
        </p:nvCxnSpPr>
        <p:spPr>
          <a:xfrm>
            <a:off x="8158717" y="914400"/>
            <a:ext cx="0" cy="5943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ED942F-4C2A-41F6-BE71-8BDD8FF3B20A}"/>
              </a:ext>
            </a:extLst>
          </p:cNvPr>
          <p:cNvSpPr/>
          <p:nvPr/>
        </p:nvSpPr>
        <p:spPr>
          <a:xfrm>
            <a:off x="504000" y="914400"/>
            <a:ext cx="2792094" cy="6065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Đường thẳng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C2497-0078-4CB7-9164-6E3B2AE170C0}"/>
              </a:ext>
            </a:extLst>
          </p:cNvPr>
          <p:cNvSpPr/>
          <p:nvPr/>
        </p:nvSpPr>
        <p:spPr>
          <a:xfrm>
            <a:off x="4205178" y="914400"/>
            <a:ext cx="3622156" cy="7078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 điểm thẳng hàng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C97119-84B8-47A3-9552-DE28C95B5146}"/>
              </a:ext>
            </a:extLst>
          </p:cNvPr>
          <p:cNvSpPr/>
          <p:nvPr/>
        </p:nvSpPr>
        <p:spPr>
          <a:xfrm>
            <a:off x="8895906" y="914400"/>
            <a:ext cx="2792094" cy="6065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Đường cong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9F90B-ED5E-49E5-908B-018BCFAFE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32" r="-1069" b="58898"/>
          <a:stretch/>
        </p:blipFill>
        <p:spPr>
          <a:xfrm>
            <a:off x="85950" y="2644736"/>
            <a:ext cx="3622154" cy="491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1911A-9A99-4750-B751-6BAA2B60C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61" t="53325" b="31627"/>
          <a:stretch/>
        </p:blipFill>
        <p:spPr>
          <a:xfrm>
            <a:off x="4033284" y="2679805"/>
            <a:ext cx="3903278" cy="45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DD813C-79B1-4C5C-AD95-39EECB66F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25" t="79066" r="46424" b="4710"/>
          <a:stretch/>
        </p:blipFill>
        <p:spPr>
          <a:xfrm>
            <a:off x="8476968" y="2315127"/>
            <a:ext cx="3211032" cy="659218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DBD2B01-BADA-44B0-96D9-68FFE8831554}"/>
              </a:ext>
            </a:extLst>
          </p:cNvPr>
          <p:cNvSpPr/>
          <p:nvPr/>
        </p:nvSpPr>
        <p:spPr>
          <a:xfrm>
            <a:off x="-45582" y="3912320"/>
            <a:ext cx="3906553" cy="169182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Tìm ví dụ về các đoạn thẳng, đường thẳng trong thực tế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890C597-DB88-4C1F-A526-ABFC2AA938E8}"/>
              </a:ext>
            </a:extLst>
          </p:cNvPr>
          <p:cNvSpPr/>
          <p:nvPr/>
        </p:nvSpPr>
        <p:spPr>
          <a:xfrm>
            <a:off x="4026662" y="3941350"/>
            <a:ext cx="4084661" cy="166279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Tìm ví dụ về</a:t>
            </a:r>
          </a:p>
          <a:p>
            <a:pPr algn="ctr"/>
            <a:r>
              <a:rPr lang="en-US" sz="2400" b="1">
                <a:solidFill>
                  <a:schemeClr val="tx1"/>
                </a:solidFill>
              </a:rPr>
              <a:t> ba điểm thẳng hàng trong thực tế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601BFCE-3A64-4DC8-89F7-D8FA98FBF99C}"/>
              </a:ext>
            </a:extLst>
          </p:cNvPr>
          <p:cNvSpPr/>
          <p:nvPr/>
        </p:nvSpPr>
        <p:spPr>
          <a:xfrm>
            <a:off x="8242475" y="3941350"/>
            <a:ext cx="3772316" cy="16051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Tìm ví dụ về</a:t>
            </a:r>
          </a:p>
          <a:p>
            <a:pPr algn="ctr"/>
            <a:r>
              <a:rPr lang="en-US" sz="2400" b="1">
                <a:solidFill>
                  <a:schemeClr val="tx1"/>
                </a:solidFill>
              </a:rPr>
              <a:t> đường cong </a:t>
            </a:r>
          </a:p>
          <a:p>
            <a:pPr algn="ctr"/>
            <a:r>
              <a:rPr lang="en-US" sz="2400" b="1">
                <a:solidFill>
                  <a:schemeClr val="tx1"/>
                </a:solidFill>
              </a:rPr>
              <a:t>trong thực tế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296B85-74B0-4E2E-91FA-E474F66D0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5" y="4082441"/>
            <a:ext cx="3843605" cy="2550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F202-1AE0-42ED-B37A-887421BA37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975"/>
          <a:stretch/>
        </p:blipFill>
        <p:spPr>
          <a:xfrm>
            <a:off x="4222683" y="4082441"/>
            <a:ext cx="3670950" cy="2775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99080B-313D-4030-9DE0-18EFE3531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9850" y="3136605"/>
            <a:ext cx="2243227" cy="37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sp>
        <p:nvSpPr>
          <p:cNvPr id="9" name="云形 26"/>
          <p:cNvSpPr/>
          <p:nvPr/>
        </p:nvSpPr>
        <p:spPr>
          <a:xfrm rot="429982">
            <a:off x="7691800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9" b="2514"/>
          <a:stretch/>
        </p:blipFill>
        <p:spPr>
          <a:xfrm>
            <a:off x="1869656" y="692514"/>
            <a:ext cx="10910679" cy="61654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89" y="-216639"/>
            <a:ext cx="3812695" cy="3582747"/>
          </a:xfrm>
          <a:prstGeom prst="rect">
            <a:avLst/>
          </a:prstGeom>
        </p:spPr>
      </p:pic>
      <p:sp>
        <p:nvSpPr>
          <p:cNvPr id="8" name="云形 25"/>
          <p:cNvSpPr/>
          <p:nvPr/>
        </p:nvSpPr>
        <p:spPr>
          <a:xfrm>
            <a:off x="11417312" y="1574734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8264021" y="125418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1094A-968C-4438-BD39-0E80060EB3A2}"/>
              </a:ext>
            </a:extLst>
          </p:cNvPr>
          <p:cNvSpPr txBox="1"/>
          <p:nvPr/>
        </p:nvSpPr>
        <p:spPr>
          <a:xfrm flipH="1">
            <a:off x="3648523" y="2572569"/>
            <a:ext cx="7812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295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40572" y="135089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2991395" y="901338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0572" y="4689566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Kể tên các đường thẳng trong hình vẽ</a:t>
            </a:r>
            <a:r>
              <a:rPr lang="en-US" sz="2800">
                <a:solidFill>
                  <a:prstClr val="black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Kể tên các đường cong trong hình vẽ.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9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40572" y="135089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2991395" y="901338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0572" y="4689566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a) Các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 thẳng trong hình vẽ</a:t>
            </a:r>
            <a:r>
              <a:rPr lang="en-US" sz="2800" noProof="0">
                <a:solidFill>
                  <a:prstClr val="black"/>
                </a:solidFill>
                <a:latin typeface="Arial"/>
              </a:rPr>
              <a:t> là: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 cong trong hình vẽ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là: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07DB71-37E8-4FD1-AFEF-941078D19B33}"/>
              </a:ext>
            </a:extLst>
          </p:cNvPr>
          <p:cNvCxnSpPr>
            <a:cxnSpLocks/>
          </p:cNvCxnSpPr>
          <p:nvPr/>
        </p:nvCxnSpPr>
        <p:spPr>
          <a:xfrm>
            <a:off x="5390707" y="1616149"/>
            <a:ext cx="28601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2B2F64-53E1-4981-8C30-0ACB0FCA8C10}"/>
              </a:ext>
            </a:extLst>
          </p:cNvPr>
          <p:cNvCxnSpPr>
            <a:cxnSpLocks/>
          </p:cNvCxnSpPr>
          <p:nvPr/>
        </p:nvCxnSpPr>
        <p:spPr>
          <a:xfrm>
            <a:off x="4922874" y="2402958"/>
            <a:ext cx="2062717" cy="1026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0B3B77-1DCD-485D-AB37-3798652FA043}"/>
              </a:ext>
            </a:extLst>
          </p:cNvPr>
          <p:cNvSpPr txBox="1"/>
          <p:nvPr/>
        </p:nvSpPr>
        <p:spPr>
          <a:xfrm>
            <a:off x="7058913" y="4836511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ABF2A-FC0D-4ED1-AD80-2992A2659247}"/>
              </a:ext>
            </a:extLst>
          </p:cNvPr>
          <p:cNvSpPr txBox="1"/>
          <p:nvPr/>
        </p:nvSpPr>
        <p:spPr>
          <a:xfrm>
            <a:off x="7572749" y="4824026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, 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00956-E585-44DF-9011-560D2D699888}"/>
              </a:ext>
            </a:extLst>
          </p:cNvPr>
          <p:cNvSpPr txBox="1"/>
          <p:nvPr/>
        </p:nvSpPr>
        <p:spPr>
          <a:xfrm>
            <a:off x="6843926" y="54949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5599E6-F67C-45E1-897C-48285A61105B}"/>
              </a:ext>
            </a:extLst>
          </p:cNvPr>
          <p:cNvSpPr txBox="1"/>
          <p:nvPr/>
        </p:nvSpPr>
        <p:spPr>
          <a:xfrm>
            <a:off x="7109561" y="5501742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, 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751F6D-8D52-460C-A5C0-EAB8F0045E7E}"/>
              </a:ext>
            </a:extLst>
          </p:cNvPr>
          <p:cNvSpPr/>
          <p:nvPr/>
        </p:nvSpPr>
        <p:spPr>
          <a:xfrm>
            <a:off x="3495554" y="2523281"/>
            <a:ext cx="1035935" cy="1383175"/>
          </a:xfrm>
          <a:custGeom>
            <a:avLst/>
            <a:gdLst>
              <a:gd name="connsiteX0" fmla="*/ 0 w 1035935"/>
              <a:gd name="connsiteY0" fmla="*/ 0 h 1383175"/>
              <a:gd name="connsiteX1" fmla="*/ 92598 w 1035935"/>
              <a:gd name="connsiteY1" fmla="*/ 5787 h 1383175"/>
              <a:gd name="connsiteX2" fmla="*/ 109960 w 1035935"/>
              <a:gd name="connsiteY2" fmla="*/ 28937 h 1383175"/>
              <a:gd name="connsiteX3" fmla="*/ 133109 w 1035935"/>
              <a:gd name="connsiteY3" fmla="*/ 46299 h 1383175"/>
              <a:gd name="connsiteX4" fmla="*/ 185195 w 1035935"/>
              <a:gd name="connsiteY4" fmla="*/ 52086 h 1383175"/>
              <a:gd name="connsiteX5" fmla="*/ 208345 w 1035935"/>
              <a:gd name="connsiteY5" fmla="*/ 69448 h 1383175"/>
              <a:gd name="connsiteX6" fmla="*/ 260431 w 1035935"/>
              <a:gd name="connsiteY6" fmla="*/ 92597 h 1383175"/>
              <a:gd name="connsiteX7" fmla="*/ 283580 w 1035935"/>
              <a:gd name="connsiteY7" fmla="*/ 109960 h 1383175"/>
              <a:gd name="connsiteX8" fmla="*/ 324092 w 1035935"/>
              <a:gd name="connsiteY8" fmla="*/ 138896 h 1383175"/>
              <a:gd name="connsiteX9" fmla="*/ 393540 w 1035935"/>
              <a:gd name="connsiteY9" fmla="*/ 156258 h 1383175"/>
              <a:gd name="connsiteX10" fmla="*/ 416689 w 1035935"/>
              <a:gd name="connsiteY10" fmla="*/ 167833 h 1383175"/>
              <a:gd name="connsiteX11" fmla="*/ 445626 w 1035935"/>
              <a:gd name="connsiteY11" fmla="*/ 179408 h 1383175"/>
              <a:gd name="connsiteX12" fmla="*/ 549798 w 1035935"/>
              <a:gd name="connsiteY12" fmla="*/ 248856 h 1383175"/>
              <a:gd name="connsiteX13" fmla="*/ 572947 w 1035935"/>
              <a:gd name="connsiteY13" fmla="*/ 272005 h 1383175"/>
              <a:gd name="connsiteX14" fmla="*/ 596097 w 1035935"/>
              <a:gd name="connsiteY14" fmla="*/ 283580 h 1383175"/>
              <a:gd name="connsiteX15" fmla="*/ 613459 w 1035935"/>
              <a:gd name="connsiteY15" fmla="*/ 295154 h 1383175"/>
              <a:gd name="connsiteX16" fmla="*/ 619246 w 1035935"/>
              <a:gd name="connsiteY16" fmla="*/ 324091 h 1383175"/>
              <a:gd name="connsiteX17" fmla="*/ 636608 w 1035935"/>
              <a:gd name="connsiteY17" fmla="*/ 335666 h 1383175"/>
              <a:gd name="connsiteX18" fmla="*/ 653970 w 1035935"/>
              <a:gd name="connsiteY18" fmla="*/ 364603 h 1383175"/>
              <a:gd name="connsiteX19" fmla="*/ 677119 w 1035935"/>
              <a:gd name="connsiteY19" fmla="*/ 381965 h 1383175"/>
              <a:gd name="connsiteX20" fmla="*/ 706056 w 1035935"/>
              <a:gd name="connsiteY20" fmla="*/ 416689 h 1383175"/>
              <a:gd name="connsiteX21" fmla="*/ 723418 w 1035935"/>
              <a:gd name="connsiteY21" fmla="*/ 434051 h 1383175"/>
              <a:gd name="connsiteX22" fmla="*/ 740780 w 1035935"/>
              <a:gd name="connsiteY22" fmla="*/ 462987 h 1383175"/>
              <a:gd name="connsiteX23" fmla="*/ 775504 w 1035935"/>
              <a:gd name="connsiteY23" fmla="*/ 486137 h 1383175"/>
              <a:gd name="connsiteX24" fmla="*/ 792866 w 1035935"/>
              <a:gd name="connsiteY24" fmla="*/ 515073 h 1383175"/>
              <a:gd name="connsiteX25" fmla="*/ 816016 w 1035935"/>
              <a:gd name="connsiteY25" fmla="*/ 549797 h 1383175"/>
              <a:gd name="connsiteX26" fmla="*/ 844952 w 1035935"/>
              <a:gd name="connsiteY26" fmla="*/ 596096 h 1383175"/>
              <a:gd name="connsiteX27" fmla="*/ 856527 w 1035935"/>
              <a:gd name="connsiteY27" fmla="*/ 642395 h 1383175"/>
              <a:gd name="connsiteX28" fmla="*/ 868102 w 1035935"/>
              <a:gd name="connsiteY28" fmla="*/ 659757 h 1383175"/>
              <a:gd name="connsiteX29" fmla="*/ 879676 w 1035935"/>
              <a:gd name="connsiteY29" fmla="*/ 688694 h 1383175"/>
              <a:gd name="connsiteX30" fmla="*/ 902826 w 1035935"/>
              <a:gd name="connsiteY30" fmla="*/ 763929 h 1383175"/>
              <a:gd name="connsiteX31" fmla="*/ 908613 w 1035935"/>
              <a:gd name="connsiteY31" fmla="*/ 787078 h 1383175"/>
              <a:gd name="connsiteX32" fmla="*/ 954912 w 1035935"/>
              <a:gd name="connsiteY32" fmla="*/ 891251 h 1383175"/>
              <a:gd name="connsiteX33" fmla="*/ 972274 w 1035935"/>
              <a:gd name="connsiteY33" fmla="*/ 920187 h 1383175"/>
              <a:gd name="connsiteX34" fmla="*/ 978061 w 1035935"/>
              <a:gd name="connsiteY34" fmla="*/ 960699 h 1383175"/>
              <a:gd name="connsiteX35" fmla="*/ 1012785 w 1035935"/>
              <a:gd name="connsiteY35" fmla="*/ 1024360 h 1383175"/>
              <a:gd name="connsiteX36" fmla="*/ 1024360 w 1035935"/>
              <a:gd name="connsiteY36" fmla="*/ 1111170 h 1383175"/>
              <a:gd name="connsiteX37" fmla="*/ 1030147 w 1035935"/>
              <a:gd name="connsiteY37" fmla="*/ 1128532 h 1383175"/>
              <a:gd name="connsiteX38" fmla="*/ 1035935 w 1035935"/>
              <a:gd name="connsiteY38" fmla="*/ 1307939 h 1383175"/>
              <a:gd name="connsiteX39" fmla="*/ 1030147 w 1035935"/>
              <a:gd name="connsiteY39" fmla="*/ 1365813 h 1383175"/>
              <a:gd name="connsiteX40" fmla="*/ 1030147 w 1035935"/>
              <a:gd name="connsiteY40" fmla="*/ 1383175 h 138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35935" h="1383175">
                <a:moveTo>
                  <a:pt x="0" y="0"/>
                </a:moveTo>
                <a:cubicBezTo>
                  <a:pt x="30866" y="1929"/>
                  <a:pt x="62690" y="-2084"/>
                  <a:pt x="92598" y="5787"/>
                </a:cubicBezTo>
                <a:cubicBezTo>
                  <a:pt x="101926" y="8242"/>
                  <a:pt x="103140" y="22116"/>
                  <a:pt x="109960" y="28937"/>
                </a:cubicBezTo>
                <a:cubicBezTo>
                  <a:pt x="116780" y="35757"/>
                  <a:pt x="123890" y="43462"/>
                  <a:pt x="133109" y="46299"/>
                </a:cubicBezTo>
                <a:cubicBezTo>
                  <a:pt x="149805" y="51436"/>
                  <a:pt x="167833" y="50157"/>
                  <a:pt x="185195" y="52086"/>
                </a:cubicBezTo>
                <a:cubicBezTo>
                  <a:pt x="192912" y="57873"/>
                  <a:pt x="200074" y="64485"/>
                  <a:pt x="208345" y="69448"/>
                </a:cubicBezTo>
                <a:cubicBezTo>
                  <a:pt x="233459" y="84516"/>
                  <a:pt x="237894" y="85085"/>
                  <a:pt x="260431" y="92597"/>
                </a:cubicBezTo>
                <a:cubicBezTo>
                  <a:pt x="268147" y="98385"/>
                  <a:pt x="276321" y="103608"/>
                  <a:pt x="283580" y="109960"/>
                </a:cubicBezTo>
                <a:cubicBezTo>
                  <a:pt x="311253" y="134174"/>
                  <a:pt x="296260" y="131474"/>
                  <a:pt x="324092" y="138896"/>
                </a:cubicBezTo>
                <a:cubicBezTo>
                  <a:pt x="347148" y="145044"/>
                  <a:pt x="393540" y="156258"/>
                  <a:pt x="393540" y="156258"/>
                </a:cubicBezTo>
                <a:cubicBezTo>
                  <a:pt x="401256" y="160116"/>
                  <a:pt x="408805" y="164329"/>
                  <a:pt x="416689" y="167833"/>
                </a:cubicBezTo>
                <a:cubicBezTo>
                  <a:pt x="426182" y="172052"/>
                  <a:pt x="436635" y="174203"/>
                  <a:pt x="445626" y="179408"/>
                </a:cubicBezTo>
                <a:cubicBezTo>
                  <a:pt x="446891" y="180141"/>
                  <a:pt x="527362" y="229224"/>
                  <a:pt x="549798" y="248856"/>
                </a:cubicBezTo>
                <a:cubicBezTo>
                  <a:pt x="558011" y="256042"/>
                  <a:pt x="564217" y="265458"/>
                  <a:pt x="572947" y="272005"/>
                </a:cubicBezTo>
                <a:cubicBezTo>
                  <a:pt x="579849" y="277181"/>
                  <a:pt x="588606" y="279300"/>
                  <a:pt x="596097" y="283580"/>
                </a:cubicBezTo>
                <a:cubicBezTo>
                  <a:pt x="602136" y="287031"/>
                  <a:pt x="607672" y="291296"/>
                  <a:pt x="613459" y="295154"/>
                </a:cubicBezTo>
                <a:cubicBezTo>
                  <a:pt x="615388" y="304800"/>
                  <a:pt x="614366" y="315550"/>
                  <a:pt x="619246" y="324091"/>
                </a:cubicBezTo>
                <a:cubicBezTo>
                  <a:pt x="622697" y="330130"/>
                  <a:pt x="632081" y="330385"/>
                  <a:pt x="636608" y="335666"/>
                </a:cubicBezTo>
                <a:cubicBezTo>
                  <a:pt x="643928" y="344207"/>
                  <a:pt x="646563" y="356137"/>
                  <a:pt x="653970" y="364603"/>
                </a:cubicBezTo>
                <a:cubicBezTo>
                  <a:pt x="660322" y="371862"/>
                  <a:pt x="670299" y="375145"/>
                  <a:pt x="677119" y="381965"/>
                </a:cubicBezTo>
                <a:cubicBezTo>
                  <a:pt x="687773" y="392619"/>
                  <a:pt x="696046" y="405428"/>
                  <a:pt x="706056" y="416689"/>
                </a:cubicBezTo>
                <a:cubicBezTo>
                  <a:pt x="711494" y="422806"/>
                  <a:pt x="718507" y="427503"/>
                  <a:pt x="723418" y="434051"/>
                </a:cubicBezTo>
                <a:cubicBezTo>
                  <a:pt x="730167" y="443050"/>
                  <a:pt x="732826" y="455033"/>
                  <a:pt x="740780" y="462987"/>
                </a:cubicBezTo>
                <a:cubicBezTo>
                  <a:pt x="750617" y="472824"/>
                  <a:pt x="763929" y="478420"/>
                  <a:pt x="775504" y="486137"/>
                </a:cubicBezTo>
                <a:cubicBezTo>
                  <a:pt x="781291" y="495782"/>
                  <a:pt x="786827" y="505583"/>
                  <a:pt x="792866" y="515073"/>
                </a:cubicBezTo>
                <a:cubicBezTo>
                  <a:pt x="800335" y="526809"/>
                  <a:pt x="816016" y="549797"/>
                  <a:pt x="816016" y="549797"/>
                </a:cubicBezTo>
                <a:cubicBezTo>
                  <a:pt x="829036" y="588863"/>
                  <a:pt x="811254" y="542181"/>
                  <a:pt x="844952" y="596096"/>
                </a:cubicBezTo>
                <a:cubicBezTo>
                  <a:pt x="851649" y="606811"/>
                  <a:pt x="853094" y="633241"/>
                  <a:pt x="856527" y="642395"/>
                </a:cubicBezTo>
                <a:cubicBezTo>
                  <a:pt x="858969" y="648908"/>
                  <a:pt x="864991" y="653536"/>
                  <a:pt x="868102" y="659757"/>
                </a:cubicBezTo>
                <a:cubicBezTo>
                  <a:pt x="872748" y="669049"/>
                  <a:pt x="876999" y="678656"/>
                  <a:pt x="879676" y="688694"/>
                </a:cubicBezTo>
                <a:cubicBezTo>
                  <a:pt x="899802" y="764167"/>
                  <a:pt x="877797" y="726387"/>
                  <a:pt x="902826" y="763929"/>
                </a:cubicBezTo>
                <a:cubicBezTo>
                  <a:pt x="904755" y="771645"/>
                  <a:pt x="905730" y="779665"/>
                  <a:pt x="908613" y="787078"/>
                </a:cubicBezTo>
                <a:cubicBezTo>
                  <a:pt x="913145" y="798731"/>
                  <a:pt x="940059" y="864516"/>
                  <a:pt x="954912" y="891251"/>
                </a:cubicBezTo>
                <a:cubicBezTo>
                  <a:pt x="960375" y="901084"/>
                  <a:pt x="966487" y="910542"/>
                  <a:pt x="972274" y="920187"/>
                </a:cubicBezTo>
                <a:cubicBezTo>
                  <a:pt x="974203" y="933691"/>
                  <a:pt x="974049" y="947661"/>
                  <a:pt x="978061" y="960699"/>
                </a:cubicBezTo>
                <a:cubicBezTo>
                  <a:pt x="982775" y="976019"/>
                  <a:pt x="1004132" y="1009938"/>
                  <a:pt x="1012785" y="1024360"/>
                </a:cubicBezTo>
                <a:cubicBezTo>
                  <a:pt x="1015571" y="1049429"/>
                  <a:pt x="1018589" y="1085197"/>
                  <a:pt x="1024360" y="1111170"/>
                </a:cubicBezTo>
                <a:cubicBezTo>
                  <a:pt x="1025683" y="1117125"/>
                  <a:pt x="1028218" y="1122745"/>
                  <a:pt x="1030147" y="1128532"/>
                </a:cubicBezTo>
                <a:cubicBezTo>
                  <a:pt x="1032076" y="1188334"/>
                  <a:pt x="1035935" y="1248106"/>
                  <a:pt x="1035935" y="1307939"/>
                </a:cubicBezTo>
                <a:cubicBezTo>
                  <a:pt x="1035935" y="1327327"/>
                  <a:pt x="1031634" y="1346483"/>
                  <a:pt x="1030147" y="1365813"/>
                </a:cubicBezTo>
                <a:cubicBezTo>
                  <a:pt x="1029703" y="1371583"/>
                  <a:pt x="1030147" y="1377388"/>
                  <a:pt x="1030147" y="138317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251815-AF91-45EE-9BB2-DA7137BBD22A}"/>
              </a:ext>
            </a:extLst>
          </p:cNvPr>
          <p:cNvSpPr/>
          <p:nvPr/>
        </p:nvSpPr>
        <p:spPr>
          <a:xfrm>
            <a:off x="8443732" y="2297575"/>
            <a:ext cx="694481" cy="1540167"/>
          </a:xfrm>
          <a:custGeom>
            <a:avLst/>
            <a:gdLst>
              <a:gd name="connsiteX0" fmla="*/ 694481 w 694481"/>
              <a:gd name="connsiteY0" fmla="*/ 0 h 1540167"/>
              <a:gd name="connsiteX1" fmla="*/ 642395 w 694481"/>
              <a:gd name="connsiteY1" fmla="*/ 17362 h 1540167"/>
              <a:gd name="connsiteX2" fmla="*/ 590309 w 694481"/>
              <a:gd name="connsiteY2" fmla="*/ 23149 h 1540167"/>
              <a:gd name="connsiteX3" fmla="*/ 561372 w 694481"/>
              <a:gd name="connsiteY3" fmla="*/ 28936 h 1540167"/>
              <a:gd name="connsiteX4" fmla="*/ 520860 w 694481"/>
              <a:gd name="connsiteY4" fmla="*/ 40511 h 1540167"/>
              <a:gd name="connsiteX5" fmla="*/ 497711 w 694481"/>
              <a:gd name="connsiteY5" fmla="*/ 46298 h 1540167"/>
              <a:gd name="connsiteX6" fmla="*/ 445625 w 694481"/>
              <a:gd name="connsiteY6" fmla="*/ 86810 h 1540167"/>
              <a:gd name="connsiteX7" fmla="*/ 428263 w 694481"/>
              <a:gd name="connsiteY7" fmla="*/ 104172 h 1540167"/>
              <a:gd name="connsiteX8" fmla="*/ 405114 w 694481"/>
              <a:gd name="connsiteY8" fmla="*/ 121534 h 1540167"/>
              <a:gd name="connsiteX9" fmla="*/ 358815 w 694481"/>
              <a:gd name="connsiteY9" fmla="*/ 167833 h 1540167"/>
              <a:gd name="connsiteX10" fmla="*/ 341453 w 694481"/>
              <a:gd name="connsiteY10" fmla="*/ 202557 h 1540167"/>
              <a:gd name="connsiteX11" fmla="*/ 306729 w 694481"/>
              <a:gd name="connsiteY11" fmla="*/ 300941 h 1540167"/>
              <a:gd name="connsiteX12" fmla="*/ 295154 w 694481"/>
              <a:gd name="connsiteY12" fmla="*/ 353028 h 1540167"/>
              <a:gd name="connsiteX13" fmla="*/ 289367 w 694481"/>
              <a:gd name="connsiteY13" fmla="*/ 376177 h 1540167"/>
              <a:gd name="connsiteX14" fmla="*/ 272005 w 694481"/>
              <a:gd name="connsiteY14" fmla="*/ 405114 h 1540167"/>
              <a:gd name="connsiteX15" fmla="*/ 266217 w 694481"/>
              <a:gd name="connsiteY15" fmla="*/ 439838 h 1540167"/>
              <a:gd name="connsiteX16" fmla="*/ 266217 w 694481"/>
              <a:gd name="connsiteY16" fmla="*/ 717630 h 1540167"/>
              <a:gd name="connsiteX17" fmla="*/ 289367 w 694481"/>
              <a:gd name="connsiteY17" fmla="*/ 775503 h 1540167"/>
              <a:gd name="connsiteX18" fmla="*/ 312516 w 694481"/>
              <a:gd name="connsiteY18" fmla="*/ 844952 h 1540167"/>
              <a:gd name="connsiteX19" fmla="*/ 318303 w 694481"/>
              <a:gd name="connsiteY19" fmla="*/ 873888 h 1540167"/>
              <a:gd name="connsiteX20" fmla="*/ 324091 w 694481"/>
              <a:gd name="connsiteY20" fmla="*/ 925974 h 1540167"/>
              <a:gd name="connsiteX21" fmla="*/ 335665 w 694481"/>
              <a:gd name="connsiteY21" fmla="*/ 966486 h 1540167"/>
              <a:gd name="connsiteX22" fmla="*/ 347240 w 694481"/>
              <a:gd name="connsiteY22" fmla="*/ 1024359 h 1540167"/>
              <a:gd name="connsiteX23" fmla="*/ 353027 w 694481"/>
              <a:gd name="connsiteY23" fmla="*/ 1082233 h 1540167"/>
              <a:gd name="connsiteX24" fmla="*/ 381964 w 694481"/>
              <a:gd name="connsiteY24" fmla="*/ 1145893 h 1540167"/>
              <a:gd name="connsiteX25" fmla="*/ 364602 w 694481"/>
              <a:gd name="connsiteY25" fmla="*/ 1255853 h 1540167"/>
              <a:gd name="connsiteX26" fmla="*/ 358815 w 694481"/>
              <a:gd name="connsiteY26" fmla="*/ 1279002 h 1540167"/>
              <a:gd name="connsiteX27" fmla="*/ 335665 w 694481"/>
              <a:gd name="connsiteY27" fmla="*/ 1307939 h 1540167"/>
              <a:gd name="connsiteX28" fmla="*/ 329878 w 694481"/>
              <a:gd name="connsiteY28" fmla="*/ 1342663 h 1540167"/>
              <a:gd name="connsiteX29" fmla="*/ 312516 w 694481"/>
              <a:gd name="connsiteY29" fmla="*/ 1365812 h 1540167"/>
              <a:gd name="connsiteX30" fmla="*/ 254643 w 694481"/>
              <a:gd name="connsiteY30" fmla="*/ 1417898 h 1540167"/>
              <a:gd name="connsiteX31" fmla="*/ 248855 w 694481"/>
              <a:gd name="connsiteY31" fmla="*/ 1435260 h 1540167"/>
              <a:gd name="connsiteX32" fmla="*/ 202557 w 694481"/>
              <a:gd name="connsiteY32" fmla="*/ 1469984 h 1540167"/>
              <a:gd name="connsiteX33" fmla="*/ 179407 w 694481"/>
              <a:gd name="connsiteY33" fmla="*/ 1498921 h 1540167"/>
              <a:gd name="connsiteX34" fmla="*/ 162045 w 694481"/>
              <a:gd name="connsiteY34" fmla="*/ 1510496 h 1540167"/>
              <a:gd name="connsiteX35" fmla="*/ 121534 w 694481"/>
              <a:gd name="connsiteY35" fmla="*/ 1533645 h 1540167"/>
              <a:gd name="connsiteX36" fmla="*/ 104172 w 694481"/>
              <a:gd name="connsiteY36" fmla="*/ 1539433 h 1540167"/>
              <a:gd name="connsiteX37" fmla="*/ 0 w 694481"/>
              <a:gd name="connsiteY37" fmla="*/ 1539433 h 15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94481" h="1540167">
                <a:moveTo>
                  <a:pt x="694481" y="0"/>
                </a:moveTo>
                <a:cubicBezTo>
                  <a:pt x="677119" y="5787"/>
                  <a:pt x="660260" y="13392"/>
                  <a:pt x="642395" y="17362"/>
                </a:cubicBezTo>
                <a:cubicBezTo>
                  <a:pt x="625342" y="21151"/>
                  <a:pt x="607602" y="20679"/>
                  <a:pt x="590309" y="23149"/>
                </a:cubicBezTo>
                <a:cubicBezTo>
                  <a:pt x="580571" y="24540"/>
                  <a:pt x="570915" y="26550"/>
                  <a:pt x="561372" y="28936"/>
                </a:cubicBezTo>
                <a:cubicBezTo>
                  <a:pt x="547747" y="32342"/>
                  <a:pt x="534410" y="36816"/>
                  <a:pt x="520860" y="40511"/>
                </a:cubicBezTo>
                <a:cubicBezTo>
                  <a:pt x="513186" y="42604"/>
                  <a:pt x="505427" y="44369"/>
                  <a:pt x="497711" y="46298"/>
                </a:cubicBezTo>
                <a:cubicBezTo>
                  <a:pt x="480349" y="59802"/>
                  <a:pt x="461178" y="71257"/>
                  <a:pt x="445625" y="86810"/>
                </a:cubicBezTo>
                <a:cubicBezTo>
                  <a:pt x="439838" y="92597"/>
                  <a:pt x="434477" y="98846"/>
                  <a:pt x="428263" y="104172"/>
                </a:cubicBezTo>
                <a:cubicBezTo>
                  <a:pt x="420940" y="110449"/>
                  <a:pt x="412224" y="115016"/>
                  <a:pt x="405114" y="121534"/>
                </a:cubicBezTo>
                <a:cubicBezTo>
                  <a:pt x="389025" y="136282"/>
                  <a:pt x="368576" y="148312"/>
                  <a:pt x="358815" y="167833"/>
                </a:cubicBezTo>
                <a:cubicBezTo>
                  <a:pt x="353028" y="179408"/>
                  <a:pt x="345728" y="190343"/>
                  <a:pt x="341453" y="202557"/>
                </a:cubicBezTo>
                <a:cubicBezTo>
                  <a:pt x="304521" y="308074"/>
                  <a:pt x="336822" y="255798"/>
                  <a:pt x="306729" y="300941"/>
                </a:cubicBezTo>
                <a:cubicBezTo>
                  <a:pt x="302871" y="318303"/>
                  <a:pt x="299153" y="335698"/>
                  <a:pt x="295154" y="353028"/>
                </a:cubicBezTo>
                <a:cubicBezTo>
                  <a:pt x="293366" y="360778"/>
                  <a:pt x="292597" y="368909"/>
                  <a:pt x="289367" y="376177"/>
                </a:cubicBezTo>
                <a:cubicBezTo>
                  <a:pt x="284799" y="386456"/>
                  <a:pt x="277792" y="395468"/>
                  <a:pt x="272005" y="405114"/>
                </a:cubicBezTo>
                <a:cubicBezTo>
                  <a:pt x="270076" y="416689"/>
                  <a:pt x="267513" y="428175"/>
                  <a:pt x="266217" y="439838"/>
                </a:cubicBezTo>
                <a:cubicBezTo>
                  <a:pt x="255210" y="538896"/>
                  <a:pt x="258142" y="604575"/>
                  <a:pt x="266217" y="717630"/>
                </a:cubicBezTo>
                <a:cubicBezTo>
                  <a:pt x="268055" y="743357"/>
                  <a:pt x="281150" y="753591"/>
                  <a:pt x="289367" y="775503"/>
                </a:cubicBezTo>
                <a:cubicBezTo>
                  <a:pt x="297935" y="798351"/>
                  <a:pt x="307731" y="821024"/>
                  <a:pt x="312516" y="844952"/>
                </a:cubicBezTo>
                <a:cubicBezTo>
                  <a:pt x="314445" y="854597"/>
                  <a:pt x="316912" y="864151"/>
                  <a:pt x="318303" y="873888"/>
                </a:cubicBezTo>
                <a:cubicBezTo>
                  <a:pt x="320774" y="891181"/>
                  <a:pt x="320872" y="908804"/>
                  <a:pt x="324091" y="925974"/>
                </a:cubicBezTo>
                <a:cubicBezTo>
                  <a:pt x="326679" y="939778"/>
                  <a:pt x="332448" y="952815"/>
                  <a:pt x="335665" y="966486"/>
                </a:cubicBezTo>
                <a:cubicBezTo>
                  <a:pt x="340171" y="985636"/>
                  <a:pt x="343382" y="1005068"/>
                  <a:pt x="347240" y="1024359"/>
                </a:cubicBezTo>
                <a:cubicBezTo>
                  <a:pt x="349169" y="1043650"/>
                  <a:pt x="349225" y="1063222"/>
                  <a:pt x="353027" y="1082233"/>
                </a:cubicBezTo>
                <a:cubicBezTo>
                  <a:pt x="355757" y="1095881"/>
                  <a:pt x="376962" y="1135890"/>
                  <a:pt x="381964" y="1145893"/>
                </a:cubicBezTo>
                <a:cubicBezTo>
                  <a:pt x="376177" y="1182546"/>
                  <a:pt x="370960" y="1219294"/>
                  <a:pt x="364602" y="1255853"/>
                </a:cubicBezTo>
                <a:cubicBezTo>
                  <a:pt x="363239" y="1263689"/>
                  <a:pt x="362678" y="1272049"/>
                  <a:pt x="358815" y="1279002"/>
                </a:cubicBezTo>
                <a:cubicBezTo>
                  <a:pt x="352816" y="1289800"/>
                  <a:pt x="343382" y="1298293"/>
                  <a:pt x="335665" y="1307939"/>
                </a:cubicBezTo>
                <a:cubicBezTo>
                  <a:pt x="333736" y="1319514"/>
                  <a:pt x="334236" y="1331768"/>
                  <a:pt x="329878" y="1342663"/>
                </a:cubicBezTo>
                <a:cubicBezTo>
                  <a:pt x="326296" y="1351619"/>
                  <a:pt x="318968" y="1358643"/>
                  <a:pt x="312516" y="1365812"/>
                </a:cubicBezTo>
                <a:cubicBezTo>
                  <a:pt x="283754" y="1397769"/>
                  <a:pt x="283355" y="1396364"/>
                  <a:pt x="254643" y="1417898"/>
                </a:cubicBezTo>
                <a:cubicBezTo>
                  <a:pt x="252714" y="1423685"/>
                  <a:pt x="252401" y="1430296"/>
                  <a:pt x="248855" y="1435260"/>
                </a:cubicBezTo>
                <a:cubicBezTo>
                  <a:pt x="232604" y="1458012"/>
                  <a:pt x="225191" y="1458667"/>
                  <a:pt x="202557" y="1469984"/>
                </a:cubicBezTo>
                <a:cubicBezTo>
                  <a:pt x="194840" y="1479630"/>
                  <a:pt x="188142" y="1490186"/>
                  <a:pt x="179407" y="1498921"/>
                </a:cubicBezTo>
                <a:cubicBezTo>
                  <a:pt x="174489" y="1503839"/>
                  <a:pt x="168009" y="1506917"/>
                  <a:pt x="162045" y="1510496"/>
                </a:cubicBezTo>
                <a:cubicBezTo>
                  <a:pt x="148709" y="1518498"/>
                  <a:pt x="135445" y="1526689"/>
                  <a:pt x="121534" y="1533645"/>
                </a:cubicBezTo>
                <a:cubicBezTo>
                  <a:pt x="116078" y="1536373"/>
                  <a:pt x="110266" y="1539143"/>
                  <a:pt x="104172" y="1539433"/>
                </a:cubicBezTo>
                <a:cubicBezTo>
                  <a:pt x="69487" y="1541085"/>
                  <a:pt x="34724" y="1539433"/>
                  <a:pt x="0" y="15394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/>
      <p:bldP spid="10" grpId="0"/>
      <p:bldP spid="11" grpId="0"/>
      <p:bldP spid="12" grpId="0"/>
      <p:bldP spid="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0572" y="593254"/>
            <a:ext cx="2138543" cy="617957"/>
            <a:chOff x="1144472" y="1425114"/>
            <a:chExt cx="2138543" cy="617957"/>
          </a:xfrm>
        </p:grpSpPr>
        <p:grpSp>
          <p:nvGrpSpPr>
            <p:cNvPr id="3" name="Group 2"/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608397" y="1356286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4744" y="400739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70171" y="467360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70171" y="533467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7989" y="457256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7989" y="523876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7479" y="855240"/>
            <a:ext cx="622411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8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 animBg="1"/>
      <p:bldP spid="10" grpId="0" animBg="1"/>
      <p:bldP spid="11" grpId="0" uiExpand="1" build="p"/>
      <p:bldP spid="12" grpId="0" uiExpand="1" build="p"/>
      <p:bldP spid="13" grpId="0" uiExpand="1" build="p"/>
      <p:bldP spid="13" grpId="1" build="allAtOnce"/>
      <p:bldP spid="13" grpId="2" build="allAtOnce"/>
      <p:bldP spid="13" grpId="3" build="allAtOnce"/>
      <p:bldP spid="13" grpId="4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0572" y="593254"/>
            <a:ext cx="8386308" cy="617957"/>
            <a:chOff x="1144472" y="1425114"/>
            <a:chExt cx="8386308" cy="617957"/>
          </a:xfrm>
        </p:grpSpPr>
        <p:sp>
          <p:nvSpPr>
            <p:cNvPr id="6" name="TextBox 5"/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7" name="Isosceles Triangle 6"/>
          <p:cNvSpPr/>
          <p:nvPr/>
        </p:nvSpPr>
        <p:spPr>
          <a:xfrm>
            <a:off x="2553566" y="1724296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0"/>
            <a:endCxn id="7" idx="3"/>
          </p:cNvCxnSpPr>
          <p:nvPr/>
        </p:nvCxnSpPr>
        <p:spPr>
          <a:xfrm>
            <a:off x="4542495" y="1724296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47183" y="1724296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368893" y="986048"/>
            <a:ext cx="575678" cy="1015663"/>
            <a:chOff x="3576640" y="3851868"/>
            <a:chExt cx="575678" cy="1015663"/>
          </a:xfrm>
        </p:grpSpPr>
        <p:sp>
          <p:nvSpPr>
            <p:cNvPr id="11" name="TextBox 10"/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66568" y="3520804"/>
            <a:ext cx="499596" cy="1167433"/>
            <a:chOff x="3576640" y="3851868"/>
            <a:chExt cx="499596" cy="1167433"/>
          </a:xfrm>
        </p:grpSpPr>
        <p:sp>
          <p:nvSpPr>
            <p:cNvPr id="23" name="TextBox 22"/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31218" y="2651953"/>
            <a:ext cx="4781006" cy="673050"/>
            <a:chOff x="8872498" y="2279156"/>
            <a:chExt cx="2572494" cy="673050"/>
          </a:xfrm>
        </p:grpSpPr>
        <p:sp>
          <p:nvSpPr>
            <p:cNvPr id="28" name="TextBox 27"/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0" name="Straight Connector 29"/>
          <p:cNvCxnSpPr>
            <a:cxnSpLocks/>
          </p:cNvCxnSpPr>
          <p:nvPr/>
        </p:nvCxnSpPr>
        <p:spPr>
          <a:xfrm flipH="1">
            <a:off x="2490563" y="5525588"/>
            <a:ext cx="411833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119333" y="4813465"/>
            <a:ext cx="504580" cy="1015663"/>
            <a:chOff x="3338760" y="3851868"/>
            <a:chExt cx="504580" cy="1015663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99137" y="4813465"/>
            <a:ext cx="654113" cy="1015663"/>
            <a:chOff x="3576640" y="3851868"/>
            <a:chExt cx="654113" cy="1015663"/>
          </a:xfrm>
        </p:grpSpPr>
        <p:sp>
          <p:nvSpPr>
            <p:cNvPr id="17" name="TextBox 16"/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07987" y="4813465"/>
            <a:ext cx="525281" cy="1292661"/>
            <a:chOff x="3318059" y="3851868"/>
            <a:chExt cx="525281" cy="1292661"/>
          </a:xfrm>
        </p:grpSpPr>
        <p:sp>
          <p:nvSpPr>
            <p:cNvPr id="20" name="TextBox 19"/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45824" y="1648677"/>
            <a:ext cx="4781006" cy="673050"/>
            <a:chOff x="8872498" y="2279156"/>
            <a:chExt cx="2572494" cy="673050"/>
          </a:xfrm>
        </p:grpSpPr>
        <p:sp>
          <p:nvSpPr>
            <p:cNvPr id="34" name="TextBox 33"/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C57D1FE-DDD4-4C69-8254-8C224356A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5750" l="3333" r="97500">
                        <a14:foregroundMark x1="23750" y1="8583" x2="24583" y2="16500"/>
                        <a14:foregroundMark x1="22333" y1="10417" x2="12583" y2="5250"/>
                        <a14:foregroundMark x1="13917" y1="6083" x2="16667" y2="12917"/>
                        <a14:foregroundMark x1="16667" y1="12917" x2="86500" y2="89083"/>
                        <a14:foregroundMark x1="93000" y1="84000" x2="48000" y2="37417"/>
                        <a14:foregroundMark x1="12750" y1="21083" x2="57250" y2="72250"/>
                        <a14:foregroundMark x1="57250" y1="72250" x2="67167" y2="81667"/>
                        <a14:foregroundMark x1="79167" y1="86667" x2="50917" y2="62417"/>
                        <a14:foregroundMark x1="97583" y1="82417" x2="97583" y2="82417"/>
                        <a14:foregroundMark x1="96500" y1="84083" x2="92500" y2="88417"/>
                        <a14:foregroundMark x1="85000" y1="93333" x2="83083" y2="95833"/>
                        <a14:foregroundMark x1="36917" y1="41667" x2="13500" y2="27667"/>
                        <a14:foregroundMark x1="8083" y1="19083" x2="3333" y2="14917"/>
                        <a14:foregroundMark x1="50250" y1="36083" x2="50250" y2="36083"/>
                        <a14:foregroundMark x1="48917" y1="34333" x2="37500" y2="23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98020">
            <a:off x="1803723" y="3340464"/>
            <a:ext cx="5659090" cy="56590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66B937-CC0B-421E-894D-82B10CACB1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0000" l="10000" r="90000">
                        <a14:foregroundMark x1="33667" y1="8667" x2="41000" y2="11000"/>
                      </a14:backgroundRemoval>
                    </a14:imgEffect>
                  </a14:imgLayer>
                </a14:imgProps>
              </a:ext>
            </a:extLst>
          </a:blip>
          <a:srcRect b="42000"/>
          <a:stretch/>
        </p:blipFill>
        <p:spPr>
          <a:xfrm>
            <a:off x="661395" y="5321296"/>
            <a:ext cx="2857500" cy="165734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8EFD53-9ECB-4BF2-B4C4-1562AA70A3E4}"/>
              </a:ext>
            </a:extLst>
          </p:cNvPr>
          <p:cNvCxnSpPr>
            <a:cxnSpLocks/>
          </p:cNvCxnSpPr>
          <p:nvPr/>
        </p:nvCxnSpPr>
        <p:spPr>
          <a:xfrm>
            <a:off x="1558529" y="5525588"/>
            <a:ext cx="5630882" cy="176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E9332C12-B161-4474-A733-227AC65F9B41}"/>
              </a:ext>
            </a:extLst>
          </p:cNvPr>
          <p:cNvSpPr/>
          <p:nvPr/>
        </p:nvSpPr>
        <p:spPr>
          <a:xfrm>
            <a:off x="2227330" y="5240558"/>
            <a:ext cx="557639" cy="523220"/>
          </a:xfrm>
          <a:prstGeom prst="flowChartConnector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B7B6B86C-BFBF-457C-A331-9E9A96B04CD8}"/>
              </a:ext>
            </a:extLst>
          </p:cNvPr>
          <p:cNvSpPr/>
          <p:nvPr/>
        </p:nvSpPr>
        <p:spPr>
          <a:xfrm>
            <a:off x="4285388" y="5235197"/>
            <a:ext cx="564969" cy="533943"/>
          </a:xfrm>
          <a:prstGeom prst="flowChartConnector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11CE87D1-677D-4454-91F4-5DA0CDCF3088}"/>
              </a:ext>
            </a:extLst>
          </p:cNvPr>
          <p:cNvSpPr/>
          <p:nvPr/>
        </p:nvSpPr>
        <p:spPr>
          <a:xfrm>
            <a:off x="6260113" y="5235197"/>
            <a:ext cx="564060" cy="523220"/>
          </a:xfrm>
          <a:prstGeom prst="flowChartConnector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6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46185 -0.000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86" y="-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3816" y="593254"/>
            <a:ext cx="10489428" cy="1048844"/>
            <a:chOff x="1144472" y="1425114"/>
            <a:chExt cx="10489428" cy="1048844"/>
          </a:xfrm>
        </p:grpSpPr>
        <p:sp>
          <p:nvSpPr>
            <p:cNvPr id="3" name="TextBox 2"/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783816" y="1736835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54DEF9-445D-423C-8DBE-43C778CC67AC}"/>
              </a:ext>
            </a:extLst>
          </p:cNvPr>
          <p:cNvCxnSpPr>
            <a:cxnSpLocks/>
          </p:cNvCxnSpPr>
          <p:nvPr/>
        </p:nvCxnSpPr>
        <p:spPr>
          <a:xfrm>
            <a:off x="2275367" y="1094253"/>
            <a:ext cx="26900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C2F6FA-BCEE-4E4A-ABC2-FD5C255CA4B3}"/>
              </a:ext>
            </a:extLst>
          </p:cNvPr>
          <p:cNvCxnSpPr>
            <a:cxnSpLocks/>
          </p:cNvCxnSpPr>
          <p:nvPr/>
        </p:nvCxnSpPr>
        <p:spPr>
          <a:xfrm>
            <a:off x="5213497" y="1094253"/>
            <a:ext cx="26900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E87AEF-0A45-445D-9D1C-FAECD0D221A2}"/>
              </a:ext>
            </a:extLst>
          </p:cNvPr>
          <p:cNvCxnSpPr>
            <a:cxnSpLocks/>
          </p:cNvCxnSpPr>
          <p:nvPr/>
        </p:nvCxnSpPr>
        <p:spPr>
          <a:xfrm>
            <a:off x="8481237" y="1107529"/>
            <a:ext cx="26900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btnInknoeActivity">
            <a:extLst>
              <a:ext uri="{FF2B5EF4-FFF2-40B4-BE49-F238E27FC236}">
                <a16:creationId xmlns:a16="http://schemas.microsoft.com/office/drawing/2014/main" id="{D536D749-7ED3-4574-A9DE-252F5EDBCC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29" y="589762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3816" y="593254"/>
            <a:ext cx="10489428" cy="1048844"/>
            <a:chOff x="1144472" y="1425114"/>
            <a:chExt cx="10489428" cy="1048844"/>
          </a:xfrm>
        </p:grpSpPr>
        <p:sp>
          <p:nvSpPr>
            <p:cNvPr id="3" name="TextBox 2"/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783816" y="1736835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7406640" y="4794069"/>
            <a:ext cx="2586446" cy="122790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741819" y="3840769"/>
            <a:ext cx="5499461" cy="176319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776549" y="2612571"/>
            <a:ext cx="4153988" cy="150222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776549" y="2403565"/>
            <a:ext cx="0" cy="192024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59429" y="2612572"/>
            <a:ext cx="0" cy="122819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776548" y="3042287"/>
            <a:ext cx="1384663" cy="48071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5667375" y="3664744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515100" y="3226670"/>
            <a:ext cx="3860800" cy="119015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A2D36-70CB-4603-B049-AD96715E8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05"/>
          <a:stretch/>
        </p:blipFill>
        <p:spPr>
          <a:xfrm>
            <a:off x="2429571" y="2421990"/>
            <a:ext cx="7001508" cy="403197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1D49CE7-D95B-4ABD-8766-0DAD2FCDB0F8}"/>
              </a:ext>
            </a:extLst>
          </p:cNvPr>
          <p:cNvSpPr/>
          <p:nvPr/>
        </p:nvSpPr>
        <p:spPr>
          <a:xfrm>
            <a:off x="637985" y="404037"/>
            <a:ext cx="3583172" cy="154172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Vận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5D43C-C132-4D75-8AD8-F276A8D20451}"/>
              </a:ext>
            </a:extLst>
          </p:cNvPr>
          <p:cNvSpPr txBox="1"/>
          <p:nvPr/>
        </p:nvSpPr>
        <p:spPr>
          <a:xfrm>
            <a:off x="4273922" y="560763"/>
            <a:ext cx="7305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Hãy tìm những đường thẳng, đường cong, những đồ vật thẳng hàng có trong ngôi nhà của em.</a:t>
            </a:r>
          </a:p>
        </p:txBody>
      </p:sp>
    </p:spTree>
    <p:extLst>
      <p:ext uri="{BB962C8B-B14F-4D97-AF65-F5344CB8AC3E}">
        <p14:creationId xmlns:p14="http://schemas.microsoft.com/office/powerpoint/2010/main" val="32652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5" y="-14745"/>
            <a:ext cx="12187592" cy="959765"/>
            <a:chOff x="0" y="416327"/>
            <a:chExt cx="12190413" cy="95998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023" y="416327"/>
              <a:ext cx="5864365" cy="92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6000">
                  <a:solidFill>
                    <a:srgbClr val="E9785D"/>
                  </a:solidFill>
                  <a:ea typeface="华文中宋" panose="02010600040101010101" pitchFamily="2" charset="-122"/>
                  <a:sym typeface="Arial" panose="020B0604020202020204" pitchFamily="34" charset="0"/>
                </a:rPr>
                <a:t>Yêu cầu cần đạt</a:t>
              </a:r>
              <a:endParaRPr lang="zh-CN" altLang="en-US" sz="6000" dirty="0">
                <a:solidFill>
                  <a:srgbClr val="E9785D"/>
                </a:solidFill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ACFB75-48A6-423A-B05D-4C5F8C4649DA}"/>
              </a:ext>
            </a:extLst>
          </p:cNvPr>
          <p:cNvSpPr/>
          <p:nvPr/>
        </p:nvSpPr>
        <p:spPr>
          <a:xfrm>
            <a:off x="553625" y="1493820"/>
            <a:ext cx="11239211" cy="997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        Nhận biết đường thẳng, đường cong, ba điểm thẳng hàng.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C87B9E-8EDA-4C41-9553-FCEAB2DD6B72}"/>
              </a:ext>
            </a:extLst>
          </p:cNvPr>
          <p:cNvSpPr/>
          <p:nvPr/>
        </p:nvSpPr>
        <p:spPr>
          <a:xfrm>
            <a:off x="659219" y="3088420"/>
            <a:ext cx="11133617" cy="997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        Gọi tên đường thẳng, đường cong, ba điểm thẳng hàng trong hình vẽ cho trước.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33C7C15-5BD2-400C-9CF0-05B80C28619A}"/>
              </a:ext>
            </a:extLst>
          </p:cNvPr>
          <p:cNvSpPr/>
          <p:nvPr/>
        </p:nvSpPr>
        <p:spPr>
          <a:xfrm>
            <a:off x="659219" y="4684946"/>
            <a:ext cx="11133617" cy="997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      Nhận diện đường thẳng, đường cong, ba điểm thẳng hàng trong thực tế.</a:t>
            </a:r>
          </a:p>
        </p:txBody>
      </p:sp>
      <p:pic>
        <p:nvPicPr>
          <p:cNvPr id="41" name="图片 6">
            <a:extLst>
              <a:ext uri="{FF2B5EF4-FFF2-40B4-BE49-F238E27FC236}">
                <a16:creationId xmlns:a16="http://schemas.microsoft.com/office/drawing/2014/main" id="{977B3F3E-4769-4936-8DA6-3D37C8E4D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" y="1389603"/>
            <a:ext cx="1585221" cy="1043874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3662A132-A4DE-40F0-971B-6FC539370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1542506"/>
            <a:ext cx="421363" cy="819793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3DB0977-79F5-46B7-B6C1-5991BA98A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" y="3023191"/>
            <a:ext cx="1585221" cy="1043874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F789A425-6A3F-4CA2-8BE9-476929F16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" y="4638186"/>
            <a:ext cx="1585221" cy="1043874"/>
          </a:xfrm>
          <a:prstGeom prst="rect">
            <a:avLst/>
          </a:prstGeom>
        </p:spPr>
      </p:pic>
      <p:pic>
        <p:nvPicPr>
          <p:cNvPr id="45" name="图片 5">
            <a:extLst>
              <a:ext uri="{FF2B5EF4-FFF2-40B4-BE49-F238E27FC236}">
                <a16:creationId xmlns:a16="http://schemas.microsoft.com/office/drawing/2014/main" id="{4F957294-C3A4-43E3-9545-A7F15409C5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7" y="3176099"/>
            <a:ext cx="566994" cy="802278"/>
          </a:xfrm>
          <a:prstGeom prst="rect">
            <a:avLst/>
          </a:prstGeom>
        </p:spPr>
      </p:pic>
      <p:pic>
        <p:nvPicPr>
          <p:cNvPr id="46" name="图片 13">
            <a:extLst>
              <a:ext uri="{FF2B5EF4-FFF2-40B4-BE49-F238E27FC236}">
                <a16:creationId xmlns:a16="http://schemas.microsoft.com/office/drawing/2014/main" id="{FC78137D-B0E5-4521-BD5D-0669356F3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5" y="4781549"/>
            <a:ext cx="621460" cy="8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5" y="-14745"/>
            <a:ext cx="12187592" cy="959765"/>
            <a:chOff x="0" y="416327"/>
            <a:chExt cx="12190413" cy="95998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023" y="416327"/>
              <a:ext cx="5864365" cy="92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>
                  <a:ln>
                    <a:noFill/>
                  </a:ln>
                  <a:solidFill>
                    <a:srgbClr val="E9785D"/>
                  </a:solidFill>
                  <a:effectLst/>
                  <a:uLnTx/>
                  <a:uFillTx/>
                  <a:latin typeface="Calibri"/>
                  <a:ea typeface="华文中宋" panose="02010600040101010101" pitchFamily="2" charset="-122"/>
                  <a:cs typeface="+mn-cs"/>
                  <a:sym typeface="Arial" panose="020B0604020202020204" pitchFamily="34" charset="0"/>
                </a:rPr>
                <a:t>Yêu cầu cần đạt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9785D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ACFB75-48A6-423A-B05D-4C5F8C4649DA}"/>
              </a:ext>
            </a:extLst>
          </p:cNvPr>
          <p:cNvSpPr/>
          <p:nvPr/>
        </p:nvSpPr>
        <p:spPr>
          <a:xfrm>
            <a:off x="553625" y="1493820"/>
            <a:ext cx="11239211" cy="997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Nhận biết đường thẳng, đường cong, ba điểm thẳng hàng.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C87B9E-8EDA-4C41-9553-FCEAB2DD6B72}"/>
              </a:ext>
            </a:extLst>
          </p:cNvPr>
          <p:cNvSpPr/>
          <p:nvPr/>
        </p:nvSpPr>
        <p:spPr>
          <a:xfrm>
            <a:off x="659219" y="3088420"/>
            <a:ext cx="11133617" cy="997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Gọi tên đường thẳng, đường cong, ba điểm thẳng hàng trong hình vẽ cho trước.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33C7C15-5BD2-400C-9CF0-05B80C28619A}"/>
              </a:ext>
            </a:extLst>
          </p:cNvPr>
          <p:cNvSpPr/>
          <p:nvPr/>
        </p:nvSpPr>
        <p:spPr>
          <a:xfrm>
            <a:off x="659219" y="4684946"/>
            <a:ext cx="11133617" cy="997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Nhận diện đường thẳng, đường cong, ba điểm thẳng hàng trong thực tế.</a:t>
            </a:r>
          </a:p>
        </p:txBody>
      </p:sp>
      <p:pic>
        <p:nvPicPr>
          <p:cNvPr id="41" name="图片 6">
            <a:extLst>
              <a:ext uri="{FF2B5EF4-FFF2-40B4-BE49-F238E27FC236}">
                <a16:creationId xmlns:a16="http://schemas.microsoft.com/office/drawing/2014/main" id="{977B3F3E-4769-4936-8DA6-3D37C8E4D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" y="1389603"/>
            <a:ext cx="1585221" cy="1043874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3662A132-A4DE-40F0-971B-6FC539370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1542506"/>
            <a:ext cx="421363" cy="819793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3DB0977-79F5-46B7-B6C1-5991BA98A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" y="3023191"/>
            <a:ext cx="1585221" cy="1043874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F789A425-6A3F-4CA2-8BE9-476929F16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" y="4638186"/>
            <a:ext cx="1585221" cy="1043874"/>
          </a:xfrm>
          <a:prstGeom prst="rect">
            <a:avLst/>
          </a:prstGeom>
        </p:spPr>
      </p:pic>
      <p:pic>
        <p:nvPicPr>
          <p:cNvPr id="45" name="图片 5">
            <a:extLst>
              <a:ext uri="{FF2B5EF4-FFF2-40B4-BE49-F238E27FC236}">
                <a16:creationId xmlns:a16="http://schemas.microsoft.com/office/drawing/2014/main" id="{4F957294-C3A4-43E3-9545-A7F15409C5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7" y="3176099"/>
            <a:ext cx="566994" cy="802278"/>
          </a:xfrm>
          <a:prstGeom prst="rect">
            <a:avLst/>
          </a:prstGeom>
        </p:spPr>
      </p:pic>
      <p:pic>
        <p:nvPicPr>
          <p:cNvPr id="46" name="图片 13">
            <a:extLst>
              <a:ext uri="{FF2B5EF4-FFF2-40B4-BE49-F238E27FC236}">
                <a16:creationId xmlns:a16="http://schemas.microsoft.com/office/drawing/2014/main" id="{FC78137D-B0E5-4521-BD5D-0669356F3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5" y="4781549"/>
            <a:ext cx="621460" cy="8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C04A0-DE4B-48B4-B45E-1B239C4B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3" y="632637"/>
            <a:ext cx="4762499" cy="2681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C96F0-F405-4DED-A8D5-BE263A248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064" y="632637"/>
            <a:ext cx="4762499" cy="2678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29E26-B478-410D-8894-74F88B919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397"/>
          <a:stretch/>
        </p:blipFill>
        <p:spPr>
          <a:xfrm>
            <a:off x="3758167" y="3534657"/>
            <a:ext cx="4675665" cy="26248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08E8A7-E6F3-42B8-BD0F-35E9A28A3BF8}"/>
              </a:ext>
            </a:extLst>
          </p:cNvPr>
          <p:cNvSpPr/>
          <p:nvPr/>
        </p:nvSpPr>
        <p:spPr>
          <a:xfrm>
            <a:off x="280433" y="3429000"/>
            <a:ext cx="2615609" cy="515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Vạch kẻ đường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497681-DE1A-4199-9341-E34794250DCC}"/>
              </a:ext>
            </a:extLst>
          </p:cNvPr>
          <p:cNvSpPr/>
          <p:nvPr/>
        </p:nvSpPr>
        <p:spPr>
          <a:xfrm>
            <a:off x="9026597" y="3429000"/>
            <a:ext cx="2615609" cy="515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Cầu vồng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658553-C287-4C93-8736-8F9C51D5D8E2}"/>
              </a:ext>
            </a:extLst>
          </p:cNvPr>
          <p:cNvSpPr/>
          <p:nvPr/>
        </p:nvSpPr>
        <p:spPr>
          <a:xfrm>
            <a:off x="5032300" y="6276898"/>
            <a:ext cx="2615609" cy="515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Hàng rào</a:t>
            </a:r>
          </a:p>
        </p:txBody>
      </p:sp>
    </p:spTree>
    <p:extLst>
      <p:ext uri="{BB962C8B-B14F-4D97-AF65-F5344CB8AC3E}">
        <p14:creationId xmlns:p14="http://schemas.microsoft.com/office/powerpoint/2010/main" val="360284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sp>
        <p:nvSpPr>
          <p:cNvPr id="9" name="云形 26"/>
          <p:cNvSpPr/>
          <p:nvPr/>
        </p:nvSpPr>
        <p:spPr>
          <a:xfrm rot="429982">
            <a:off x="7691800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9" b="2514"/>
          <a:stretch/>
        </p:blipFill>
        <p:spPr>
          <a:xfrm>
            <a:off x="1869656" y="692514"/>
            <a:ext cx="10910679" cy="61654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89" y="-216639"/>
            <a:ext cx="3812695" cy="3582747"/>
          </a:xfrm>
          <a:prstGeom prst="rect">
            <a:avLst/>
          </a:prstGeom>
        </p:spPr>
      </p:pic>
      <p:sp>
        <p:nvSpPr>
          <p:cNvPr id="8" name="云形 25"/>
          <p:cNvSpPr/>
          <p:nvPr/>
        </p:nvSpPr>
        <p:spPr>
          <a:xfrm>
            <a:off x="11417312" y="1574734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8264021" y="125418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1094A-968C-4438-BD39-0E80060EB3A2}"/>
              </a:ext>
            </a:extLst>
          </p:cNvPr>
          <p:cNvSpPr txBox="1"/>
          <p:nvPr/>
        </p:nvSpPr>
        <p:spPr>
          <a:xfrm flipH="1">
            <a:off x="3648523" y="2572569"/>
            <a:ext cx="7812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452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1CF7D-07DC-49FC-8E75-ED178033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60" y="25376"/>
            <a:ext cx="2843258" cy="8120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16B77-167A-43FE-9C8A-5B06CBD7B4A4}"/>
              </a:ext>
            </a:extLst>
          </p:cNvPr>
          <p:cNvCxnSpPr/>
          <p:nvPr/>
        </p:nvCxnSpPr>
        <p:spPr>
          <a:xfrm>
            <a:off x="1989596" y="2711305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EF33698-CED3-4488-B539-06B3142342DE}"/>
              </a:ext>
            </a:extLst>
          </p:cNvPr>
          <p:cNvSpPr/>
          <p:nvPr/>
        </p:nvSpPr>
        <p:spPr>
          <a:xfrm>
            <a:off x="1904537" y="2615614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AC4A58-FBC7-4DB9-8F03-05F457F88010}"/>
              </a:ext>
            </a:extLst>
          </p:cNvPr>
          <p:cNvSpPr/>
          <p:nvPr/>
        </p:nvSpPr>
        <p:spPr>
          <a:xfrm>
            <a:off x="8564992" y="2615614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2D23A-7919-4577-BC70-8C98BD63D4BD}"/>
              </a:ext>
            </a:extLst>
          </p:cNvPr>
          <p:cNvSpPr txBox="1"/>
          <p:nvPr/>
        </p:nvSpPr>
        <p:spPr>
          <a:xfrm>
            <a:off x="1746356" y="2731749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29632-5988-4A98-BACB-31B3BB96971A}"/>
              </a:ext>
            </a:extLst>
          </p:cNvPr>
          <p:cNvSpPr txBox="1"/>
          <p:nvPr/>
        </p:nvSpPr>
        <p:spPr>
          <a:xfrm>
            <a:off x="8418257" y="2731749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98F620-9A1E-4D6F-8200-C5777C6C0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5750" l="3333" r="97500">
                        <a14:foregroundMark x1="23750" y1="8583" x2="24583" y2="16500"/>
                        <a14:foregroundMark x1="22333" y1="10417" x2="12583" y2="5250"/>
                        <a14:foregroundMark x1="13917" y1="6083" x2="16667" y2="12917"/>
                        <a14:foregroundMark x1="16667" y1="12917" x2="86500" y2="89083"/>
                        <a14:foregroundMark x1="93000" y1="84000" x2="48000" y2="37417"/>
                        <a14:foregroundMark x1="12750" y1="21083" x2="57250" y2="72250"/>
                        <a14:foregroundMark x1="57250" y1="72250" x2="67167" y2="81667"/>
                        <a14:foregroundMark x1="79167" y1="86667" x2="50917" y2="62417"/>
                        <a14:foregroundMark x1="97583" y1="82417" x2="97583" y2="82417"/>
                        <a14:foregroundMark x1="96500" y1="84083" x2="92500" y2="88417"/>
                        <a14:foregroundMark x1="85000" y1="93333" x2="83083" y2="95833"/>
                        <a14:foregroundMark x1="36917" y1="41667" x2="13500" y2="27667"/>
                        <a14:foregroundMark x1="8083" y1="19083" x2="3333" y2="14917"/>
                        <a14:foregroundMark x1="50250" y1="36083" x2="50250" y2="36083"/>
                        <a14:foregroundMark x1="48917" y1="34333" x2="37500" y2="23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98020">
            <a:off x="2500215" y="516532"/>
            <a:ext cx="5659090" cy="5659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73DC80-63D0-496A-9499-0FCCE42FC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67" b="90000" l="10000" r="90000">
                        <a14:foregroundMark x1="33667" y1="8667" x2="41000" y2="11000"/>
                      </a14:backgroundRemoval>
                    </a14:imgEffect>
                  </a14:imgLayer>
                </a14:imgProps>
              </a:ext>
            </a:extLst>
          </a:blip>
          <a:srcRect b="42000"/>
          <a:stretch/>
        </p:blipFill>
        <p:spPr>
          <a:xfrm>
            <a:off x="1110035" y="2510616"/>
            <a:ext cx="2857500" cy="1657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B545A3-5362-4A60-9744-83E68DA2BCDC}"/>
              </a:ext>
            </a:extLst>
          </p:cNvPr>
          <p:cNvSpPr txBox="1"/>
          <p:nvPr/>
        </p:nvSpPr>
        <p:spPr>
          <a:xfrm>
            <a:off x="8718858" y="2408583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Đoạn thẳng AB</a:t>
            </a:r>
          </a:p>
        </p:txBody>
      </p:sp>
    </p:spTree>
    <p:extLst>
      <p:ext uri="{BB962C8B-B14F-4D97-AF65-F5344CB8AC3E}">
        <p14:creationId xmlns:p14="http://schemas.microsoft.com/office/powerpoint/2010/main" val="7179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53815 4.44444E-6 " pathEditMode="relative" rAng="0" ptsTypes="AA">
                                      <p:cBhvr>
                                        <p:cTn id="29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0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1CF7D-07DC-49FC-8E75-ED178033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07" y="0"/>
            <a:ext cx="2843258" cy="8120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16B77-167A-43FE-9C8A-5B06CBD7B4A4}"/>
              </a:ext>
            </a:extLst>
          </p:cNvPr>
          <p:cNvCxnSpPr/>
          <p:nvPr/>
        </p:nvCxnSpPr>
        <p:spPr>
          <a:xfrm>
            <a:off x="1287847" y="2030822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EF33698-CED3-4488-B539-06B3142342DE}"/>
              </a:ext>
            </a:extLst>
          </p:cNvPr>
          <p:cNvSpPr/>
          <p:nvPr/>
        </p:nvSpPr>
        <p:spPr>
          <a:xfrm>
            <a:off x="1202788" y="193513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AC4A58-FBC7-4DB9-8F03-05F457F88010}"/>
              </a:ext>
            </a:extLst>
          </p:cNvPr>
          <p:cNvSpPr/>
          <p:nvPr/>
        </p:nvSpPr>
        <p:spPr>
          <a:xfrm>
            <a:off x="7863243" y="193513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2D23A-7919-4577-BC70-8C98BD63D4BD}"/>
              </a:ext>
            </a:extLst>
          </p:cNvPr>
          <p:cNvSpPr txBox="1"/>
          <p:nvPr/>
        </p:nvSpPr>
        <p:spPr>
          <a:xfrm>
            <a:off x="1044607" y="2051266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29632-5988-4A98-BACB-31B3BB96971A}"/>
              </a:ext>
            </a:extLst>
          </p:cNvPr>
          <p:cNvSpPr txBox="1"/>
          <p:nvPr/>
        </p:nvSpPr>
        <p:spPr>
          <a:xfrm>
            <a:off x="7716508" y="2051266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545A3-5362-4A60-9744-83E68DA2BCDC}"/>
              </a:ext>
            </a:extLst>
          </p:cNvPr>
          <p:cNvSpPr txBox="1"/>
          <p:nvPr/>
        </p:nvSpPr>
        <p:spPr>
          <a:xfrm>
            <a:off x="8017109" y="1728100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 thẳng AB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DECC35-0F40-440A-AFA2-2F5BEE135EC2}"/>
              </a:ext>
            </a:extLst>
          </p:cNvPr>
          <p:cNvCxnSpPr/>
          <p:nvPr/>
        </p:nvCxnSpPr>
        <p:spPr>
          <a:xfrm>
            <a:off x="1287847" y="3535324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F6BEB2-4AC7-416A-A9B7-0FADDCCBFD66}"/>
              </a:ext>
            </a:extLst>
          </p:cNvPr>
          <p:cNvSpPr txBox="1"/>
          <p:nvPr/>
        </p:nvSpPr>
        <p:spPr>
          <a:xfrm>
            <a:off x="1044607" y="355576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5A5149-9A28-4137-8883-27004925A326}"/>
              </a:ext>
            </a:extLst>
          </p:cNvPr>
          <p:cNvSpPr txBox="1"/>
          <p:nvPr/>
        </p:nvSpPr>
        <p:spPr>
          <a:xfrm>
            <a:off x="7716508" y="3555768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6EB3C3-9721-4658-B7A7-A40CE3793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5750" l="3333" r="97500">
                        <a14:foregroundMark x1="23750" y1="8583" x2="24583" y2="16500"/>
                        <a14:foregroundMark x1="22333" y1="10417" x2="12583" y2="5250"/>
                        <a14:foregroundMark x1="13917" y1="6083" x2="16667" y2="12917"/>
                        <a14:foregroundMark x1="16667" y1="12917" x2="86500" y2="89083"/>
                        <a14:foregroundMark x1="93000" y1="84000" x2="48000" y2="37417"/>
                        <a14:foregroundMark x1="12750" y1="21083" x2="57250" y2="72250"/>
                        <a14:foregroundMark x1="57250" y1="72250" x2="67167" y2="81667"/>
                        <a14:foregroundMark x1="79167" y1="86667" x2="50917" y2="62417"/>
                        <a14:foregroundMark x1="97583" y1="82417" x2="97583" y2="82417"/>
                        <a14:foregroundMark x1="96500" y1="84083" x2="92500" y2="88417"/>
                        <a14:foregroundMark x1="85000" y1="93333" x2="83083" y2="95833"/>
                        <a14:foregroundMark x1="36917" y1="41667" x2="13500" y2="27667"/>
                        <a14:foregroundMark x1="8083" y1="19083" x2="3333" y2="14917"/>
                        <a14:foregroundMark x1="50250" y1="36083" x2="50250" y2="36083"/>
                        <a14:foregroundMark x1="48917" y1="34333" x2="37500" y2="23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98020">
            <a:off x="462503" y="1340776"/>
            <a:ext cx="5659090" cy="565909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1B0DC3-80E6-4848-BB2C-9FEEF058F572}"/>
              </a:ext>
            </a:extLst>
          </p:cNvPr>
          <p:cNvCxnSpPr/>
          <p:nvPr/>
        </p:nvCxnSpPr>
        <p:spPr>
          <a:xfrm>
            <a:off x="-3997231" y="3535321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085E948-2985-4E5A-930A-16BB8DB78F55}"/>
              </a:ext>
            </a:extLst>
          </p:cNvPr>
          <p:cNvSpPr/>
          <p:nvPr/>
        </p:nvSpPr>
        <p:spPr>
          <a:xfrm>
            <a:off x="1202788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32CD4-6809-4AA0-A160-8190FA7CA96A}"/>
              </a:ext>
            </a:extLst>
          </p:cNvPr>
          <p:cNvCxnSpPr/>
          <p:nvPr/>
        </p:nvCxnSpPr>
        <p:spPr>
          <a:xfrm>
            <a:off x="6865814" y="3535321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A6A023A8-451B-4A73-9D78-7B1989C2FB16}"/>
              </a:ext>
            </a:extLst>
          </p:cNvPr>
          <p:cNvSpPr/>
          <p:nvPr/>
        </p:nvSpPr>
        <p:spPr>
          <a:xfrm>
            <a:off x="7846991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2735AC5-62E5-48F6-B101-14325CC917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67" b="90000" l="10000" r="90000">
                        <a14:foregroundMark x1="33667" y1="8667" x2="41000" y2="11000"/>
                      </a14:backgroundRemoval>
                    </a14:imgEffect>
                  </a14:imgLayer>
                </a14:imgProps>
              </a:ext>
            </a:extLst>
          </a:blip>
          <a:srcRect b="42000"/>
          <a:stretch/>
        </p:blipFill>
        <p:spPr>
          <a:xfrm>
            <a:off x="318104" y="3344506"/>
            <a:ext cx="2857500" cy="16573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C71AAC-343C-4741-B367-64D4D10194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67" b="90000" l="10000" r="90000">
                        <a14:foregroundMark x1="33667" y1="8667" x2="41000" y2="11000"/>
                      </a14:backgroundRemoval>
                    </a14:imgEffect>
                  </a14:imgLayer>
                </a14:imgProps>
              </a:ext>
            </a:extLst>
          </a:blip>
          <a:srcRect b="42000"/>
          <a:stretch/>
        </p:blipFill>
        <p:spPr>
          <a:xfrm>
            <a:off x="6991655" y="3322679"/>
            <a:ext cx="2857500" cy="165734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94001D-120A-4464-BE6E-A336B7C834E3}"/>
              </a:ext>
            </a:extLst>
          </p:cNvPr>
          <p:cNvSpPr txBox="1"/>
          <p:nvPr/>
        </p:nvSpPr>
        <p:spPr>
          <a:xfrm>
            <a:off x="4453563" y="4321462"/>
            <a:ext cx="328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 thẳng AB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A89EA54-7B93-43E9-A401-16FC0B3CED5F}"/>
              </a:ext>
            </a:extLst>
          </p:cNvPr>
          <p:cNvSpPr/>
          <p:nvPr/>
        </p:nvSpPr>
        <p:spPr>
          <a:xfrm>
            <a:off x="4966219" y="129504"/>
            <a:ext cx="4901610" cy="7078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Đường thẳng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F0ABC0-6BB9-4F17-8480-79029CE95BCA}"/>
              </a:ext>
            </a:extLst>
          </p:cNvPr>
          <p:cNvSpPr/>
          <p:nvPr/>
        </p:nvSpPr>
        <p:spPr>
          <a:xfrm>
            <a:off x="211873" y="5336459"/>
            <a:ext cx="11980127" cy="9248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>
                <a:solidFill>
                  <a:srgbClr val="FF0000"/>
                </a:solidFill>
              </a:rPr>
              <a:t>Lưu ý:</a:t>
            </a:r>
            <a:r>
              <a:rPr lang="en-US" sz="3200" b="1">
                <a:solidFill>
                  <a:srgbClr val="FF0000"/>
                </a:solidFill>
              </a:rPr>
              <a:t>  </a:t>
            </a:r>
            <a:r>
              <a:rPr lang="en-US" sz="2400" b="1">
                <a:solidFill>
                  <a:srgbClr val="FF0000"/>
                </a:solidFill>
              </a:rPr>
              <a:t>Đường thẳng đi qua 2 điểm nên ta sẽ lấy tên 2 điểm đó đặt tên cho đường thẳng.</a:t>
            </a:r>
          </a:p>
        </p:txBody>
      </p:sp>
    </p:spTree>
    <p:extLst>
      <p:ext uri="{BB962C8B-B14F-4D97-AF65-F5344CB8AC3E}">
        <p14:creationId xmlns:p14="http://schemas.microsoft.com/office/powerpoint/2010/main" val="6190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10313 0.001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6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51237 -1.85185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34636 -4.07407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 animBg="1"/>
      <p:bldP spid="27" grpId="0" animBg="1"/>
      <p:bldP spid="30" grpId="0"/>
      <p:bldP spid="31" grpId="0" animBg="1"/>
      <p:bldP spid="31" grpId="1" animBg="1"/>
      <p:bldP spid="31" grpId="2" animBg="1"/>
      <p:bldP spid="31" grpId="3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1CF7D-07DC-49FC-8E75-ED178033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07" y="0"/>
            <a:ext cx="2843258" cy="8120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16B77-167A-43FE-9C8A-5B06CBD7B4A4}"/>
              </a:ext>
            </a:extLst>
          </p:cNvPr>
          <p:cNvCxnSpPr/>
          <p:nvPr/>
        </p:nvCxnSpPr>
        <p:spPr>
          <a:xfrm>
            <a:off x="1287847" y="2030822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EF33698-CED3-4488-B539-06B3142342DE}"/>
              </a:ext>
            </a:extLst>
          </p:cNvPr>
          <p:cNvSpPr/>
          <p:nvPr/>
        </p:nvSpPr>
        <p:spPr>
          <a:xfrm>
            <a:off x="1202788" y="193513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AC4A58-FBC7-4DB9-8F03-05F457F88010}"/>
              </a:ext>
            </a:extLst>
          </p:cNvPr>
          <p:cNvSpPr/>
          <p:nvPr/>
        </p:nvSpPr>
        <p:spPr>
          <a:xfrm>
            <a:off x="7863243" y="193513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2D23A-7919-4577-BC70-8C98BD63D4BD}"/>
              </a:ext>
            </a:extLst>
          </p:cNvPr>
          <p:cNvSpPr txBox="1"/>
          <p:nvPr/>
        </p:nvSpPr>
        <p:spPr>
          <a:xfrm>
            <a:off x="1044607" y="2051266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29632-5988-4A98-BACB-31B3BB96971A}"/>
              </a:ext>
            </a:extLst>
          </p:cNvPr>
          <p:cNvSpPr txBox="1"/>
          <p:nvPr/>
        </p:nvSpPr>
        <p:spPr>
          <a:xfrm>
            <a:off x="7716508" y="2051266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545A3-5362-4A60-9744-83E68DA2BCDC}"/>
              </a:ext>
            </a:extLst>
          </p:cNvPr>
          <p:cNvSpPr txBox="1"/>
          <p:nvPr/>
        </p:nvSpPr>
        <p:spPr>
          <a:xfrm>
            <a:off x="8017109" y="1728100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 thẳng AB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DECC35-0F40-440A-AFA2-2F5BEE135EC2}"/>
              </a:ext>
            </a:extLst>
          </p:cNvPr>
          <p:cNvCxnSpPr/>
          <p:nvPr/>
        </p:nvCxnSpPr>
        <p:spPr>
          <a:xfrm>
            <a:off x="1287847" y="3535324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F6BEB2-4AC7-416A-A9B7-0FADDCCBFD66}"/>
              </a:ext>
            </a:extLst>
          </p:cNvPr>
          <p:cNvSpPr txBox="1"/>
          <p:nvPr/>
        </p:nvSpPr>
        <p:spPr>
          <a:xfrm>
            <a:off x="1044607" y="355576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5A5149-9A28-4137-8883-27004925A326}"/>
              </a:ext>
            </a:extLst>
          </p:cNvPr>
          <p:cNvSpPr txBox="1"/>
          <p:nvPr/>
        </p:nvSpPr>
        <p:spPr>
          <a:xfrm>
            <a:off x="7716508" y="3555768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1B0DC3-80E6-4848-BB2C-9FEEF058F572}"/>
              </a:ext>
            </a:extLst>
          </p:cNvPr>
          <p:cNvCxnSpPr>
            <a:cxnSpLocks/>
          </p:cNvCxnSpPr>
          <p:nvPr/>
        </p:nvCxnSpPr>
        <p:spPr>
          <a:xfrm>
            <a:off x="-627321" y="3534916"/>
            <a:ext cx="3205486" cy="405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085E948-2985-4E5A-930A-16BB8DB78F55}"/>
              </a:ext>
            </a:extLst>
          </p:cNvPr>
          <p:cNvSpPr/>
          <p:nvPr/>
        </p:nvSpPr>
        <p:spPr>
          <a:xfrm>
            <a:off x="1202788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32CD4-6809-4AA0-A160-8190FA7CA96A}"/>
              </a:ext>
            </a:extLst>
          </p:cNvPr>
          <p:cNvCxnSpPr>
            <a:cxnSpLocks/>
          </p:cNvCxnSpPr>
          <p:nvPr/>
        </p:nvCxnSpPr>
        <p:spPr>
          <a:xfrm flipV="1">
            <a:off x="6865814" y="3534916"/>
            <a:ext cx="5680605" cy="405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A6A023A8-451B-4A73-9D78-7B1989C2FB16}"/>
              </a:ext>
            </a:extLst>
          </p:cNvPr>
          <p:cNvSpPr/>
          <p:nvPr/>
        </p:nvSpPr>
        <p:spPr>
          <a:xfrm>
            <a:off x="7846991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4001D-120A-4464-BE6E-A336B7C834E3}"/>
              </a:ext>
            </a:extLst>
          </p:cNvPr>
          <p:cNvSpPr txBox="1"/>
          <p:nvPr/>
        </p:nvSpPr>
        <p:spPr>
          <a:xfrm>
            <a:off x="4453563" y="4321462"/>
            <a:ext cx="328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 thẳng AB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5B001E2-3753-4267-B633-35526300F6ED}"/>
              </a:ext>
            </a:extLst>
          </p:cNvPr>
          <p:cNvSpPr/>
          <p:nvPr/>
        </p:nvSpPr>
        <p:spPr>
          <a:xfrm>
            <a:off x="308345" y="4311491"/>
            <a:ext cx="3760274" cy="2227523"/>
          </a:xfrm>
          <a:prstGeom prst="cloud">
            <a:avLst/>
          </a:prstGeom>
          <a:solidFill>
            <a:srgbClr val="F09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Quan sát và tìm sự khác nhau giữa đoạn thẳng AB và đường thẳng AB.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9EA7C4A-C664-4207-BD78-163D06072731}"/>
              </a:ext>
            </a:extLst>
          </p:cNvPr>
          <p:cNvSpPr/>
          <p:nvPr/>
        </p:nvSpPr>
        <p:spPr>
          <a:xfrm>
            <a:off x="882502" y="1728099"/>
            <a:ext cx="723014" cy="633407"/>
          </a:xfrm>
          <a:prstGeom prst="flowChartConnector">
            <a:avLst/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2496CDD3-D808-4189-A38D-80B423254609}"/>
              </a:ext>
            </a:extLst>
          </p:cNvPr>
          <p:cNvSpPr/>
          <p:nvPr/>
        </p:nvSpPr>
        <p:spPr>
          <a:xfrm>
            <a:off x="7586795" y="1659915"/>
            <a:ext cx="723014" cy="633407"/>
          </a:xfrm>
          <a:prstGeom prst="flowChartConnector">
            <a:avLst/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E3AD6-2416-4A88-8B0C-F38D061749B2}"/>
              </a:ext>
            </a:extLst>
          </p:cNvPr>
          <p:cNvSpPr txBox="1"/>
          <p:nvPr/>
        </p:nvSpPr>
        <p:spPr>
          <a:xfrm>
            <a:off x="584791" y="2701560"/>
            <a:ext cx="10030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Đoạn thẳng </a:t>
            </a:r>
            <a:r>
              <a:rPr lang="en-US" sz="2800">
                <a:solidFill>
                  <a:srgbClr val="7030A0"/>
                </a:solidFill>
              </a:rPr>
              <a:t>bị chặn ở 2 điểm đầu mút (điểm đầu và điểm kết thúc).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AF16C-26AF-4D88-8AC7-F47B85D6ECE5}"/>
              </a:ext>
            </a:extLst>
          </p:cNvPr>
          <p:cNvSpPr txBox="1"/>
          <p:nvPr/>
        </p:nvSpPr>
        <p:spPr>
          <a:xfrm>
            <a:off x="3790158" y="4967793"/>
            <a:ext cx="70759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Đường thẳng </a:t>
            </a:r>
            <a:r>
              <a:rPr lang="en-US" sz="2800">
                <a:solidFill>
                  <a:srgbClr val="7030A0"/>
                </a:solidFill>
              </a:rPr>
              <a:t>không bị chặn ở 2 điểm đầu mút </a:t>
            </a:r>
          </a:p>
          <a:p>
            <a:pPr algn="ctr"/>
            <a:r>
              <a:rPr lang="en-US" sz="2800">
                <a:solidFill>
                  <a:srgbClr val="7030A0"/>
                </a:solidFill>
              </a:rPr>
              <a:t>mà kéo dài về 2 phía.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23F21E-6A27-4DAD-9169-7E939A57C914}"/>
              </a:ext>
            </a:extLst>
          </p:cNvPr>
          <p:cNvCxnSpPr>
            <a:cxnSpLocks/>
          </p:cNvCxnSpPr>
          <p:nvPr/>
        </p:nvCxnSpPr>
        <p:spPr>
          <a:xfrm flipV="1">
            <a:off x="8033361" y="3673837"/>
            <a:ext cx="2279840" cy="14194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CCE69C1-247C-4C54-97B3-E1330592ED10}"/>
              </a:ext>
            </a:extLst>
          </p:cNvPr>
          <p:cNvCxnSpPr>
            <a:cxnSpLocks/>
          </p:cNvCxnSpPr>
          <p:nvPr/>
        </p:nvCxnSpPr>
        <p:spPr>
          <a:xfrm flipH="1">
            <a:off x="35390" y="3720662"/>
            <a:ext cx="1167398" cy="2927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25" grpId="0" animBg="1"/>
      <p:bldP spid="16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1CF7D-07DC-49FC-8E75-ED178033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07" y="0"/>
            <a:ext cx="2843258" cy="8120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16B77-167A-43FE-9C8A-5B06CBD7B4A4}"/>
              </a:ext>
            </a:extLst>
          </p:cNvPr>
          <p:cNvCxnSpPr/>
          <p:nvPr/>
        </p:nvCxnSpPr>
        <p:spPr>
          <a:xfrm>
            <a:off x="1287847" y="2030822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EF33698-CED3-4488-B539-06B3142342DE}"/>
              </a:ext>
            </a:extLst>
          </p:cNvPr>
          <p:cNvSpPr/>
          <p:nvPr/>
        </p:nvSpPr>
        <p:spPr>
          <a:xfrm>
            <a:off x="1202788" y="193513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AC4A58-FBC7-4DB9-8F03-05F457F88010}"/>
              </a:ext>
            </a:extLst>
          </p:cNvPr>
          <p:cNvSpPr/>
          <p:nvPr/>
        </p:nvSpPr>
        <p:spPr>
          <a:xfrm>
            <a:off x="7863243" y="193513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2D23A-7919-4577-BC70-8C98BD63D4BD}"/>
              </a:ext>
            </a:extLst>
          </p:cNvPr>
          <p:cNvSpPr txBox="1"/>
          <p:nvPr/>
        </p:nvSpPr>
        <p:spPr>
          <a:xfrm>
            <a:off x="1044607" y="2051266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29632-5988-4A98-BACB-31B3BB96971A}"/>
              </a:ext>
            </a:extLst>
          </p:cNvPr>
          <p:cNvSpPr txBox="1"/>
          <p:nvPr/>
        </p:nvSpPr>
        <p:spPr>
          <a:xfrm>
            <a:off x="7716508" y="2051266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545A3-5362-4A60-9744-83E68DA2BCDC}"/>
              </a:ext>
            </a:extLst>
          </p:cNvPr>
          <p:cNvSpPr txBox="1"/>
          <p:nvPr/>
        </p:nvSpPr>
        <p:spPr>
          <a:xfrm>
            <a:off x="8017109" y="1728100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 thẳng AB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DECC35-0F40-440A-AFA2-2F5BEE135EC2}"/>
              </a:ext>
            </a:extLst>
          </p:cNvPr>
          <p:cNvCxnSpPr/>
          <p:nvPr/>
        </p:nvCxnSpPr>
        <p:spPr>
          <a:xfrm>
            <a:off x="1287847" y="3535324"/>
            <a:ext cx="657539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F6BEB2-4AC7-416A-A9B7-0FADDCCBFD66}"/>
              </a:ext>
            </a:extLst>
          </p:cNvPr>
          <p:cNvSpPr txBox="1"/>
          <p:nvPr/>
        </p:nvSpPr>
        <p:spPr>
          <a:xfrm>
            <a:off x="1044607" y="355576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5A5149-9A28-4137-8883-27004925A326}"/>
              </a:ext>
            </a:extLst>
          </p:cNvPr>
          <p:cNvSpPr txBox="1"/>
          <p:nvPr/>
        </p:nvSpPr>
        <p:spPr>
          <a:xfrm>
            <a:off x="7716508" y="3555768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1B0DC3-80E6-4848-BB2C-9FEEF058F572}"/>
              </a:ext>
            </a:extLst>
          </p:cNvPr>
          <p:cNvCxnSpPr>
            <a:cxnSpLocks/>
          </p:cNvCxnSpPr>
          <p:nvPr/>
        </p:nvCxnSpPr>
        <p:spPr>
          <a:xfrm>
            <a:off x="-627321" y="3534916"/>
            <a:ext cx="3205486" cy="405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085E948-2985-4E5A-930A-16BB8DB78F55}"/>
              </a:ext>
            </a:extLst>
          </p:cNvPr>
          <p:cNvSpPr/>
          <p:nvPr/>
        </p:nvSpPr>
        <p:spPr>
          <a:xfrm>
            <a:off x="1202788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32CD4-6809-4AA0-A160-8190FA7CA96A}"/>
              </a:ext>
            </a:extLst>
          </p:cNvPr>
          <p:cNvCxnSpPr>
            <a:cxnSpLocks/>
          </p:cNvCxnSpPr>
          <p:nvPr/>
        </p:nvCxnSpPr>
        <p:spPr>
          <a:xfrm flipV="1">
            <a:off x="6865814" y="3534916"/>
            <a:ext cx="5680605" cy="405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A6A023A8-451B-4A73-9D78-7B1989C2FB16}"/>
              </a:ext>
            </a:extLst>
          </p:cNvPr>
          <p:cNvSpPr/>
          <p:nvPr/>
        </p:nvSpPr>
        <p:spPr>
          <a:xfrm>
            <a:off x="7846991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4001D-120A-4464-BE6E-A336B7C834E3}"/>
              </a:ext>
            </a:extLst>
          </p:cNvPr>
          <p:cNvSpPr txBox="1"/>
          <p:nvPr/>
        </p:nvSpPr>
        <p:spPr>
          <a:xfrm>
            <a:off x="4453563" y="4321462"/>
            <a:ext cx="328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 thẳng AB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2AD42A85-85E6-4AA8-9BA1-82350B3B2B2A}"/>
              </a:ext>
            </a:extLst>
          </p:cNvPr>
          <p:cNvSpPr/>
          <p:nvPr/>
        </p:nvSpPr>
        <p:spPr>
          <a:xfrm>
            <a:off x="10734035" y="342900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9423EE-7F84-4D94-A61C-10C78082646D}"/>
              </a:ext>
            </a:extLst>
          </p:cNvPr>
          <p:cNvSpPr txBox="1"/>
          <p:nvPr/>
        </p:nvSpPr>
        <p:spPr>
          <a:xfrm>
            <a:off x="10587300" y="35242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EBE73C6E-C6DC-400C-A5B0-0891A4FE4B13}"/>
              </a:ext>
            </a:extLst>
          </p:cNvPr>
          <p:cNvSpPr/>
          <p:nvPr/>
        </p:nvSpPr>
        <p:spPr>
          <a:xfrm>
            <a:off x="308345" y="4444969"/>
            <a:ext cx="3205486" cy="1977645"/>
          </a:xfrm>
          <a:prstGeom prst="cloud">
            <a:avLst/>
          </a:prstGeom>
          <a:solidFill>
            <a:srgbClr val="F09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Vị trí của ba điểm A, B, C như thế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3D0EC-F362-46F9-BBCE-1A8F491534DB}"/>
              </a:ext>
            </a:extLst>
          </p:cNvPr>
          <p:cNvSpPr txBox="1"/>
          <p:nvPr/>
        </p:nvSpPr>
        <p:spPr>
          <a:xfrm>
            <a:off x="2688319" y="4922338"/>
            <a:ext cx="7429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Ba điểm A, B, C cùng nằm trên một đường thẳng. </a:t>
            </a: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0D379010-50C6-452B-9A3D-8FFE2DB848F4}"/>
              </a:ext>
            </a:extLst>
          </p:cNvPr>
          <p:cNvSpPr/>
          <p:nvPr/>
        </p:nvSpPr>
        <p:spPr>
          <a:xfrm>
            <a:off x="883811" y="3112296"/>
            <a:ext cx="723014" cy="633407"/>
          </a:xfrm>
          <a:prstGeom prst="flowChartConnector">
            <a:avLst/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86BC680-5368-411A-A7DB-59B8E054EEF0}"/>
              </a:ext>
            </a:extLst>
          </p:cNvPr>
          <p:cNvSpPr/>
          <p:nvPr/>
        </p:nvSpPr>
        <p:spPr>
          <a:xfrm>
            <a:off x="7572700" y="3112296"/>
            <a:ext cx="723014" cy="633407"/>
          </a:xfrm>
          <a:prstGeom prst="flowChartConnector">
            <a:avLst/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E7C1B4D3-D9E2-4F95-987D-46FC0ADB84E2}"/>
              </a:ext>
            </a:extLst>
          </p:cNvPr>
          <p:cNvSpPr/>
          <p:nvPr/>
        </p:nvSpPr>
        <p:spPr>
          <a:xfrm>
            <a:off x="10455183" y="3109226"/>
            <a:ext cx="723014" cy="633407"/>
          </a:xfrm>
          <a:prstGeom prst="flowChartConnector">
            <a:avLst/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C53A5-FEE0-452D-9037-79001D76E163}"/>
              </a:ext>
            </a:extLst>
          </p:cNvPr>
          <p:cNvSpPr txBox="1"/>
          <p:nvPr/>
        </p:nvSpPr>
        <p:spPr>
          <a:xfrm>
            <a:off x="2941642" y="5374671"/>
            <a:ext cx="6308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3 điểm A, B, C là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ba điểm thẳng hàng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9181308-E79E-4E53-9604-1FE5250A497F}"/>
              </a:ext>
            </a:extLst>
          </p:cNvPr>
          <p:cNvSpPr/>
          <p:nvPr/>
        </p:nvSpPr>
        <p:spPr>
          <a:xfrm>
            <a:off x="4966219" y="129504"/>
            <a:ext cx="4901610" cy="7078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Ba điểm thẳng hàng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A4944-ED3C-408F-AEFC-1EBA4DDC8BA7}"/>
              </a:ext>
            </a:extLst>
          </p:cNvPr>
          <p:cNvSpPr/>
          <p:nvPr/>
        </p:nvSpPr>
        <p:spPr>
          <a:xfrm>
            <a:off x="2466235" y="6002897"/>
            <a:ext cx="8121065" cy="8394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Ghi nhớ: </a:t>
            </a:r>
            <a:r>
              <a:rPr lang="en-US" sz="2800" b="1">
                <a:solidFill>
                  <a:srgbClr val="FF0000"/>
                </a:solidFill>
              </a:rPr>
              <a:t>Ba điểm thẳng hàng là ba điểm cùng nằm trên một đường thẳng.</a:t>
            </a:r>
          </a:p>
        </p:txBody>
      </p:sp>
    </p:spTree>
    <p:extLst>
      <p:ext uri="{BB962C8B-B14F-4D97-AF65-F5344CB8AC3E}">
        <p14:creationId xmlns:p14="http://schemas.microsoft.com/office/powerpoint/2010/main" val="41721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29" grpId="1" animBg="1"/>
      <p:bldP spid="4" grpId="0"/>
      <p:bldP spid="33" grpId="0" animBg="1"/>
      <p:bldP spid="34" grpId="0" animBg="1"/>
      <p:bldP spid="35" grpId="0" animBg="1"/>
      <p:bldP spid="9" grpId="0"/>
      <p:bldP spid="36" grpId="0" animBg="1"/>
      <p:bldP spid="36" grpId="1" animBg="1"/>
      <p:bldP spid="36" grpId="2" animBg="1"/>
      <p:bldP spid="36" grpId="3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1AEE1C-F2D5-4E80-B522-115F48FF1049}"/>
              </a:ext>
            </a:extLst>
          </p:cNvPr>
          <p:cNvCxnSpPr>
            <a:cxnSpLocks/>
          </p:cNvCxnSpPr>
          <p:nvPr/>
        </p:nvCxnSpPr>
        <p:spPr>
          <a:xfrm flipV="1">
            <a:off x="871870" y="1446028"/>
            <a:ext cx="4742121" cy="2711303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8FDC7F-2FB2-4ED2-AE6C-5D393E6EBCEC}"/>
              </a:ext>
            </a:extLst>
          </p:cNvPr>
          <p:cNvCxnSpPr/>
          <p:nvPr/>
        </p:nvCxnSpPr>
        <p:spPr>
          <a:xfrm>
            <a:off x="6096000" y="914400"/>
            <a:ext cx="0" cy="5943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8BF02-9C0C-4C6C-A51A-C4F8BE4B3410}"/>
              </a:ext>
            </a:extLst>
          </p:cNvPr>
          <p:cNvCxnSpPr>
            <a:cxnSpLocks/>
          </p:cNvCxnSpPr>
          <p:nvPr/>
        </p:nvCxnSpPr>
        <p:spPr>
          <a:xfrm flipV="1">
            <a:off x="8871098" y="1143000"/>
            <a:ext cx="0" cy="397126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2B4E2F1-EB64-4893-8E4C-AB2ED1CB8196}"/>
              </a:ext>
            </a:extLst>
          </p:cNvPr>
          <p:cNvSpPr/>
          <p:nvPr/>
        </p:nvSpPr>
        <p:spPr>
          <a:xfrm>
            <a:off x="4960555" y="1648052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D81BA6B-A0B7-465E-BB3C-4F1B81D26FB0}"/>
              </a:ext>
            </a:extLst>
          </p:cNvPr>
          <p:cNvSpPr/>
          <p:nvPr/>
        </p:nvSpPr>
        <p:spPr>
          <a:xfrm>
            <a:off x="1614843" y="3597354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61A9ACEB-CA1C-48C2-B239-233648B1E1FD}"/>
              </a:ext>
            </a:extLst>
          </p:cNvPr>
          <p:cNvSpPr/>
          <p:nvPr/>
        </p:nvSpPr>
        <p:spPr>
          <a:xfrm>
            <a:off x="3954007" y="224702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2A983-33E4-4EF5-9CFF-C560A18772D2}"/>
              </a:ext>
            </a:extLst>
          </p:cNvPr>
          <p:cNvSpPr txBox="1"/>
          <p:nvPr/>
        </p:nvSpPr>
        <p:spPr>
          <a:xfrm>
            <a:off x="1614843" y="3677097"/>
            <a:ext cx="623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AF1A8-1674-41F5-9672-621AD00B4D23}"/>
              </a:ext>
            </a:extLst>
          </p:cNvPr>
          <p:cNvSpPr txBox="1"/>
          <p:nvPr/>
        </p:nvSpPr>
        <p:spPr>
          <a:xfrm>
            <a:off x="4039066" y="2229305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8E6929-5808-4C4C-A0C9-9BC71B3820AF}"/>
              </a:ext>
            </a:extLst>
          </p:cNvPr>
          <p:cNvSpPr txBox="1"/>
          <p:nvPr/>
        </p:nvSpPr>
        <p:spPr>
          <a:xfrm>
            <a:off x="5107873" y="1539134"/>
            <a:ext cx="449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P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490DDF6-1EE3-42F1-A607-74C3729A35FA}"/>
              </a:ext>
            </a:extLst>
          </p:cNvPr>
          <p:cNvSpPr/>
          <p:nvPr/>
        </p:nvSpPr>
        <p:spPr>
          <a:xfrm>
            <a:off x="8786039" y="1088066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C790E06-E2D7-4FC7-A0E9-C0A3007A197D}"/>
              </a:ext>
            </a:extLst>
          </p:cNvPr>
          <p:cNvSpPr/>
          <p:nvPr/>
        </p:nvSpPr>
        <p:spPr>
          <a:xfrm>
            <a:off x="8778949" y="5029201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E8B7D5D-2A31-4350-BA7A-A3B4D55049AD}"/>
              </a:ext>
            </a:extLst>
          </p:cNvPr>
          <p:cNvSpPr/>
          <p:nvPr/>
        </p:nvSpPr>
        <p:spPr>
          <a:xfrm>
            <a:off x="8778949" y="4031040"/>
            <a:ext cx="170118" cy="17011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9ED88-226B-4EAA-95CD-CAAB8B74B64A}"/>
              </a:ext>
            </a:extLst>
          </p:cNvPr>
          <p:cNvSpPr txBox="1"/>
          <p:nvPr/>
        </p:nvSpPr>
        <p:spPr>
          <a:xfrm>
            <a:off x="8949067" y="4802847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4711C5-4671-43EE-BA95-753E0B89A3E2}"/>
              </a:ext>
            </a:extLst>
          </p:cNvPr>
          <p:cNvSpPr txBox="1"/>
          <p:nvPr/>
        </p:nvSpPr>
        <p:spPr>
          <a:xfrm>
            <a:off x="8963248" y="3794117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E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4DEE7C-D5B8-4E71-925A-5B489ED7D349}"/>
              </a:ext>
            </a:extLst>
          </p:cNvPr>
          <p:cNvSpPr txBox="1"/>
          <p:nvPr/>
        </p:nvSpPr>
        <p:spPr>
          <a:xfrm>
            <a:off x="9038394" y="855581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F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B10267-E160-4B15-8223-E15312649FE3}"/>
              </a:ext>
            </a:extLst>
          </p:cNvPr>
          <p:cNvSpPr txBox="1"/>
          <p:nvPr/>
        </p:nvSpPr>
        <p:spPr>
          <a:xfrm>
            <a:off x="664361" y="5510733"/>
            <a:ext cx="464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M, N, P là </a:t>
            </a:r>
            <a:r>
              <a:rPr lang="en-US" sz="2800" b="1"/>
              <a:t>ba điểm thẳng hàng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C09F9-B94C-4FB4-90B4-440EEF1C1D3E}"/>
              </a:ext>
            </a:extLst>
          </p:cNvPr>
          <p:cNvSpPr txBox="1"/>
          <p:nvPr/>
        </p:nvSpPr>
        <p:spPr>
          <a:xfrm>
            <a:off x="6715923" y="5560372"/>
            <a:ext cx="4466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D, E, F là </a:t>
            </a:r>
            <a:r>
              <a:rPr lang="en-US" sz="2800" b="1"/>
              <a:t>ba điểm thẳng hàng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6FE349-CE4C-4DC2-A3C8-5DF45C79ACA5}"/>
              </a:ext>
            </a:extLst>
          </p:cNvPr>
          <p:cNvSpPr/>
          <p:nvPr/>
        </p:nvSpPr>
        <p:spPr>
          <a:xfrm>
            <a:off x="1483090" y="6340915"/>
            <a:ext cx="9225819" cy="5232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* Chỉ có duy nhất 1 đường thẳng đi qua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15626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115873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3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727</Words>
  <Application>Microsoft Office PowerPoint</Application>
  <PresentationFormat>Widescreen</PresentationFormat>
  <Paragraphs>126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Helga</vt:lpstr>
      <vt:lpstr>ITC Avant Garde Std Bk</vt:lpstr>
      <vt:lpstr>Arial</vt:lpstr>
      <vt:lpstr>Calibri</vt:lpstr>
      <vt:lpstr>Calibri Light</vt:lpstr>
      <vt:lpstr>iCiel Crocante</vt:lpstr>
      <vt:lpstr>Times New Roman</vt:lpstr>
      <vt:lpstr>UTM Cookies</vt:lpstr>
      <vt:lpstr>Office Theme</vt:lpstr>
      <vt:lpstr>2_Office Theme</vt:lpstr>
      <vt:lpstr>3_Office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Đặng Thị Ngọc Xuyến (420001696)</cp:lastModifiedBy>
  <cp:revision>225</cp:revision>
  <dcterms:created xsi:type="dcterms:W3CDTF">2021-05-29T04:05:18Z</dcterms:created>
  <dcterms:modified xsi:type="dcterms:W3CDTF">2021-12-02T08:29:37Z</dcterms:modified>
</cp:coreProperties>
</file>