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</p:sldMasterIdLst>
  <p:notesMasterIdLst>
    <p:notesMasterId r:id="rId17"/>
  </p:notesMasterIdLst>
  <p:sldIdLst>
    <p:sldId id="262" r:id="rId6"/>
    <p:sldId id="263" r:id="rId7"/>
    <p:sldId id="257" r:id="rId8"/>
    <p:sldId id="265" r:id="rId9"/>
    <p:sldId id="258" r:id="rId10"/>
    <p:sldId id="259" r:id="rId11"/>
    <p:sldId id="260" r:id="rId12"/>
    <p:sldId id="261" r:id="rId13"/>
    <p:sldId id="266" r:id="rId14"/>
    <p:sldId id="268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28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C0E44-2C08-4B4E-841B-9CCD8DE32F7D}" type="datetimeFigureOut">
              <a:rPr lang="en-US" smtClean="0"/>
              <a:t>04/10/2024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6EFD7-0349-4DFD-9249-597DF9E4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1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A45BF-78A6-4805-B166-47FC266EE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618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24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A45BF-78A6-4805-B166-47FC266EE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037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340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A45BF-78A6-4805-B166-47FC266EE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401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49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58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688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327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4772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09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305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566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901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72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003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34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1319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31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598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760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646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362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72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663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740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332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76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16294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001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709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5785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890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4977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53401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9342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2654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232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97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5910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195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4028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8892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5002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9359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1239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0010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8303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7089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89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81247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83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495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929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084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724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375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920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7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D686A8-91EF-4F81-BCE4-A1294EA50367}"/>
              </a:ext>
            </a:extLst>
          </p:cNvPr>
          <p:cNvSpPr txBox="1"/>
          <p:nvPr userDrawn="1"/>
        </p:nvSpPr>
        <p:spPr>
          <a:xfrm>
            <a:off x="8889023" y="6596390"/>
            <a:ext cx="37477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60477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5DE010-3045-465D-950A-F6AB3807FA84}"/>
              </a:ext>
            </a:extLst>
          </p:cNvPr>
          <p:cNvSpPr txBox="1"/>
          <p:nvPr userDrawn="1"/>
        </p:nvSpPr>
        <p:spPr>
          <a:xfrm>
            <a:off x="9625379" y="0"/>
            <a:ext cx="26398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80680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419100"/>
            <a:ext cx="350996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13" y="809833"/>
            <a:ext cx="7145338" cy="5748810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54" y="2319812"/>
            <a:ext cx="4655117" cy="46551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105" y="67097"/>
            <a:ext cx="1630009" cy="1485472"/>
          </a:xfrm>
          <a:prstGeom prst="rect">
            <a:avLst/>
          </a:prstGeom>
        </p:spPr>
      </p:pic>
      <p:sp>
        <p:nvSpPr>
          <p:cNvPr id="24" name="矩形 39"/>
          <p:cNvSpPr>
            <a:spLocks noChangeArrowheads="1"/>
          </p:cNvSpPr>
          <p:nvPr/>
        </p:nvSpPr>
        <p:spPr bwMode="auto">
          <a:xfrm>
            <a:off x="4944666" y="2522966"/>
            <a:ext cx="5016080" cy="130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8565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sng" strike="noStrike" kern="1200" cap="none" spc="0" normalizeH="0" baseline="0" noProof="0" dirty="0" err="1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Khởi</a:t>
            </a:r>
            <a:r>
              <a:rPr kumimoji="0" lang="en-US" altLang="zh-CN" sz="6000" b="1" i="0" u="sng" strike="noStrike" kern="1200" cap="none" spc="0" normalizeH="0" baseline="0" noProof="0" dirty="0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 </a:t>
            </a:r>
            <a:r>
              <a:rPr kumimoji="0" lang="en-US" altLang="zh-CN" sz="6000" b="1" i="0" u="sng" strike="noStrike" kern="1200" cap="none" spc="0" normalizeH="0" baseline="0" noProof="0" dirty="0" err="1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động</a:t>
            </a:r>
            <a:endParaRPr kumimoji="0" lang="zh-CN" altLang="en-US" sz="6000" b="1" i="0" u="sng" strike="noStrike" kern="1200" cap="none" spc="0" normalizeH="0" baseline="0" noProof="0" dirty="0">
              <a:ln>
                <a:noFill/>
              </a:ln>
              <a:solidFill>
                <a:srgbClr val="F39800"/>
              </a:solidFill>
              <a:effectLst/>
              <a:uLnTx/>
              <a:uFillTx/>
              <a:latin typeface="Arial" panose="020B0604020202020204" pitchFamily="34" charset="0"/>
              <a:ea typeface="汉仪小麦体简" panose="00020600040101010101" pitchFamily="18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269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69509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018208" y="1885924"/>
            <a:ext cx="6026755" cy="28623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kumimoji="0" lang="vi-VN" sz="5000" b="1" i="0" u="none" strike="noStrike" kern="1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cs typeface="Times New Roman"/>
              </a:rPr>
              <a:t>Định hướng tiếp theo</a:t>
            </a:r>
          </a:p>
          <a:p>
            <a:r>
              <a:rPr lang="vi-VN" sz="3600" b="1" dirty="0" smtClean="0"/>
              <a:t>- Luyện tập:</a:t>
            </a:r>
            <a:r>
              <a:rPr lang="en-US" sz="3600" b="1" dirty="0" smtClean="0"/>
              <a:t> </a:t>
            </a:r>
            <a:r>
              <a:rPr lang="vi-VN" sz="3600" b="1" dirty="0"/>
              <a:t>Viết đoạn văn </a:t>
            </a:r>
            <a:r>
              <a:rPr lang="vi-VN" sz="3600" b="1" dirty="0" smtClean="0"/>
              <a:t>kể về những việc thường làm khi đi học.</a:t>
            </a:r>
            <a:endParaRPr kumimoji="0" lang="vi-VN" sz="3600" b="1" i="0" u="none" strike="noStrike" kern="1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cs typeface="Times New Roman"/>
            </a:endParaRP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44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0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474" y="-768168"/>
            <a:ext cx="9043851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229490" y="-179841"/>
            <a:ext cx="2278412" cy="227841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8E50431-3E87-7F49-B231-7F957EC43D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424" y="1838999"/>
            <a:ext cx="5123485" cy="501613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6280" y="1930438"/>
            <a:ext cx="2489200" cy="248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DB66FE-C23F-4409-BE91-666E1494560D}"/>
              </a:ext>
            </a:extLst>
          </p:cNvPr>
          <p:cNvSpPr txBox="1"/>
          <p:nvPr/>
        </p:nvSpPr>
        <p:spPr>
          <a:xfrm>
            <a:off x="4154275" y="2923067"/>
            <a:ext cx="7036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6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86032"/>
            <a:ext cx="12192000" cy="6664009"/>
            <a:chOff x="0" y="0"/>
            <a:chExt cx="9144000" cy="5132867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ound Diagonal Corner Rectangle 7"/>
          <p:cNvSpPr/>
          <p:nvPr/>
        </p:nvSpPr>
        <p:spPr>
          <a:xfrm>
            <a:off x="-46721" y="-45531"/>
            <a:ext cx="12206500" cy="2169409"/>
          </a:xfrm>
          <a:custGeom>
            <a:avLst/>
            <a:gdLst>
              <a:gd name="connsiteX0" fmla="*/ 276498 w 9144000"/>
              <a:gd name="connsiteY0" fmla="*/ 0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276498 w 9144000"/>
              <a:gd name="connsiteY8" fmla="*/ 0 h 1658956"/>
              <a:gd name="connsiteX0" fmla="*/ 340293 w 9144000"/>
              <a:gd name="connsiteY0" fmla="*/ 202018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340293 w 9144000"/>
              <a:gd name="connsiteY8" fmla="*/ 202018 h 1658956"/>
              <a:gd name="connsiteX0" fmla="*/ 340293 w 9144000"/>
              <a:gd name="connsiteY0" fmla="*/ 202018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340293 w 9144000"/>
              <a:gd name="connsiteY8" fmla="*/ 202018 h 1658956"/>
              <a:gd name="connsiteX0" fmla="*/ 340293 w 9144000"/>
              <a:gd name="connsiteY0" fmla="*/ 202018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340293 w 9144000"/>
              <a:gd name="connsiteY8" fmla="*/ 202018 h 1658956"/>
              <a:gd name="connsiteX0" fmla="*/ 446619 w 9144000"/>
              <a:gd name="connsiteY0" fmla="*/ 180753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446619 w 9144000"/>
              <a:gd name="connsiteY8" fmla="*/ 180753 h 1658956"/>
              <a:gd name="connsiteX0" fmla="*/ 404089 w 9144000"/>
              <a:gd name="connsiteY0" fmla="*/ 191386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404089 w 9144000"/>
              <a:gd name="connsiteY8" fmla="*/ 191386 h 1658956"/>
              <a:gd name="connsiteX0" fmla="*/ 404089 w 9144000"/>
              <a:gd name="connsiteY0" fmla="*/ 191386 h 1658956"/>
              <a:gd name="connsiteX1" fmla="*/ 9144000 w 9144000"/>
              <a:gd name="connsiteY1" fmla="*/ 0 h 1658956"/>
              <a:gd name="connsiteX2" fmla="*/ 9133367 w 9144000"/>
              <a:gd name="connsiteY2" fmla="*/ 138223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404089 w 9144000"/>
              <a:gd name="connsiteY8" fmla="*/ 191386 h 1658956"/>
              <a:gd name="connsiteX0" fmla="*/ 404089 w 9154633"/>
              <a:gd name="connsiteY0" fmla="*/ 106325 h 1573895"/>
              <a:gd name="connsiteX1" fmla="*/ 9154633 w 9154633"/>
              <a:gd name="connsiteY1" fmla="*/ 0 h 1573895"/>
              <a:gd name="connsiteX2" fmla="*/ 9133367 w 9154633"/>
              <a:gd name="connsiteY2" fmla="*/ 53162 h 1573895"/>
              <a:gd name="connsiteX3" fmla="*/ 9144000 w 9154633"/>
              <a:gd name="connsiteY3" fmla="*/ 1297397 h 1573895"/>
              <a:gd name="connsiteX4" fmla="*/ 8867502 w 9154633"/>
              <a:gd name="connsiteY4" fmla="*/ 1573895 h 1573895"/>
              <a:gd name="connsiteX5" fmla="*/ 0 w 9154633"/>
              <a:gd name="connsiteY5" fmla="*/ 1573895 h 1573895"/>
              <a:gd name="connsiteX6" fmla="*/ 0 w 9154633"/>
              <a:gd name="connsiteY6" fmla="*/ 1573895 h 1573895"/>
              <a:gd name="connsiteX7" fmla="*/ 0 w 9154633"/>
              <a:gd name="connsiteY7" fmla="*/ 191437 h 1573895"/>
              <a:gd name="connsiteX8" fmla="*/ 404089 w 9154633"/>
              <a:gd name="connsiteY8" fmla="*/ 106325 h 1573895"/>
              <a:gd name="connsiteX0" fmla="*/ 406325 w 9156869"/>
              <a:gd name="connsiteY0" fmla="*/ 106325 h 1573895"/>
              <a:gd name="connsiteX1" fmla="*/ 9156869 w 9156869"/>
              <a:gd name="connsiteY1" fmla="*/ 0 h 1573895"/>
              <a:gd name="connsiteX2" fmla="*/ 9135603 w 9156869"/>
              <a:gd name="connsiteY2" fmla="*/ 53162 h 1573895"/>
              <a:gd name="connsiteX3" fmla="*/ 9146236 w 9156869"/>
              <a:gd name="connsiteY3" fmla="*/ 1297397 h 1573895"/>
              <a:gd name="connsiteX4" fmla="*/ 8869738 w 9156869"/>
              <a:gd name="connsiteY4" fmla="*/ 1573895 h 1573895"/>
              <a:gd name="connsiteX5" fmla="*/ 2236 w 9156869"/>
              <a:gd name="connsiteY5" fmla="*/ 1573895 h 1573895"/>
              <a:gd name="connsiteX6" fmla="*/ 2236 w 9156869"/>
              <a:gd name="connsiteY6" fmla="*/ 1573895 h 1573895"/>
              <a:gd name="connsiteX7" fmla="*/ 2236 w 9156869"/>
              <a:gd name="connsiteY7" fmla="*/ 191437 h 1573895"/>
              <a:gd name="connsiteX8" fmla="*/ 406325 w 9156869"/>
              <a:gd name="connsiteY8" fmla="*/ 106325 h 1573895"/>
              <a:gd name="connsiteX0" fmla="*/ 436229 w 9154875"/>
              <a:gd name="connsiteY0" fmla="*/ 74427 h 1573895"/>
              <a:gd name="connsiteX1" fmla="*/ 9154875 w 9154875"/>
              <a:gd name="connsiteY1" fmla="*/ 0 h 1573895"/>
              <a:gd name="connsiteX2" fmla="*/ 9133609 w 9154875"/>
              <a:gd name="connsiteY2" fmla="*/ 53162 h 1573895"/>
              <a:gd name="connsiteX3" fmla="*/ 9144242 w 9154875"/>
              <a:gd name="connsiteY3" fmla="*/ 1297397 h 1573895"/>
              <a:gd name="connsiteX4" fmla="*/ 8867744 w 9154875"/>
              <a:gd name="connsiteY4" fmla="*/ 1573895 h 1573895"/>
              <a:gd name="connsiteX5" fmla="*/ 242 w 9154875"/>
              <a:gd name="connsiteY5" fmla="*/ 1573895 h 1573895"/>
              <a:gd name="connsiteX6" fmla="*/ 242 w 9154875"/>
              <a:gd name="connsiteY6" fmla="*/ 1573895 h 1573895"/>
              <a:gd name="connsiteX7" fmla="*/ 242 w 9154875"/>
              <a:gd name="connsiteY7" fmla="*/ 191437 h 1573895"/>
              <a:gd name="connsiteX8" fmla="*/ 436229 w 9154875"/>
              <a:gd name="connsiteY8" fmla="*/ 74427 h 1573895"/>
              <a:gd name="connsiteX0" fmla="*/ 436229 w 9154875"/>
              <a:gd name="connsiteY0" fmla="*/ 74427 h 1573895"/>
              <a:gd name="connsiteX1" fmla="*/ 9154875 w 9154875"/>
              <a:gd name="connsiteY1" fmla="*/ 0 h 1573895"/>
              <a:gd name="connsiteX2" fmla="*/ 9133609 w 9154875"/>
              <a:gd name="connsiteY2" fmla="*/ 53162 h 1573895"/>
              <a:gd name="connsiteX3" fmla="*/ 9144242 w 9154875"/>
              <a:gd name="connsiteY3" fmla="*/ 1297397 h 1573895"/>
              <a:gd name="connsiteX4" fmla="*/ 8867744 w 9154875"/>
              <a:gd name="connsiteY4" fmla="*/ 1573895 h 1573895"/>
              <a:gd name="connsiteX5" fmla="*/ 242 w 9154875"/>
              <a:gd name="connsiteY5" fmla="*/ 1573895 h 1573895"/>
              <a:gd name="connsiteX6" fmla="*/ 242 w 9154875"/>
              <a:gd name="connsiteY6" fmla="*/ 1573895 h 1573895"/>
              <a:gd name="connsiteX7" fmla="*/ 242 w 9154875"/>
              <a:gd name="connsiteY7" fmla="*/ 191437 h 1573895"/>
              <a:gd name="connsiteX8" fmla="*/ 436229 w 9154875"/>
              <a:gd name="connsiteY8" fmla="*/ 74427 h 1573895"/>
              <a:gd name="connsiteX0" fmla="*/ 436229 w 9154875"/>
              <a:gd name="connsiteY0" fmla="*/ 74427 h 1573895"/>
              <a:gd name="connsiteX1" fmla="*/ 9154875 w 9154875"/>
              <a:gd name="connsiteY1" fmla="*/ 0 h 1573895"/>
              <a:gd name="connsiteX2" fmla="*/ 9133609 w 9154875"/>
              <a:gd name="connsiteY2" fmla="*/ 53162 h 1573895"/>
              <a:gd name="connsiteX3" fmla="*/ 9144242 w 9154875"/>
              <a:gd name="connsiteY3" fmla="*/ 1297397 h 1573895"/>
              <a:gd name="connsiteX4" fmla="*/ 8867744 w 9154875"/>
              <a:gd name="connsiteY4" fmla="*/ 1573895 h 1573895"/>
              <a:gd name="connsiteX5" fmla="*/ 242 w 9154875"/>
              <a:gd name="connsiteY5" fmla="*/ 1573895 h 1573895"/>
              <a:gd name="connsiteX6" fmla="*/ 242 w 9154875"/>
              <a:gd name="connsiteY6" fmla="*/ 1456937 h 1573895"/>
              <a:gd name="connsiteX7" fmla="*/ 242 w 9154875"/>
              <a:gd name="connsiteY7" fmla="*/ 191437 h 1573895"/>
              <a:gd name="connsiteX8" fmla="*/ 436229 w 9154875"/>
              <a:gd name="connsiteY8" fmla="*/ 74427 h 1573895"/>
              <a:gd name="connsiteX0" fmla="*/ 436229 w 9154875"/>
              <a:gd name="connsiteY0" fmla="*/ 74427 h 1584527"/>
              <a:gd name="connsiteX1" fmla="*/ 9154875 w 9154875"/>
              <a:gd name="connsiteY1" fmla="*/ 0 h 1584527"/>
              <a:gd name="connsiteX2" fmla="*/ 9133609 w 9154875"/>
              <a:gd name="connsiteY2" fmla="*/ 53162 h 1584527"/>
              <a:gd name="connsiteX3" fmla="*/ 9144242 w 9154875"/>
              <a:gd name="connsiteY3" fmla="*/ 1297397 h 1584527"/>
              <a:gd name="connsiteX4" fmla="*/ 8867744 w 9154875"/>
              <a:gd name="connsiteY4" fmla="*/ 1573895 h 1584527"/>
              <a:gd name="connsiteX5" fmla="*/ 212893 w 9154875"/>
              <a:gd name="connsiteY5" fmla="*/ 1584527 h 1584527"/>
              <a:gd name="connsiteX6" fmla="*/ 242 w 9154875"/>
              <a:gd name="connsiteY6" fmla="*/ 1456937 h 1584527"/>
              <a:gd name="connsiteX7" fmla="*/ 242 w 9154875"/>
              <a:gd name="connsiteY7" fmla="*/ 191437 h 1584527"/>
              <a:gd name="connsiteX8" fmla="*/ 436229 w 9154875"/>
              <a:gd name="connsiteY8" fmla="*/ 74427 h 1584527"/>
              <a:gd name="connsiteX0" fmla="*/ 436229 w 9154875"/>
              <a:gd name="connsiteY0" fmla="*/ 74427 h 1627057"/>
              <a:gd name="connsiteX1" fmla="*/ 9154875 w 9154875"/>
              <a:gd name="connsiteY1" fmla="*/ 0 h 1627057"/>
              <a:gd name="connsiteX2" fmla="*/ 9133609 w 9154875"/>
              <a:gd name="connsiteY2" fmla="*/ 53162 h 1627057"/>
              <a:gd name="connsiteX3" fmla="*/ 9144242 w 9154875"/>
              <a:gd name="connsiteY3" fmla="*/ 1297397 h 1627057"/>
              <a:gd name="connsiteX4" fmla="*/ 8867744 w 9154875"/>
              <a:gd name="connsiteY4" fmla="*/ 1573895 h 1627057"/>
              <a:gd name="connsiteX5" fmla="*/ 436177 w 9154875"/>
              <a:gd name="connsiteY5" fmla="*/ 1627057 h 1627057"/>
              <a:gd name="connsiteX6" fmla="*/ 242 w 9154875"/>
              <a:gd name="connsiteY6" fmla="*/ 1456937 h 1627057"/>
              <a:gd name="connsiteX7" fmla="*/ 242 w 9154875"/>
              <a:gd name="connsiteY7" fmla="*/ 191437 h 1627057"/>
              <a:gd name="connsiteX8" fmla="*/ 436229 w 9154875"/>
              <a:gd name="connsiteY8" fmla="*/ 74427 h 1627057"/>
              <a:gd name="connsiteX0" fmla="*/ 436229 w 9154875"/>
              <a:gd name="connsiteY0" fmla="*/ 74427 h 1627057"/>
              <a:gd name="connsiteX1" fmla="*/ 9154875 w 9154875"/>
              <a:gd name="connsiteY1" fmla="*/ 0 h 1627057"/>
              <a:gd name="connsiteX2" fmla="*/ 9133609 w 9154875"/>
              <a:gd name="connsiteY2" fmla="*/ 53162 h 1627057"/>
              <a:gd name="connsiteX3" fmla="*/ 9144242 w 9154875"/>
              <a:gd name="connsiteY3" fmla="*/ 1297397 h 1627057"/>
              <a:gd name="connsiteX4" fmla="*/ 8570033 w 9154875"/>
              <a:gd name="connsiteY4" fmla="*/ 1616425 h 1627057"/>
              <a:gd name="connsiteX5" fmla="*/ 436177 w 9154875"/>
              <a:gd name="connsiteY5" fmla="*/ 1627057 h 1627057"/>
              <a:gd name="connsiteX6" fmla="*/ 242 w 9154875"/>
              <a:gd name="connsiteY6" fmla="*/ 1456937 h 1627057"/>
              <a:gd name="connsiteX7" fmla="*/ 242 w 9154875"/>
              <a:gd name="connsiteY7" fmla="*/ 191437 h 1627057"/>
              <a:gd name="connsiteX8" fmla="*/ 436229 w 9154875"/>
              <a:gd name="connsiteY8" fmla="*/ 74427 h 162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4875" h="1627057">
                <a:moveTo>
                  <a:pt x="436229" y="74427"/>
                </a:moveTo>
                <a:lnTo>
                  <a:pt x="9154875" y="0"/>
                </a:lnTo>
                <a:lnTo>
                  <a:pt x="9133609" y="53162"/>
                </a:lnTo>
                <a:cubicBezTo>
                  <a:pt x="9137153" y="467907"/>
                  <a:pt x="9140698" y="882652"/>
                  <a:pt x="9144242" y="1297397"/>
                </a:cubicBezTo>
                <a:cubicBezTo>
                  <a:pt x="9144242" y="1450103"/>
                  <a:pt x="8722739" y="1616425"/>
                  <a:pt x="8570033" y="1616425"/>
                </a:cubicBezTo>
                <a:lnTo>
                  <a:pt x="436177" y="1627057"/>
                </a:lnTo>
                <a:lnTo>
                  <a:pt x="242" y="1456937"/>
                </a:lnTo>
                <a:lnTo>
                  <a:pt x="242" y="191437"/>
                </a:lnTo>
                <a:cubicBezTo>
                  <a:pt x="242" y="38731"/>
                  <a:pt x="-24822" y="85060"/>
                  <a:pt x="436229" y="74427"/>
                </a:cubicBezTo>
                <a:close/>
              </a:path>
            </a:pathLst>
          </a:custGeom>
          <a:solidFill>
            <a:srgbClr val="00B0F0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5333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572279" y="-297645"/>
            <a:ext cx="3430773" cy="2662051"/>
            <a:chOff x="-255181" y="-138500"/>
            <a:chExt cx="2668772" cy="1866155"/>
          </a:xfrm>
        </p:grpSpPr>
        <p:sp>
          <p:nvSpPr>
            <p:cNvPr id="9" name="Oval 8"/>
            <p:cNvSpPr/>
            <p:nvPr/>
          </p:nvSpPr>
          <p:spPr>
            <a:xfrm>
              <a:off x="-255181" y="-138500"/>
              <a:ext cx="2668772" cy="185034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-127591" y="-96105"/>
              <a:ext cx="2413592" cy="18237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27591" y="255045"/>
              <a:ext cx="1903228" cy="14726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1618" y="2633315"/>
            <a:ext cx="11928764" cy="1924507"/>
            <a:chOff x="1992986" y="1961909"/>
            <a:chExt cx="6789696" cy="1035577"/>
          </a:xfrm>
        </p:grpSpPr>
        <p:sp>
          <p:nvSpPr>
            <p:cNvPr id="14" name="Rectangle 10"/>
            <p:cNvSpPr/>
            <p:nvPr/>
          </p:nvSpPr>
          <p:spPr>
            <a:xfrm>
              <a:off x="1992986" y="2044087"/>
              <a:ext cx="6649863" cy="95185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Rectangle 10"/>
            <p:cNvSpPr/>
            <p:nvPr/>
          </p:nvSpPr>
          <p:spPr>
            <a:xfrm rot="416356">
              <a:off x="6357470" y="1973080"/>
              <a:ext cx="2425212" cy="10244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Rectangle 10"/>
            <p:cNvSpPr/>
            <p:nvPr/>
          </p:nvSpPr>
          <p:spPr>
            <a:xfrm>
              <a:off x="1992986" y="1961909"/>
              <a:ext cx="6649863" cy="1003895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Rectangle 10"/>
            <p:cNvSpPr/>
            <p:nvPr/>
          </p:nvSpPr>
          <p:spPr>
            <a:xfrm>
              <a:off x="2055600" y="2054250"/>
              <a:ext cx="6295779" cy="8006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67206" y="2855952"/>
            <a:ext cx="10260613" cy="1354201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Từ ngữ chỉ hoạt động thể thao, vui chơi.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Câu nêu hoạt động.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6144" y="669047"/>
            <a:ext cx="1838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Bài 8</a:t>
            </a:r>
            <a:endParaRPr kumimoji="0" lang="en-US" sz="54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9312" y="776895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72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4462" y="464052"/>
            <a:ext cx="4063933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LUYỆN TẬP</a:t>
            </a:r>
            <a:endParaRPr kumimoji="0" lang="en-US" sz="5333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7889"/>
            <a:ext cx="1143108" cy="276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419100"/>
            <a:ext cx="350996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13" y="809833"/>
            <a:ext cx="7145338" cy="5748810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54" y="2319812"/>
            <a:ext cx="4655117" cy="46551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105" y="67097"/>
            <a:ext cx="1630009" cy="1485472"/>
          </a:xfrm>
          <a:prstGeom prst="rect">
            <a:avLst/>
          </a:prstGeom>
        </p:spPr>
      </p:pic>
      <p:sp>
        <p:nvSpPr>
          <p:cNvPr id="24" name="矩形 39"/>
          <p:cNvSpPr>
            <a:spLocks noChangeArrowheads="1"/>
          </p:cNvSpPr>
          <p:nvPr/>
        </p:nvSpPr>
        <p:spPr bwMode="auto">
          <a:xfrm>
            <a:off x="4224270" y="2059324"/>
            <a:ext cx="5562317" cy="412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vi-VN" altLang="zh-CN" sz="2800" b="1" i="0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              </a:t>
            </a:r>
            <a:r>
              <a:rPr kumimoji="0" lang="vi-VN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Yêu cầu cần đạt</a:t>
            </a:r>
            <a:br>
              <a:rPr kumimoji="0" lang="vi-VN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</a:br>
            <a:r>
              <a:rPr lang="vi-VN" sz="2800" dirty="0" smtClean="0"/>
              <a:t>- </a:t>
            </a:r>
            <a:r>
              <a:rPr lang="vi-VN" sz="2800" dirty="0"/>
              <a:t>HS phát triển vốn từ chỉ sự vật, nói được tên các dụng cụ thể thao trong tranh </a:t>
            </a:r>
            <a:endParaRPr lang="en-US" sz="2800" dirty="0"/>
          </a:p>
          <a:p>
            <a:r>
              <a:rPr lang="vi-VN" sz="2800" dirty="0"/>
              <a:t>- HS dựa vào tranh và gợi ý dưới tranh, nói tên các trò chơi dân gian.</a:t>
            </a:r>
            <a:endParaRPr lang="en-US" sz="2800" dirty="0"/>
          </a:p>
          <a:p>
            <a:r>
              <a:rPr lang="vi-VN" sz="2800" dirty="0"/>
              <a:t>- Quan sát tranh và đặt câu theo mỗi tranh.</a:t>
            </a:r>
            <a:endParaRPr lang="en-US" sz="2800" dirty="0"/>
          </a:p>
          <a:p>
            <a:pPr marL="0" marR="0" lvl="0" indent="0" algn="l" defTabSz="1218565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汉仪小麦体简" panose="00020600040101010101" pitchFamily="18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62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67AAFB-B1F5-484C-80B5-B8C3AA682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533400"/>
            <a:ext cx="10972799" cy="412172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29B3B5-5DD3-4828-80DC-C1923469B0D8}"/>
              </a:ext>
            </a:extLst>
          </p:cNvPr>
          <p:cNvSpPr/>
          <p:nvPr/>
        </p:nvSpPr>
        <p:spPr>
          <a:xfrm>
            <a:off x="1496291" y="4821382"/>
            <a:ext cx="3020291" cy="12053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Vợt bóng bàn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Quả bóng bàn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9929B3B5-5DD3-4828-80DC-C1923469B0D8}"/>
              </a:ext>
            </a:extLst>
          </p:cNvPr>
          <p:cNvSpPr/>
          <p:nvPr/>
        </p:nvSpPr>
        <p:spPr>
          <a:xfrm>
            <a:off x="5419538" y="4821382"/>
            <a:ext cx="2806072" cy="1205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Vợt cầu lông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Quả cầu lông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9929B3B5-5DD3-4828-80DC-C1923469B0D8}"/>
              </a:ext>
            </a:extLst>
          </p:cNvPr>
          <p:cNvSpPr/>
          <p:nvPr/>
        </p:nvSpPr>
        <p:spPr>
          <a:xfrm>
            <a:off x="8936182" y="4821382"/>
            <a:ext cx="2784763" cy="1205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Quả bóng đá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44EDD29-D1F7-4E36-A4E3-036EE07C7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363" y="387925"/>
            <a:ext cx="11568545" cy="617912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9F1667-7BA6-4F97-9031-251184FC6298}"/>
              </a:ext>
            </a:extLst>
          </p:cNvPr>
          <p:cNvSpPr/>
          <p:nvPr/>
        </p:nvSpPr>
        <p:spPr>
          <a:xfrm>
            <a:off x="2152610" y="3164752"/>
            <a:ext cx="3278372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Bịt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F6355EB-6A53-4223-9B05-8904373F9C2D}"/>
              </a:ext>
            </a:extLst>
          </p:cNvPr>
          <p:cNvSpPr/>
          <p:nvPr/>
        </p:nvSpPr>
        <p:spPr>
          <a:xfrm>
            <a:off x="7555883" y="3164752"/>
            <a:ext cx="3541608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chi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chành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chành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FB41C4-1870-47E4-9AE8-7371AE20E058}"/>
              </a:ext>
            </a:extLst>
          </p:cNvPr>
          <p:cNvSpPr/>
          <p:nvPr/>
        </p:nvSpPr>
        <p:spPr>
          <a:xfrm>
            <a:off x="2152610" y="5941577"/>
            <a:ext cx="3278372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Nu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na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nu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nống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7897AB-CB3D-4527-AE7C-9E882662706E}"/>
              </a:ext>
            </a:extLst>
          </p:cNvPr>
          <p:cNvSpPr/>
          <p:nvPr/>
        </p:nvSpPr>
        <p:spPr>
          <a:xfrm>
            <a:off x="7669295" y="5941577"/>
            <a:ext cx="3428195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dăng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dẻ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6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9136C9-604F-4E8E-892A-6EDC61004582}"/>
              </a:ext>
            </a:extLst>
          </p:cNvPr>
          <p:cNvSpPr txBox="1"/>
          <p:nvPr/>
        </p:nvSpPr>
        <p:spPr>
          <a:xfrm>
            <a:off x="424845" y="320020"/>
            <a:ext cx="10781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CC6719-A1FD-48D5-91D0-16593DF28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053" y="1084218"/>
            <a:ext cx="6858887" cy="5249686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8716C650-DE0B-48B9-9B58-C855470851CD}"/>
              </a:ext>
            </a:extLst>
          </p:cNvPr>
          <p:cNvSpPr/>
          <p:nvPr/>
        </p:nvSpPr>
        <p:spPr>
          <a:xfrm>
            <a:off x="212911" y="1385630"/>
            <a:ext cx="2413591" cy="1849954"/>
          </a:xfrm>
          <a:prstGeom prst="cloudCallout">
            <a:avLst>
              <a:gd name="adj1" fmla="val 75520"/>
              <a:gd name="adj2" fmla="val -19223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bàn.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218ECDA0-C93C-47BB-9829-6428302EB230}"/>
              </a:ext>
            </a:extLst>
          </p:cNvPr>
          <p:cNvSpPr/>
          <p:nvPr/>
        </p:nvSpPr>
        <p:spPr>
          <a:xfrm>
            <a:off x="9300755" y="1293223"/>
            <a:ext cx="2730136" cy="2034768"/>
          </a:xfrm>
          <a:prstGeom prst="cloudCallout">
            <a:avLst>
              <a:gd name="adj1" fmla="val -67097"/>
              <a:gd name="adj2" fmla="val 506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Nga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và Hùng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đang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lông.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A4F2CCD7-5292-4499-B463-D04FDFA575F9}"/>
              </a:ext>
            </a:extLst>
          </p:cNvPr>
          <p:cNvSpPr/>
          <p:nvPr/>
        </p:nvSpPr>
        <p:spPr>
          <a:xfrm>
            <a:off x="7349152" y="4090922"/>
            <a:ext cx="3214134" cy="1849954"/>
          </a:xfrm>
          <a:prstGeom prst="cloudCallout">
            <a:avLst>
              <a:gd name="adj1" fmla="val -59586"/>
              <a:gd name="adj2" fmla="val 443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rổ rất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vui vẻ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95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69509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018208" y="1885924"/>
            <a:ext cx="5911403" cy="33239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kumimoji="0" lang="vi-VN" sz="4800" b="1" i="0" u="none" strike="noStrike" kern="1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cs typeface="Times New Roman"/>
              </a:rPr>
              <a:t>Vận dụng</a:t>
            </a:r>
          </a:p>
          <a:p>
            <a:r>
              <a:rPr lang="en-GB" sz="2800" b="1" i="1" dirty="0" err="1" smtClean="0"/>
              <a:t>Trò</a:t>
            </a:r>
            <a:r>
              <a:rPr lang="en-GB" sz="2800" b="1" i="1" dirty="0" smtClean="0"/>
              <a:t> </a:t>
            </a:r>
            <a:r>
              <a:rPr lang="en-GB" sz="2800" b="1" i="1" dirty="0" err="1"/>
              <a:t>chơi</a:t>
            </a:r>
            <a:r>
              <a:rPr lang="en-GB" sz="2800" b="1" i="1" dirty="0"/>
              <a:t>: </a:t>
            </a:r>
            <a:r>
              <a:rPr lang="en-GB" sz="2800" b="1" i="1" dirty="0" err="1"/>
              <a:t>Truyền</a:t>
            </a:r>
            <a:r>
              <a:rPr lang="en-GB" sz="2800" b="1" i="1" dirty="0"/>
              <a:t> </a:t>
            </a:r>
            <a:r>
              <a:rPr lang="en-GB" sz="2800" b="1" i="1" dirty="0" err="1"/>
              <a:t>điện</a:t>
            </a:r>
            <a:endParaRPr lang="en-US" sz="2800" dirty="0"/>
          </a:p>
          <a:p>
            <a:r>
              <a:rPr lang="en-GB" sz="2800" dirty="0"/>
              <a:t>HS </a:t>
            </a:r>
            <a:r>
              <a:rPr lang="en-GB" sz="2800" dirty="0" err="1"/>
              <a:t>bắt</a:t>
            </a:r>
            <a:r>
              <a:rPr lang="en-GB" sz="2800" dirty="0"/>
              <a:t> </a:t>
            </a:r>
            <a:r>
              <a:rPr lang="en-GB" sz="2800" dirty="0" err="1"/>
              <a:t>đầu</a:t>
            </a:r>
            <a:r>
              <a:rPr lang="en-GB" sz="2800" dirty="0"/>
              <a:t> </a:t>
            </a:r>
            <a:r>
              <a:rPr lang="en-GB" sz="2800" dirty="0" err="1"/>
              <a:t>nói</a:t>
            </a:r>
            <a:r>
              <a:rPr lang="en-GB" sz="2800" dirty="0"/>
              <a:t> </a:t>
            </a:r>
            <a:r>
              <a:rPr lang="en-GB" sz="2800" dirty="0" err="1"/>
              <a:t>tên</a:t>
            </a:r>
            <a:r>
              <a:rPr lang="en-GB" sz="2800" dirty="0"/>
              <a:t> </a:t>
            </a:r>
            <a:r>
              <a:rPr lang="en-GB" sz="2800" dirty="0" err="1"/>
              <a:t>một</a:t>
            </a:r>
            <a:r>
              <a:rPr lang="en-GB" sz="2800" dirty="0"/>
              <a:t> </a:t>
            </a:r>
            <a:r>
              <a:rPr lang="en-GB" sz="2800" dirty="0" err="1"/>
              <a:t>từ</a:t>
            </a:r>
            <a:r>
              <a:rPr lang="en-GB" sz="2800" dirty="0"/>
              <a:t> </a:t>
            </a:r>
            <a:r>
              <a:rPr lang="en-GB" sz="2800" dirty="0" err="1"/>
              <a:t>chỉ</a:t>
            </a:r>
            <a:r>
              <a:rPr lang="en-GB" sz="2800" dirty="0"/>
              <a:t> </a:t>
            </a:r>
            <a:r>
              <a:rPr lang="en-GB" sz="2800" dirty="0" err="1"/>
              <a:t>sự</a:t>
            </a:r>
            <a:r>
              <a:rPr lang="en-GB" sz="2800" dirty="0"/>
              <a:t> </a:t>
            </a:r>
            <a:r>
              <a:rPr lang="en-GB" sz="2800" dirty="0" err="1"/>
              <a:t>vật</a:t>
            </a:r>
            <a:r>
              <a:rPr lang="en-GB" sz="2800" dirty="0"/>
              <a:t>: </a:t>
            </a:r>
            <a:r>
              <a:rPr lang="en-GB" sz="2800" dirty="0" err="1"/>
              <a:t>dụng</a:t>
            </a:r>
            <a:r>
              <a:rPr lang="en-GB" sz="2800" dirty="0"/>
              <a:t> </a:t>
            </a:r>
            <a:r>
              <a:rPr lang="en-GB" sz="2800" dirty="0" err="1"/>
              <a:t>cụ</a:t>
            </a:r>
            <a:r>
              <a:rPr lang="en-GB" sz="2800" dirty="0"/>
              <a:t> </a:t>
            </a:r>
            <a:r>
              <a:rPr lang="en-GB" sz="2800" dirty="0" err="1"/>
              <a:t>thể</a:t>
            </a:r>
            <a:r>
              <a:rPr lang="en-GB" sz="2800" dirty="0"/>
              <a:t> </a:t>
            </a:r>
            <a:r>
              <a:rPr lang="en-GB" sz="2800" dirty="0" err="1"/>
              <a:t>thao</a:t>
            </a:r>
            <a:r>
              <a:rPr lang="en-GB" sz="2800" dirty="0"/>
              <a:t> </a:t>
            </a:r>
            <a:r>
              <a:rPr lang="en-GB" sz="2800" dirty="0" err="1"/>
              <a:t>và</a:t>
            </a:r>
            <a:r>
              <a:rPr lang="en-GB" sz="2800" dirty="0"/>
              <a:t> </a:t>
            </a:r>
            <a:r>
              <a:rPr lang="en-GB" sz="2800" dirty="0" err="1"/>
              <a:t>truyền</a:t>
            </a:r>
            <a:r>
              <a:rPr lang="en-GB" sz="2800" dirty="0"/>
              <a:t> </a:t>
            </a:r>
            <a:r>
              <a:rPr lang="en-GB" sz="2800" dirty="0" err="1"/>
              <a:t>điện</a:t>
            </a:r>
            <a:r>
              <a:rPr lang="en-GB" sz="2800" dirty="0"/>
              <a:t> </a:t>
            </a:r>
            <a:r>
              <a:rPr lang="en-GB" sz="2800" dirty="0" err="1"/>
              <a:t>cho</a:t>
            </a:r>
            <a:r>
              <a:rPr lang="en-GB" sz="2800" dirty="0"/>
              <a:t> </a:t>
            </a:r>
            <a:r>
              <a:rPr lang="en-GB" sz="2800" dirty="0" err="1"/>
              <a:t>bạn</a:t>
            </a:r>
            <a:r>
              <a:rPr lang="en-GB" sz="2800" dirty="0"/>
              <a:t> </a:t>
            </a:r>
            <a:r>
              <a:rPr lang="en-GB" sz="2800" dirty="0" err="1"/>
              <a:t>nào</a:t>
            </a:r>
            <a:r>
              <a:rPr lang="en-GB" sz="2800" dirty="0"/>
              <a:t> </a:t>
            </a:r>
            <a:r>
              <a:rPr lang="en-GB" sz="2800" dirty="0" err="1"/>
              <a:t>bạn</a:t>
            </a:r>
            <a:r>
              <a:rPr lang="en-GB" sz="2800" dirty="0"/>
              <a:t> </a:t>
            </a:r>
            <a:r>
              <a:rPr lang="en-GB" sz="2800" dirty="0" err="1"/>
              <a:t>ấy</a:t>
            </a:r>
            <a:r>
              <a:rPr lang="en-GB" sz="2800" dirty="0"/>
              <a:t> </a:t>
            </a:r>
            <a:r>
              <a:rPr lang="en-GB" sz="2800" dirty="0" err="1"/>
              <a:t>phải</a:t>
            </a:r>
            <a:r>
              <a:rPr lang="en-GB" sz="2800" dirty="0"/>
              <a:t> </a:t>
            </a:r>
            <a:r>
              <a:rPr lang="en-GB" sz="2800" dirty="0" err="1"/>
              <a:t>tìm</a:t>
            </a:r>
            <a:r>
              <a:rPr lang="en-GB" sz="2800" dirty="0"/>
              <a:t> </a:t>
            </a:r>
            <a:r>
              <a:rPr lang="en-GB" sz="2800" dirty="0" err="1"/>
              <a:t>từ</a:t>
            </a:r>
            <a:r>
              <a:rPr lang="en-GB" sz="2800" dirty="0"/>
              <a:t> </a:t>
            </a:r>
            <a:r>
              <a:rPr lang="en-GB" sz="2800" dirty="0" err="1"/>
              <a:t>chỉ</a:t>
            </a:r>
            <a:r>
              <a:rPr lang="en-GB" sz="2800" dirty="0"/>
              <a:t> </a:t>
            </a:r>
            <a:r>
              <a:rPr lang="en-GB" sz="2800" dirty="0" err="1"/>
              <a:t>sự</a:t>
            </a:r>
            <a:r>
              <a:rPr lang="en-GB" sz="2800" dirty="0"/>
              <a:t> </a:t>
            </a:r>
            <a:r>
              <a:rPr lang="en-GB" sz="2800" dirty="0" err="1"/>
              <a:t>vật</a:t>
            </a:r>
            <a:r>
              <a:rPr lang="en-GB" sz="2800" dirty="0"/>
              <a:t> </a:t>
            </a:r>
            <a:r>
              <a:rPr lang="en-GB" sz="2800" dirty="0" err="1"/>
              <a:t>mới</a:t>
            </a:r>
            <a:r>
              <a:rPr lang="en-GB" sz="2800" dirty="0"/>
              <a:t> </a:t>
            </a:r>
            <a:r>
              <a:rPr lang="en-GB" sz="2800" dirty="0" err="1"/>
              <a:t>và</a:t>
            </a:r>
            <a:r>
              <a:rPr lang="en-GB" sz="2800" dirty="0"/>
              <a:t> </a:t>
            </a:r>
            <a:r>
              <a:rPr lang="en-GB" sz="2800" dirty="0" err="1"/>
              <a:t>nói</a:t>
            </a:r>
            <a:r>
              <a:rPr lang="en-GB" sz="2800" dirty="0"/>
              <a:t> </a:t>
            </a:r>
            <a:r>
              <a:rPr lang="en-GB" sz="2800" dirty="0" err="1"/>
              <a:t>thành</a:t>
            </a:r>
            <a:r>
              <a:rPr lang="en-GB" sz="2800" dirty="0"/>
              <a:t> </a:t>
            </a:r>
            <a:r>
              <a:rPr lang="en-GB" sz="2800" dirty="0" err="1"/>
              <a:t>câu</a:t>
            </a:r>
            <a:r>
              <a:rPr lang="en-GB" sz="2800" dirty="0"/>
              <a:t> </a:t>
            </a:r>
            <a:r>
              <a:rPr lang="en-GB" sz="2800" dirty="0" err="1"/>
              <a:t>hoàn</a:t>
            </a:r>
            <a:r>
              <a:rPr lang="en-GB" sz="2800" dirty="0"/>
              <a:t> </a:t>
            </a:r>
            <a:r>
              <a:rPr lang="en-GB" sz="2800" dirty="0" err="1"/>
              <a:t>chỉnh</a:t>
            </a:r>
            <a:r>
              <a:rPr lang="en-GB" sz="2800" dirty="0"/>
              <a:t>. </a:t>
            </a:r>
            <a:endParaRPr lang="en-US" sz="28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cs typeface="Times New Roman"/>
            </a:endParaRP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611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419100"/>
            <a:ext cx="350996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13" y="809833"/>
            <a:ext cx="7145338" cy="5748810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54" y="2319812"/>
            <a:ext cx="4655117" cy="46551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105" y="67097"/>
            <a:ext cx="1630009" cy="1485472"/>
          </a:xfrm>
          <a:prstGeom prst="rect">
            <a:avLst/>
          </a:prstGeom>
        </p:spPr>
      </p:pic>
      <p:sp>
        <p:nvSpPr>
          <p:cNvPr id="24" name="矩形 39"/>
          <p:cNvSpPr>
            <a:spLocks noChangeArrowheads="1"/>
          </p:cNvSpPr>
          <p:nvPr/>
        </p:nvSpPr>
        <p:spPr bwMode="auto">
          <a:xfrm>
            <a:off x="4224270" y="2059324"/>
            <a:ext cx="5562317" cy="412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vi-VN" altLang="zh-CN" sz="2800" b="1" i="0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              </a:t>
            </a:r>
            <a:r>
              <a:rPr kumimoji="0" lang="vi-VN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Yêu cầu cần đạt</a:t>
            </a:r>
            <a:br>
              <a:rPr kumimoji="0" lang="vi-VN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</a:br>
            <a:r>
              <a:rPr lang="vi-VN" sz="2800" dirty="0" smtClean="0"/>
              <a:t>- </a:t>
            </a:r>
            <a:r>
              <a:rPr lang="vi-VN" sz="2800" dirty="0"/>
              <a:t>HS phát triển vốn từ chỉ sự vật, nói được tên các dụng cụ thể thao trong tranh </a:t>
            </a:r>
            <a:endParaRPr lang="en-US" sz="2800" dirty="0"/>
          </a:p>
          <a:p>
            <a:r>
              <a:rPr lang="vi-VN" sz="2800" dirty="0"/>
              <a:t>- HS dựa vào tranh và gợi ý dưới tranh, nói tên các trò chơi dân gian.</a:t>
            </a:r>
            <a:endParaRPr lang="en-US" sz="2800" dirty="0"/>
          </a:p>
          <a:p>
            <a:r>
              <a:rPr lang="vi-VN" sz="2800" dirty="0"/>
              <a:t>- Quan sát tranh và đặt câu theo mỗi tranh.</a:t>
            </a:r>
            <a:endParaRPr lang="en-US" sz="2800" dirty="0"/>
          </a:p>
          <a:p>
            <a:pPr marL="0" marR="0" lvl="0" indent="0" algn="l" defTabSz="1218565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汉仪小麦体简" panose="00020600040101010101" pitchFamily="18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216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181</Words>
  <Application>Microsoft Office PowerPoint</Application>
  <PresentationFormat>Widescreen</PresentationFormat>
  <Paragraphs>36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宋体</vt:lpstr>
      <vt:lpstr>Arial</vt:lpstr>
      <vt:lpstr>Arial-Rounded</vt:lpstr>
      <vt:lpstr>Calibri</vt:lpstr>
      <vt:lpstr>Calibri Light</vt:lpstr>
      <vt:lpstr>等线</vt:lpstr>
      <vt:lpstr>等线</vt:lpstr>
      <vt:lpstr>黑体</vt:lpstr>
      <vt:lpstr>Times New Roman</vt:lpstr>
      <vt:lpstr>思源黑体 CN Regular</vt:lpstr>
      <vt:lpstr>汉仪小麦体简</vt:lpstr>
      <vt:lpstr>10_Office Theme</vt:lpstr>
      <vt:lpstr>1_Office 主题​​</vt:lpstr>
      <vt:lpstr>8_Office Theme</vt:lpstr>
      <vt:lpstr>2_Office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xinh</dc:creator>
  <cp:lastModifiedBy>HN23102023</cp:lastModifiedBy>
  <cp:revision>14</cp:revision>
  <dcterms:created xsi:type="dcterms:W3CDTF">2021-08-14T04:12:00Z</dcterms:created>
  <dcterms:modified xsi:type="dcterms:W3CDTF">2024-10-04T01:53:34Z</dcterms:modified>
</cp:coreProperties>
</file>