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57" r:id="rId2"/>
    <p:sldId id="359" r:id="rId3"/>
    <p:sldId id="371" r:id="rId4"/>
    <p:sldId id="341" r:id="rId5"/>
    <p:sldId id="376" r:id="rId6"/>
    <p:sldId id="374" r:id="rId7"/>
    <p:sldId id="373" r:id="rId8"/>
    <p:sldId id="375" r:id="rId9"/>
    <p:sldId id="370" r:id="rId10"/>
    <p:sldId id="379" r:id="rId11"/>
    <p:sldId id="378" r:id="rId12"/>
    <p:sldId id="340" r:id="rId13"/>
    <p:sldId id="342" r:id="rId14"/>
    <p:sldId id="381" r:id="rId15"/>
    <p:sldId id="383" r:id="rId16"/>
    <p:sldId id="314" r:id="rId17"/>
    <p:sldId id="366" r:id="rId18"/>
    <p:sldId id="343" r:id="rId19"/>
    <p:sldId id="372" r:id="rId20"/>
    <p:sldId id="367" r:id="rId21"/>
    <p:sldId id="368"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45" userDrawn="1">
          <p15:clr>
            <a:srgbClr val="A4A3A4"/>
          </p15:clr>
        </p15:guide>
        <p15:guide id="2" pos="36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ư Bùi" initials="TB" lastIdx="1" clrIdx="0">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938"/>
    <a:srgbClr val="6995D4"/>
    <a:srgbClr val="FD9636"/>
    <a:srgbClr val="FFE7A6"/>
    <a:srgbClr val="6894D3"/>
    <a:srgbClr val="F287E4"/>
    <a:srgbClr val="FFFFFF"/>
    <a:srgbClr val="F5ED66"/>
    <a:srgbClr val="98DD99"/>
    <a:srgbClr val="2778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65" d="100"/>
          <a:sy n="65" d="100"/>
        </p:scale>
        <p:origin x="978" y="60"/>
      </p:cViewPr>
      <p:guideLst>
        <p:guide orient="horz" pos="3045"/>
        <p:guide pos="36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F4A46-AFEF-4201-8CD3-AF1F1791EB6D}" type="datetimeFigureOut">
              <a:rPr lang="zh-CN" altLang="en-US" smtClean="0"/>
              <a:t>2024/12/20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58528-1FA1-48A5-BBBE-CBEEC30CB5A5}" type="slidenum">
              <a:rPr lang="zh-CN" altLang="en-US" smtClean="0"/>
              <a:t>‹#›</a:t>
            </a:fld>
            <a:endParaRPr lang="zh-CN" altLang="en-US"/>
          </a:p>
        </p:txBody>
      </p:sp>
    </p:spTree>
    <p:extLst>
      <p:ext uri="{BB962C8B-B14F-4D97-AF65-F5344CB8AC3E}">
        <p14:creationId xmlns:p14="http://schemas.microsoft.com/office/powerpoint/2010/main" val="186663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a16="http://schemas.microsoft.com/office/drawing/2014/main" id="{8EE28CEB-71B8-07AA-67F1-CCA1D1828A5B}"/>
              </a:ext>
            </a:extLst>
          </p:cNvPr>
          <p:cNvSpPr/>
          <p:nvPr userDrawn="1"/>
        </p:nvSpPr>
        <p:spPr>
          <a:xfrm>
            <a:off x="560142" y="556260"/>
            <a:ext cx="11323224" cy="6035040"/>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0.wdp"/><Relationship Id="rId4" Type="http://schemas.openxmlformats.org/officeDocument/2006/relationships/image" Target="../media/image28.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8.png"/><Relationship Id="rId9"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852929" y="768269"/>
            <a:ext cx="10486142" cy="5355858"/>
            <a:chOff x="1055370" y="987975"/>
            <a:chExt cx="10211753" cy="4666065"/>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737082" y="987975"/>
              <a:ext cx="4963242" cy="1461394"/>
              <a:chOff x="3737082" y="1140375"/>
              <a:chExt cx="4963242" cy="1461394"/>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737082" y="1140375"/>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bg1"/>
                    </a:solidFill>
                    <a:latin typeface="UVF Salome" panose="02000503040000020003" pitchFamily="50" charset="0"/>
                    <a:ea typeface="阿里妈妈刀隶体" pitchFamily="2" charset="-122"/>
                  </a:rPr>
                  <a:t>LỊCH SỬ VÀ ĐỊA LÍ</a:t>
                </a:r>
                <a:endParaRPr lang="en-US" altLang="zh-CN" sz="3200" dirty="0">
                  <a:solidFill>
                    <a:schemeClr val="bg1"/>
                  </a:solidFill>
                  <a:latin typeface="UVF Porcelain" panose="00000400000000000000" pitchFamily="2" charset="0"/>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Picture 2">
            <a:extLst>
              <a:ext uri="{FF2B5EF4-FFF2-40B4-BE49-F238E27FC236}">
                <a16:creationId xmlns:a16="http://schemas.microsoft.com/office/drawing/2014/main" id="{695157AC-A0D1-47C7-B689-9203BFE0F734}"/>
              </a:ext>
            </a:extLst>
          </p:cNvPr>
          <p:cNvPicPr>
            <a:picLocks noChangeAspect="1"/>
          </p:cNvPicPr>
          <p:nvPr/>
        </p:nvPicPr>
        <p:blipFill>
          <a:blip r:embed="rId4"/>
          <a:stretch>
            <a:fillRect/>
          </a:stretch>
        </p:blipFill>
        <p:spPr>
          <a:xfrm>
            <a:off x="988091" y="1969471"/>
            <a:ext cx="10967655" cy="2353260"/>
          </a:xfrm>
          <a:prstGeom prst="rect">
            <a:avLst/>
          </a:prstGeom>
        </p:spPr>
      </p:pic>
      <p:pic>
        <p:nvPicPr>
          <p:cNvPr id="33" name="Picture 32">
            <a:extLst>
              <a:ext uri="{FF2B5EF4-FFF2-40B4-BE49-F238E27FC236}">
                <a16:creationId xmlns:a16="http://schemas.microsoft.com/office/drawing/2014/main" id="{CF041A76-7C30-4A33-ACF5-9E2F458F8128}"/>
              </a:ext>
            </a:extLst>
          </p:cNvPr>
          <p:cNvPicPr>
            <a:picLocks noChangeAspect="1"/>
          </p:cNvPicPr>
          <p:nvPr/>
        </p:nvPicPr>
        <p:blipFill rotWithShape="1">
          <a:blip r:embed="rId5"/>
          <a:srcRect l="73969" b="66219"/>
          <a:stretch/>
        </p:blipFill>
        <p:spPr>
          <a:xfrm>
            <a:off x="9326494" y="1465912"/>
            <a:ext cx="2391565" cy="1977083"/>
          </a:xfrm>
          <a:prstGeom prst="rect">
            <a:avLst/>
          </a:prstGeom>
        </p:spPr>
      </p:pic>
      <p:sp>
        <p:nvSpPr>
          <p:cNvPr id="34" name="Title 1">
            <a:extLst>
              <a:ext uri="{FF2B5EF4-FFF2-40B4-BE49-F238E27FC236}">
                <a16:creationId xmlns:a16="http://schemas.microsoft.com/office/drawing/2014/main" id="{B84956CB-9AEF-459A-9894-07E292F34907}"/>
              </a:ext>
            </a:extLst>
          </p:cNvPr>
          <p:cNvSpPr txBox="1">
            <a:spLocks/>
          </p:cNvSpPr>
          <p:nvPr/>
        </p:nvSpPr>
        <p:spPr>
          <a:xfrm>
            <a:off x="2899439" y="5989399"/>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2000" b="1"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5" name="Picture 4" descr="A couple of kids wearing traditional clothing&#10;&#10;Description automatically generated">
            <a:extLst>
              <a:ext uri="{FF2B5EF4-FFF2-40B4-BE49-F238E27FC236}">
                <a16:creationId xmlns:a16="http://schemas.microsoft.com/office/drawing/2014/main" id="{C894D3A5-2323-41AC-B3FB-E01588F4EC2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472493"/>
            <a:ext cx="3757956" cy="3485562"/>
          </a:xfrm>
          <a:prstGeom prst="rect">
            <a:avLst/>
          </a:prstGeom>
        </p:spPr>
      </p:pic>
      <p:pic>
        <p:nvPicPr>
          <p:cNvPr id="11" name="Picture 10" descr="A red building with trees and flowers&#10;&#10;Description automatically generated">
            <a:extLst>
              <a:ext uri="{FF2B5EF4-FFF2-40B4-BE49-F238E27FC236}">
                <a16:creationId xmlns:a16="http://schemas.microsoft.com/office/drawing/2014/main" id="{0D15E5C6-FA98-4DF0-8B29-FA9B191803C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465" b="90869" l="40506" r="94614">
                        <a14:foregroundMark x1="41934" y1="62384" x2="40533" y2="63515"/>
                        <a14:foregroundMark x1="76084" y1="26747" x2="83113" y2="36566"/>
                        <a14:foregroundMark x1="83113" y1="36566" x2="85510" y2="50545"/>
                        <a14:foregroundMark x1="85510" y1="50545" x2="85510" y2="51798"/>
                        <a14:foregroundMark x1="84541" y1="40242" x2="91570" y2="41374"/>
                        <a14:foregroundMark x1="53434" y1="57657" x2="55050" y2="61212"/>
                        <a14:foregroundMark x1="83464" y1="65293" x2="79666" y2="68404"/>
                        <a14:foregroundMark x1="93752" y1="70505" x2="94614" y2="72768"/>
                        <a14:foregroundMark x1="93859" y1="72121" x2="93536" y2="72606"/>
                      </a14:backgroundRemoval>
                    </a14:imgEffect>
                  </a14:imgLayer>
                </a14:imgProps>
              </a:ext>
              <a:ext uri="{28A0092B-C50C-407E-A947-70E740481C1C}">
                <a14:useLocalDpi xmlns:a14="http://schemas.microsoft.com/office/drawing/2010/main" val="0"/>
              </a:ext>
            </a:extLst>
          </a:blip>
          <a:srcRect l="35808" t="9431"/>
          <a:stretch/>
        </p:blipFill>
        <p:spPr>
          <a:xfrm>
            <a:off x="3307948" y="3442996"/>
            <a:ext cx="2792271" cy="2626424"/>
          </a:xfrm>
          <a:prstGeom prst="rect">
            <a:avLst/>
          </a:prstGeom>
        </p:spPr>
      </p:pic>
      <p:pic>
        <p:nvPicPr>
          <p:cNvPr id="29" name="Picture 28">
            <a:extLst>
              <a:ext uri="{FF2B5EF4-FFF2-40B4-BE49-F238E27FC236}">
                <a16:creationId xmlns:a16="http://schemas.microsoft.com/office/drawing/2014/main" id="{70216E80-F48C-4902-9231-EFB83AB595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7667"/>
          <a:stretch/>
        </p:blipFill>
        <p:spPr>
          <a:xfrm>
            <a:off x="10247393" y="4774474"/>
            <a:ext cx="1091678" cy="1157170"/>
          </a:xfrm>
          <a:prstGeom prst="rect">
            <a:avLst/>
          </a:prstGeom>
        </p:spPr>
      </p:pic>
      <p:pic>
        <p:nvPicPr>
          <p:cNvPr id="4" name="Picture 3"/>
          <p:cNvPicPr>
            <a:picLocks noChangeAspect="1"/>
          </p:cNvPicPr>
          <p:nvPr/>
        </p:nvPicPr>
        <p:blipFill>
          <a:blip r:embed="rId11"/>
          <a:stretch>
            <a:fillRect/>
          </a:stretch>
        </p:blipFill>
        <p:spPr>
          <a:xfrm>
            <a:off x="4175043" y="2971198"/>
            <a:ext cx="7693819" cy="3206774"/>
          </a:xfrm>
          <a:prstGeom prst="rect">
            <a:avLst/>
          </a:prstGeom>
        </p:spPr>
      </p:pic>
      <p:pic>
        <p:nvPicPr>
          <p:cNvPr id="6" name="Picture 5"/>
          <p:cNvPicPr>
            <a:picLocks noChangeAspect="1"/>
          </p:cNvPicPr>
          <p:nvPr/>
        </p:nvPicPr>
        <p:blipFill>
          <a:blip r:embed="rId12"/>
          <a:stretch>
            <a:fillRect/>
          </a:stretch>
        </p:blipFill>
        <p:spPr>
          <a:xfrm>
            <a:off x="5551668" y="5059895"/>
            <a:ext cx="7699915" cy="1072989"/>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0">
            <a:extLst>
              <a:ext uri="{FF2B5EF4-FFF2-40B4-BE49-F238E27FC236}">
                <a16:creationId xmlns:a16="http://schemas.microsoft.com/office/drawing/2014/main" id="{DCE4DFAE-0580-4FCB-8284-1CEC20F1BE83}"/>
              </a:ext>
            </a:extLst>
          </p:cNvPr>
          <p:cNvGrpSpPr/>
          <p:nvPr/>
        </p:nvGrpSpPr>
        <p:grpSpPr>
          <a:xfrm>
            <a:off x="2690622" y="670454"/>
            <a:ext cx="8926905" cy="3978543"/>
            <a:chOff x="1346200" y="3302000"/>
            <a:chExt cx="2413000" cy="990600"/>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2423C29E-BC35-4F58-8E86-43302709D2A7}"/>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6" name="圆角矩形 28">
              <a:extLst>
                <a:ext uri="{FF2B5EF4-FFF2-40B4-BE49-F238E27FC236}">
                  <a16:creationId xmlns:a16="http://schemas.microsoft.com/office/drawing/2014/main" id="{EE8B34B8-F9BF-41A7-ADED-5D9D58B269FC}"/>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7E113390-AE38-4513-AFFC-17AA96EE30E4}"/>
              </a:ext>
            </a:extLst>
          </p:cNvPr>
          <p:cNvSpPr txBox="1"/>
          <p:nvPr/>
        </p:nvSpPr>
        <p:spPr>
          <a:xfrm>
            <a:off x="2992585" y="1427240"/>
            <a:ext cx="8322977" cy="2862322"/>
          </a:xfrm>
          <a:prstGeom prst="rect">
            <a:avLst/>
          </a:prstGeom>
          <a:noFill/>
        </p:spPr>
        <p:txBody>
          <a:bodyPr wrap="square">
            <a:spAutoFit/>
          </a:bodyPr>
          <a:lstStyle/>
          <a:p>
            <a:pPr algn="ctr"/>
            <a:r>
              <a:rPr lang="vi-VN" sz="6000" b="1" dirty="0">
                <a:solidFill>
                  <a:srgbClr val="002060"/>
                </a:solidFill>
                <a:latin typeface="Cambria" panose="02040503050406030204" pitchFamily="18" charset="0"/>
                <a:ea typeface="Cambria" panose="02040503050406030204" pitchFamily="18" charset="0"/>
              </a:rPr>
              <a:t>Hãy kể một số địa điểm nổi tiếng ở Hà Nội mà em biết.</a:t>
            </a:r>
            <a:endParaRPr lang="en-SG" sz="6000" dirty="0"/>
          </a:p>
        </p:txBody>
      </p:sp>
      <p:grpSp>
        <p:nvGrpSpPr>
          <p:cNvPr id="9" name="组合 1">
            <a:extLst>
              <a:ext uri="{FF2B5EF4-FFF2-40B4-BE49-F238E27FC236}">
                <a16:creationId xmlns:a16="http://schemas.microsoft.com/office/drawing/2014/main" id="{3337AEE7-9D2A-42F1-B5CF-D7B3E4B8D51A}"/>
              </a:ext>
            </a:extLst>
          </p:cNvPr>
          <p:cNvGrpSpPr/>
          <p:nvPr/>
        </p:nvGrpSpPr>
        <p:grpSpPr>
          <a:xfrm>
            <a:off x="0" y="4601939"/>
            <a:ext cx="12192000" cy="2256061"/>
            <a:chOff x="0" y="4332156"/>
            <a:chExt cx="12292858" cy="2554224"/>
          </a:xfrm>
        </p:grpSpPr>
        <p:pic>
          <p:nvPicPr>
            <p:cNvPr id="10" name="图片 19">
              <a:extLst>
                <a:ext uri="{FF2B5EF4-FFF2-40B4-BE49-F238E27FC236}">
                  <a16:creationId xmlns:a16="http://schemas.microsoft.com/office/drawing/2014/main" id="{1B84CEBC-1D6B-42F3-B0A4-EB92DBCF4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1" name="图片 11">
              <a:extLst>
                <a:ext uri="{FF2B5EF4-FFF2-40B4-BE49-F238E27FC236}">
                  <a16:creationId xmlns:a16="http://schemas.microsoft.com/office/drawing/2014/main" id="{915F6EEC-1D56-47BD-8A24-80EC23507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2" name="Picture 11" descr="A couple of kids wearing traditional clothing&#10;&#10;Description automatically generated">
            <a:extLst>
              <a:ext uri="{FF2B5EF4-FFF2-40B4-BE49-F238E27FC236}">
                <a16:creationId xmlns:a16="http://schemas.microsoft.com/office/drawing/2014/main" id="{EE410E3C-F711-4A28-93FB-1B732E25F20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50252" y="2969231"/>
            <a:ext cx="4122000" cy="3823218"/>
          </a:xfrm>
          <a:prstGeom prst="rect">
            <a:avLst/>
          </a:prstGeom>
        </p:spPr>
      </p:pic>
    </p:spTree>
    <p:extLst>
      <p:ext uri="{BB962C8B-B14F-4D97-AF65-F5344CB8AC3E}">
        <p14:creationId xmlns:p14="http://schemas.microsoft.com/office/powerpoint/2010/main" val="16059953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82801" y="3103696"/>
            <a:ext cx="9633211" cy="2677656"/>
            <a:chOff x="2082800" y="3240015"/>
            <a:chExt cx="9633211" cy="2677656"/>
          </a:xfrm>
        </p:grpSpPr>
        <p:sp>
          <p:nvSpPr>
            <p:cNvPr id="8" name="Rectangle: Rounded Corners 7">
              <a:extLst>
                <a:ext uri="{FF2B5EF4-FFF2-40B4-BE49-F238E27FC236}">
                  <a16:creationId xmlns:a16="http://schemas.microsoft.com/office/drawing/2014/main" id="{79EC019F-E164-4A43-85F3-17A9A00B2B49}"/>
                </a:ext>
              </a:extLst>
            </p:cNvPr>
            <p:cNvSpPr/>
            <p:nvPr/>
          </p:nvSpPr>
          <p:spPr>
            <a:xfrm>
              <a:off x="2082800" y="3240015"/>
              <a:ext cx="9633211" cy="2677656"/>
            </a:xfrm>
            <a:prstGeom prst="roundRect">
              <a:avLst>
                <a:gd name="adj" fmla="val 31772"/>
              </a:avLst>
            </a:prstGeom>
            <a:solidFill>
              <a:srgbClr val="FD9636"/>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75C5D46-4759-4BEE-B08D-DDFC341E274C}"/>
                </a:ext>
              </a:extLst>
            </p:cNvPr>
            <p:cNvSpPr txBox="1"/>
            <p:nvPr/>
          </p:nvSpPr>
          <p:spPr>
            <a:xfrm>
              <a:off x="2360507" y="3265415"/>
              <a:ext cx="9355504" cy="2554545"/>
            </a:xfrm>
            <a:prstGeom prst="rect">
              <a:avLst/>
            </a:prstGeom>
            <a:noFill/>
          </p:spPr>
          <p:txBody>
            <a:bodyPr wrap="square">
              <a:spAutoFit/>
            </a:bodyPr>
            <a:lstStyle/>
            <a:p>
              <a:pPr algn="just"/>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di </a:t>
              </a:r>
              <a:r>
                <a:rPr lang="en-SG" sz="4000" b="1" dirty="0" err="1">
                  <a:solidFill>
                    <a:schemeClr val="bg1"/>
                  </a:solidFill>
                  <a:latin typeface="Cambria" panose="02040503050406030204" pitchFamily="18" charset="0"/>
                  <a:ea typeface="Cambria" panose="02040503050406030204" pitchFamily="18" charset="0"/>
                </a:rPr>
                <a:t>tích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sử</a:t>
              </a:r>
              <a:r>
                <a:rPr lang="en-SG" sz="4000" b="1" dirty="0">
                  <a:solidFill>
                    <a:schemeClr val="bg1"/>
                  </a:solidFill>
                  <a:latin typeface="Cambria" panose="02040503050406030204" pitchFamily="18" charset="0"/>
                  <a:ea typeface="Cambria" panose="02040503050406030204" pitchFamily="18" charset="0"/>
                </a:rPr>
                <a:t> –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nhất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nước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lưu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giữ</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truyền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thống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tộc</a:t>
              </a:r>
              <a:r>
                <a:rPr lang="en-SG" sz="4000" b="1" dirty="0">
                  <a:solidFill>
                    <a:schemeClr val="bg1"/>
                  </a:solidFill>
                  <a:latin typeface="Cambria" panose="02040503050406030204" pitchFamily="18" charset="0"/>
                  <a:ea typeface="Cambria" panose="02040503050406030204" pitchFamily="18" charset="0"/>
                </a:rPr>
                <a:t>.</a:t>
              </a:r>
            </a:p>
          </p:txBody>
        </p:sp>
      </p:grpSp>
      <p:grpSp>
        <p:nvGrpSpPr>
          <p:cNvPr id="5" name="Group 4"/>
          <p:cNvGrpSpPr/>
          <p:nvPr/>
        </p:nvGrpSpPr>
        <p:grpSpPr>
          <a:xfrm>
            <a:off x="564996" y="1467940"/>
            <a:ext cx="10965822" cy="1470109"/>
            <a:chOff x="750190" y="1467940"/>
            <a:chExt cx="10965822" cy="1470109"/>
          </a:xfrm>
        </p:grpSpPr>
        <p:sp>
          <p:nvSpPr>
            <p:cNvPr id="7" name="Rectangle: Rounded Corners 6">
              <a:extLst>
                <a:ext uri="{FF2B5EF4-FFF2-40B4-BE49-F238E27FC236}">
                  <a16:creationId xmlns:a16="http://schemas.microsoft.com/office/drawing/2014/main" id="{14316E39-7E4D-407A-8385-65E8B6B3A35A}"/>
                </a:ext>
              </a:extLst>
            </p:cNvPr>
            <p:cNvSpPr/>
            <p:nvPr/>
          </p:nvSpPr>
          <p:spPr>
            <a:xfrm>
              <a:off x="750190" y="1467940"/>
              <a:ext cx="10965822" cy="1470109"/>
            </a:xfrm>
            <a:prstGeom prst="roundRect">
              <a:avLst>
                <a:gd name="adj" fmla="val 31772"/>
              </a:avLst>
            </a:prstGeom>
            <a:solidFill>
              <a:srgbClr val="6995D4"/>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39179D1-676A-44D7-AAE9-46D5A8541B9E}"/>
                </a:ext>
              </a:extLst>
            </p:cNvPr>
            <p:cNvSpPr txBox="1"/>
            <p:nvPr/>
          </p:nvSpPr>
          <p:spPr>
            <a:xfrm>
              <a:off x="985273" y="1511587"/>
              <a:ext cx="10617723" cy="1323439"/>
            </a:xfrm>
            <a:prstGeom prst="rect">
              <a:avLst/>
            </a:prstGeom>
            <a:noFill/>
          </p:spPr>
          <p:txBody>
            <a:bodyPr wrap="square">
              <a:spAutoFit/>
            </a:bodyPr>
            <a:lstStyle/>
            <a:p>
              <a:pPr algn="just"/>
              <a:r>
                <a:rPr lang="vi-VN" sz="4000" b="1" dirty="0">
                  <a:solidFill>
                    <a:schemeClr val="bg1"/>
                  </a:solidFill>
                  <a:latin typeface="Cambria" panose="02040503050406030204" pitchFamily="18" charset="0"/>
                  <a:ea typeface="Cambria" panose="02040503050406030204" pitchFamily="18" charset="0"/>
                </a:rPr>
                <a:t>Thủ đô </a:t>
              </a:r>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cũng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tâm</a:t>
              </a:r>
              <a:r>
                <a:rPr lang="vi-VN" sz="4000" b="1" dirty="0">
                  <a:solidFill>
                    <a:schemeClr val="bg1"/>
                  </a:solidFill>
                  <a:latin typeface="Cambria" panose="02040503050406030204" pitchFamily="18" charset="0"/>
                  <a:ea typeface="Cambria" panose="02040503050406030204" pitchFamily="18" charset="0"/>
                </a:rPr>
                <a:t> chính 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kinh</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tế, văn hóa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quan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trọng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đất</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nước. </a:t>
              </a:r>
              <a:endParaRPr lang="en-SG" sz="4000" dirty="0">
                <a:solidFill>
                  <a:schemeClr val="bg1"/>
                </a:solidFill>
              </a:endParaRPr>
            </a:p>
          </p:txBody>
        </p:sp>
      </p:grpSp>
      <p:pic>
        <p:nvPicPr>
          <p:cNvPr id="9" name="Picture 8" descr="A couple of kids wearing traditional clothing&#10;&#10;Description automatically generated">
            <a:extLst>
              <a:ext uri="{FF2B5EF4-FFF2-40B4-BE49-F238E27FC236}">
                <a16:creationId xmlns:a16="http://schemas.microsoft.com/office/drawing/2014/main" id="{6C693DE2-A571-4227-9E20-DB55D7630E2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12817" y="4107313"/>
            <a:ext cx="2596474" cy="2408269"/>
          </a:xfrm>
          <a:prstGeom prst="rect">
            <a:avLst/>
          </a:prstGeom>
        </p:spPr>
      </p:pic>
      <p:pic>
        <p:nvPicPr>
          <p:cNvPr id="3" name="Picture 2"/>
          <p:cNvPicPr>
            <a:picLocks noChangeAspect="1"/>
          </p:cNvPicPr>
          <p:nvPr/>
        </p:nvPicPr>
        <p:blipFill>
          <a:blip r:embed="rId4"/>
          <a:stretch>
            <a:fillRect/>
          </a:stretch>
        </p:blipFill>
        <p:spPr>
          <a:xfrm>
            <a:off x="750189" y="-117558"/>
            <a:ext cx="3920068" cy="2139881"/>
          </a:xfrm>
          <a:prstGeom prst="rect">
            <a:avLst/>
          </a:prstGeom>
        </p:spPr>
      </p:pic>
    </p:spTree>
    <p:extLst>
      <p:ext uri="{BB962C8B-B14F-4D97-AF65-F5344CB8AC3E}">
        <p14:creationId xmlns:p14="http://schemas.microsoft.com/office/powerpoint/2010/main" val="447404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4">
            <a:extLst>
              <a:ext uri="{FF2B5EF4-FFF2-40B4-BE49-F238E27FC236}">
                <a16:creationId xmlns:a16="http://schemas.microsoft.com/office/drawing/2014/main" id="{8E86AFFF-27C4-4766-B10E-D2063408C164}"/>
              </a:ext>
            </a:extLst>
          </p:cNvPr>
          <p:cNvSpPr/>
          <p:nvPr/>
        </p:nvSpPr>
        <p:spPr>
          <a:xfrm>
            <a:off x="544010" y="448026"/>
            <a:ext cx="11053823" cy="1405054"/>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0" dirty="0">
                <a:solidFill>
                  <a:schemeClr val="tx1"/>
                </a:solidFill>
                <a:effectLst/>
                <a:latin typeface="Cambria" panose="02040503050406030204" pitchFamily="18" charset="0"/>
                <a:ea typeface="Cambria" panose="02040503050406030204" pitchFamily="18" charset="0"/>
              </a:rPr>
              <a:t>2. Quan sát hình 12, cho biết các bạn nhỏ đang làm gì? Việc làm đó có ý nghĩa như thế nào?</a:t>
            </a:r>
            <a:endParaRPr lang="en-SG" sz="4000" b="1" dirty="0">
              <a:solidFill>
                <a:schemeClr val="tx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1E3F495-EEB9-4EFD-A2BE-EB81FF7ACC4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33261" y="3371198"/>
            <a:ext cx="5269006" cy="2479624"/>
          </a:xfrm>
          <a:prstGeom prst="rect">
            <a:avLst/>
          </a:prstGeom>
        </p:spPr>
      </p:pic>
      <p:pic>
        <p:nvPicPr>
          <p:cNvPr id="11" name="Picture 10">
            <a:extLst>
              <a:ext uri="{FF2B5EF4-FFF2-40B4-BE49-F238E27FC236}">
                <a16:creationId xmlns:a16="http://schemas.microsoft.com/office/drawing/2014/main" id="{0FF4958F-525A-4CE5-9BD0-B51FFB318705}"/>
              </a:ext>
            </a:extLst>
          </p:cNvPr>
          <p:cNvPicPr>
            <a:picLocks noChangeAspect="1"/>
          </p:cNvPicPr>
          <p:nvPr/>
        </p:nvPicPr>
        <p:blipFill>
          <a:blip r:embed="rId4"/>
          <a:stretch>
            <a:fillRect/>
          </a:stretch>
        </p:blipFill>
        <p:spPr>
          <a:xfrm>
            <a:off x="5807075" y="2006502"/>
            <a:ext cx="5883355" cy="3801922"/>
          </a:xfrm>
          <a:prstGeom prst="rect">
            <a:avLst/>
          </a:prstGeom>
        </p:spPr>
      </p:pic>
      <p:sp>
        <p:nvSpPr>
          <p:cNvPr id="12" name="TextBox 11">
            <a:extLst>
              <a:ext uri="{FF2B5EF4-FFF2-40B4-BE49-F238E27FC236}">
                <a16:creationId xmlns:a16="http://schemas.microsoft.com/office/drawing/2014/main" id="{DFD027DA-8771-4C20-84AA-7E85E8CB655C}"/>
              </a:ext>
            </a:extLst>
          </p:cNvPr>
          <p:cNvSpPr txBox="1"/>
          <p:nvPr/>
        </p:nvSpPr>
        <p:spPr>
          <a:xfrm>
            <a:off x="5703900" y="5850822"/>
            <a:ext cx="6188926"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Hình 12.Nghệ nhân dạy các bạn nhỏ nặn tò he</a:t>
            </a:r>
            <a:endParaRPr lang="en-SG" sz="2200" dirty="0"/>
          </a:p>
        </p:txBody>
      </p:sp>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98896" y="346206"/>
            <a:ext cx="7107281" cy="2593764"/>
            <a:chOff x="4791494" y="211613"/>
            <a:chExt cx="6694450" cy="2806680"/>
          </a:xfrm>
        </p:grpSpPr>
        <p:sp>
          <p:nvSpPr>
            <p:cNvPr id="20" name="Rectangle: Rounded Corners 19">
              <a:extLst>
                <a:ext uri="{FF2B5EF4-FFF2-40B4-BE49-F238E27FC236}">
                  <a16:creationId xmlns:a16="http://schemas.microsoft.com/office/drawing/2014/main" id="{0FB3DABE-BC9D-4179-87C9-F6DD0251D510}"/>
                </a:ext>
              </a:extLst>
            </p:cNvPr>
            <p:cNvSpPr/>
            <p:nvPr/>
          </p:nvSpPr>
          <p:spPr>
            <a:xfrm>
              <a:off x="4791494" y="211613"/>
              <a:ext cx="6694450" cy="2806680"/>
            </a:xfrm>
            <a:prstGeom prst="roundRect">
              <a:avLst>
                <a:gd name="adj" fmla="val 31772"/>
              </a:avLst>
            </a:prstGeom>
            <a:solidFill>
              <a:srgbClr val="FD9938"/>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B539117-A940-4562-9909-B50DB38B7B86}"/>
                </a:ext>
              </a:extLst>
            </p:cNvPr>
            <p:cNvSpPr txBox="1"/>
            <p:nvPr/>
          </p:nvSpPr>
          <p:spPr>
            <a:xfrm>
              <a:off x="4991281" y="215323"/>
              <a:ext cx="6352412" cy="2764242"/>
            </a:xfrm>
            <a:prstGeom prst="rect">
              <a:avLst/>
            </a:prstGeom>
            <a:noFill/>
          </p:spPr>
          <p:txBody>
            <a:bodyPr wrap="square">
              <a:spAutoFit/>
            </a:bodyPr>
            <a:lstStyle/>
            <a:p>
              <a:pPr algn="just"/>
              <a:r>
                <a:rPr lang="vi-VN" sz="2800" b="1" i="0" dirty="0">
                  <a:solidFill>
                    <a:schemeClr val="bg1"/>
                  </a:solidFill>
                  <a:effectLst/>
                  <a:latin typeface="Cambria" panose="02040503050406030204" pitchFamily="18" charset="0"/>
                  <a:ea typeface="Cambria" panose="02040503050406030204" pitchFamily="18" charset="0"/>
                </a:rPr>
                <a:t> </a:t>
              </a:r>
              <a:r>
                <a:rPr lang="vi-VN" sz="3200" b="1" i="0" dirty="0">
                  <a:solidFill>
                    <a:schemeClr val="bg1"/>
                  </a:solidFill>
                  <a:effectLst/>
                  <a:latin typeface="Cambria" panose="02040503050406030204" pitchFamily="18" charset="0"/>
                  <a:ea typeface="Cambria" panose="02040503050406030204" pitchFamily="18" charset="0"/>
                </a:rPr>
                <a:t>Các bạn nhỏ đang học nặn tò he. Điều đó thể hiện thế hệ trẻ này nay luôn nuôi dưỡng, lưu giữ nhiều giá trị văn hóa truyền thống lâu đời của dân tộc. </a:t>
              </a:r>
              <a:endParaRPr lang="en-SG" sz="3200" b="1" dirty="0">
                <a:solidFill>
                  <a:schemeClr val="bg1"/>
                </a:solidFill>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E9FA9358-7F14-4362-A65A-6C3FD379B959}"/>
              </a:ext>
            </a:extLst>
          </p:cNvPr>
          <p:cNvPicPr>
            <a:picLocks noChangeAspect="1"/>
          </p:cNvPicPr>
          <p:nvPr/>
        </p:nvPicPr>
        <p:blipFill>
          <a:blip r:embed="rId2"/>
          <a:stretch>
            <a:fillRect/>
          </a:stretch>
        </p:blipFill>
        <p:spPr>
          <a:xfrm>
            <a:off x="5310858" y="2939970"/>
            <a:ext cx="5883355" cy="3801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1D453109-1E61-478C-B865-AE63F16F1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3" y="1213952"/>
            <a:ext cx="5196470" cy="5298361"/>
          </a:xfrm>
          <a:prstGeom prst="rect">
            <a:avLst/>
          </a:prstGeom>
        </p:spPr>
      </p:pic>
    </p:spTree>
    <p:extLst>
      <p:ext uri="{BB962C8B-B14F-4D97-AF65-F5344CB8AC3E}">
        <p14:creationId xmlns:p14="http://schemas.microsoft.com/office/powerpoint/2010/main" val="3811723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8773E5-1BC9-4565-B157-21234BF5BEFF}"/>
              </a:ext>
            </a:extLst>
          </p:cNvPr>
          <p:cNvSpPr/>
          <p:nvPr/>
        </p:nvSpPr>
        <p:spPr>
          <a:xfrm>
            <a:off x="3088887" y="635620"/>
            <a:ext cx="8731171" cy="4360127"/>
          </a:xfrm>
          <a:prstGeom prst="roundRect">
            <a:avLst>
              <a:gd name="adj" fmla="val 31772"/>
            </a:avLst>
          </a:prstGeom>
          <a:solidFill>
            <a:srgbClr val="E9C8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思源黑体 CN"/>
              <a:cs typeface="Times New Roman" panose="02020603050405020304" pitchFamily="18" charset="0"/>
            </a:endParaRPr>
          </a:p>
        </p:txBody>
      </p:sp>
      <p:sp>
        <p:nvSpPr>
          <p:cNvPr id="3" name="TextBox 2">
            <a:extLst>
              <a:ext uri="{FF2B5EF4-FFF2-40B4-BE49-F238E27FC236}">
                <a16:creationId xmlns:a16="http://schemas.microsoft.com/office/drawing/2014/main" id="{811B2CEF-60CC-425A-B873-25FAE72AABD0}"/>
              </a:ext>
            </a:extLst>
          </p:cNvPr>
          <p:cNvSpPr txBox="1"/>
          <p:nvPr/>
        </p:nvSpPr>
        <p:spPr>
          <a:xfrm>
            <a:off x="3208587" y="1000748"/>
            <a:ext cx="8218216" cy="3477875"/>
          </a:xfrm>
          <a:prstGeom prst="rect">
            <a:avLst/>
          </a:prstGeom>
          <a:noFill/>
        </p:spPr>
        <p:txBody>
          <a:bodyPr wrap="square">
            <a:spAutoFit/>
          </a:bodyPr>
          <a:lstStyle/>
          <a:p>
            <a:pPr algn="just"/>
            <a:r>
              <a:rPr lang="en-US" sz="5500" b="1" dirty="0">
                <a:effectLst/>
                <a:latin typeface="Cambria" panose="02040503050406030204" pitchFamily="18" charset="0"/>
                <a:ea typeface="Cambria" panose="02040503050406030204" pitchFamily="18" charset="0"/>
              </a:rPr>
              <a:t>     </a:t>
            </a:r>
            <a:r>
              <a:rPr lang="vi-VN" sz="5500" b="1" dirty="0">
                <a:effectLst/>
                <a:latin typeface="Cambria" panose="02040503050406030204" pitchFamily="18" charset="0"/>
                <a:ea typeface="Cambria" panose="02040503050406030204" pitchFamily="18" charset="0"/>
              </a:rPr>
              <a:t>Theo em, cần làm gì để giữ gìn và phát huy truyền thống văn hóa của Thăng Long - Hà Nội? </a:t>
            </a:r>
            <a:endParaRPr lang="en-SG" sz="5500" b="1" dirty="0">
              <a:latin typeface="Cambria" panose="02040503050406030204" pitchFamily="18" charset="0"/>
              <a:ea typeface="Cambria" panose="02040503050406030204" pitchFamily="18" charset="0"/>
            </a:endParaRPr>
          </a:p>
        </p:txBody>
      </p:sp>
      <p:pic>
        <p:nvPicPr>
          <p:cNvPr id="4" name="Picture 3" descr="A couple of kids wearing traditional clothing&#10;&#10;Description automatically generated">
            <a:extLst>
              <a:ext uri="{FF2B5EF4-FFF2-40B4-BE49-F238E27FC236}">
                <a16:creationId xmlns:a16="http://schemas.microsoft.com/office/drawing/2014/main" id="{9F5B6BA7-1FFF-4B47-BDD4-2979799A672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82009" y="3758786"/>
            <a:ext cx="3341415" cy="3099214"/>
          </a:xfrm>
          <a:prstGeom prst="rect">
            <a:avLst/>
          </a:prstGeom>
        </p:spPr>
      </p:pic>
      <p:grpSp>
        <p:nvGrpSpPr>
          <p:cNvPr id="6" name="组合 1">
            <a:extLst>
              <a:ext uri="{FF2B5EF4-FFF2-40B4-BE49-F238E27FC236}">
                <a16:creationId xmlns:a16="http://schemas.microsoft.com/office/drawing/2014/main" id="{CCA3185A-EA65-418B-8136-08F2A09A87C5}"/>
              </a:ext>
            </a:extLst>
          </p:cNvPr>
          <p:cNvGrpSpPr/>
          <p:nvPr/>
        </p:nvGrpSpPr>
        <p:grpSpPr>
          <a:xfrm>
            <a:off x="0" y="4601939"/>
            <a:ext cx="12192000" cy="2256061"/>
            <a:chOff x="0" y="4332156"/>
            <a:chExt cx="12292858" cy="2554224"/>
          </a:xfrm>
        </p:grpSpPr>
        <p:pic>
          <p:nvPicPr>
            <p:cNvPr id="7" name="图片 19">
              <a:extLst>
                <a:ext uri="{FF2B5EF4-FFF2-40B4-BE49-F238E27FC236}">
                  <a16:creationId xmlns:a16="http://schemas.microsoft.com/office/drawing/2014/main" id="{1EB4B3AF-940E-4BE3-821C-5EF8B5B43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8" name="图片 11">
              <a:extLst>
                <a:ext uri="{FF2B5EF4-FFF2-40B4-BE49-F238E27FC236}">
                  <a16:creationId xmlns:a16="http://schemas.microsoft.com/office/drawing/2014/main" id="{BC9EED4A-24E2-4E6F-BCFA-F84104292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0345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C8FE04D4-96AB-4D4C-A62D-6BB8C5E3BAE2}"/>
              </a:ext>
            </a:extLst>
          </p:cNvPr>
          <p:cNvGrpSpPr/>
          <p:nvPr/>
        </p:nvGrpSpPr>
        <p:grpSpPr>
          <a:xfrm>
            <a:off x="3696768" y="6207909"/>
            <a:ext cx="4372316" cy="552889"/>
            <a:chOff x="1346200"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BB3F408F-EF0D-4764-91CC-6AFE2D7E90CF}"/>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6AA25D1B-8AD8-4BCC-86AE-63644BFFA28D}"/>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C3326AF2-11D5-4D8B-A716-EFA21E3C6704}"/>
              </a:ext>
            </a:extLst>
          </p:cNvPr>
          <p:cNvSpPr txBox="1"/>
          <p:nvPr/>
        </p:nvSpPr>
        <p:spPr>
          <a:xfrm>
            <a:off x="716671" y="3341619"/>
            <a:ext cx="3906811"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Tham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quan</a:t>
            </a:r>
            <a:r>
              <a:rPr lang="en-SG" sz="2500" b="1" i="0" dirty="0">
                <a:solidFill>
                  <a:srgbClr val="002060"/>
                </a:solidFill>
                <a:effectLst/>
                <a:latin typeface="Cambria" panose="02040503050406030204" pitchFamily="18" charset="0"/>
                <a:ea typeface="Cambria" panose="02040503050406030204" pitchFamily="18" charset="0"/>
              </a:rPr>
              <a:t> di </a:t>
            </a:r>
            <a:r>
              <a:rPr lang="en-SG" sz="2500" b="1" i="0" dirty="0" err="1">
                <a:solidFill>
                  <a:srgbClr val="002060"/>
                </a:solidFill>
                <a:effectLst/>
                <a:latin typeface="Cambria" panose="02040503050406030204" pitchFamily="18" charset="0"/>
                <a:ea typeface="Cambria" panose="02040503050406030204" pitchFamily="18" charset="0"/>
              </a:rPr>
              <a:t>tích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lịch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sử</a:t>
            </a:r>
            <a:endParaRPr lang="en-SG" sz="2500" b="1" i="0"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B1728E-8CCD-4C54-A563-3DAE86D89F2F}"/>
              </a:ext>
            </a:extLst>
          </p:cNvPr>
          <p:cNvPicPr>
            <a:picLocks noChangeAspect="1"/>
          </p:cNvPicPr>
          <p:nvPr/>
        </p:nvPicPr>
        <p:blipFill rotWithShape="1">
          <a:blip r:embed="rId2"/>
          <a:srcRect l="66624"/>
          <a:stretch/>
        </p:blipFill>
        <p:spPr>
          <a:xfrm>
            <a:off x="4000596" y="3749108"/>
            <a:ext cx="3764658" cy="244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C2ECCB4-126D-4EC2-AA8F-4E7AED440B7F}"/>
              </a:ext>
            </a:extLst>
          </p:cNvPr>
          <p:cNvPicPr>
            <a:picLocks noChangeAspect="1"/>
          </p:cNvPicPr>
          <p:nvPr/>
        </p:nvPicPr>
        <p:blipFill rotWithShape="1">
          <a:blip r:embed="rId3"/>
          <a:srcRect r="67464"/>
          <a:stretch/>
        </p:blipFill>
        <p:spPr>
          <a:xfrm>
            <a:off x="406456" y="465201"/>
            <a:ext cx="4527242" cy="3023860"/>
          </a:xfrm>
          <a:prstGeom prst="rect">
            <a:avLst/>
          </a:prstGeom>
          <a:ln>
            <a:noFill/>
          </a:ln>
          <a:effectLst>
            <a:softEdge rad="112500"/>
          </a:effectLst>
        </p:spPr>
      </p:pic>
      <p:pic>
        <p:nvPicPr>
          <p:cNvPr id="6" name="Picture 5">
            <a:extLst>
              <a:ext uri="{FF2B5EF4-FFF2-40B4-BE49-F238E27FC236}">
                <a16:creationId xmlns:a16="http://schemas.microsoft.com/office/drawing/2014/main" id="{33EE770A-F287-4B8A-A53C-9542871BD479}"/>
              </a:ext>
            </a:extLst>
          </p:cNvPr>
          <p:cNvPicPr>
            <a:picLocks noChangeAspect="1"/>
          </p:cNvPicPr>
          <p:nvPr/>
        </p:nvPicPr>
        <p:blipFill rotWithShape="1">
          <a:blip r:embed="rId4"/>
          <a:srcRect l="1420" t="1" r="52117" b="228"/>
          <a:stretch/>
        </p:blipFill>
        <p:spPr>
          <a:xfrm>
            <a:off x="6885134" y="376494"/>
            <a:ext cx="4527242" cy="3095669"/>
          </a:xfrm>
          <a:prstGeom prst="rect">
            <a:avLst/>
          </a:prstGeom>
        </p:spPr>
      </p:pic>
      <p:sp>
        <p:nvSpPr>
          <p:cNvPr id="8" name="TextBox 7">
            <a:extLst>
              <a:ext uri="{FF2B5EF4-FFF2-40B4-BE49-F238E27FC236}">
                <a16:creationId xmlns:a16="http://schemas.microsoft.com/office/drawing/2014/main" id="{07FD2FE6-9F86-4CC6-81C5-8DF572B6782C}"/>
              </a:ext>
            </a:extLst>
          </p:cNvPr>
          <p:cNvSpPr txBox="1"/>
          <p:nvPr/>
        </p:nvSpPr>
        <p:spPr>
          <a:xfrm>
            <a:off x="6885134" y="3351133"/>
            <a:ext cx="467507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Tìm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hiểu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văn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hóa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thống</a:t>
            </a:r>
            <a:endParaRPr lang="en-SG" sz="2500" b="1" i="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81EF6A5-DDBB-4F1A-AB3C-E21FECEB5661}"/>
              </a:ext>
            </a:extLst>
          </p:cNvPr>
          <p:cNvSpPr txBox="1"/>
          <p:nvPr/>
        </p:nvSpPr>
        <p:spPr>
          <a:xfrm>
            <a:off x="4210462" y="6205350"/>
            <a:ext cx="334492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Vẽ</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tranh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tuyên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endParaRPr lang="en-SG" sz="2500" b="1"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2464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E98C3A25-3A57-F73D-F728-005459E703CD}"/>
              </a:ext>
            </a:extLst>
          </p:cNvPr>
          <p:cNvSpPr/>
          <p:nvPr/>
        </p:nvSpPr>
        <p:spPr>
          <a:xfrm>
            <a:off x="512957" y="1747062"/>
            <a:ext cx="7843643" cy="4065448"/>
          </a:xfrm>
          <a:prstGeom prst="roundRect">
            <a:avLst>
              <a:gd name="adj" fmla="val 74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a:extLst>
              <a:ext uri="{FF2B5EF4-FFF2-40B4-BE49-F238E27FC236}">
                <a16:creationId xmlns:a16="http://schemas.microsoft.com/office/drawing/2014/main" id="{21CEDBE8-7D6D-458F-9102-8A78B7552B0C}"/>
              </a:ext>
            </a:extLst>
          </p:cNvPr>
          <p:cNvSpPr txBox="1"/>
          <p:nvPr/>
        </p:nvSpPr>
        <p:spPr>
          <a:xfrm>
            <a:off x="621383" y="2010071"/>
            <a:ext cx="7626789" cy="3539430"/>
          </a:xfrm>
          <a:prstGeom prst="rect">
            <a:avLst/>
          </a:prstGeom>
          <a:noFill/>
        </p:spPr>
        <p:txBody>
          <a:bodyPr wrap="square">
            <a:spAutoFit/>
          </a:bodyPr>
          <a:lstStyle/>
          <a:p>
            <a:r>
              <a:rPr lang="en-SG" sz="5600" b="1" dirty="0" err="1">
                <a:latin typeface="Cambria" panose="02040503050406030204" pitchFamily="18" charset="0"/>
                <a:ea typeface="Cambria" panose="02040503050406030204" pitchFamily="18" charset="0"/>
              </a:rPr>
              <a:t>Ngày</a:t>
            </a:r>
            <a:r>
              <a:rPr lang="en-SG" sz="5600" b="1" dirty="0">
                <a:latin typeface="Cambria" panose="02040503050406030204" pitchFamily="18" charset="0"/>
                <a:ea typeface="Cambria" panose="02040503050406030204" pitchFamily="18" charset="0"/>
              </a:rPr>
              <a:t> 16 – 7 – 1999, </a:t>
            </a:r>
            <a:r>
              <a:rPr lang="en-SG" sz="5600" b="1" dirty="0" err="1">
                <a:latin typeface="Cambria" panose="02040503050406030204" pitchFamily="18" charset="0"/>
                <a:ea typeface="Cambria" panose="02040503050406030204" pitchFamily="18" charset="0"/>
              </a:rPr>
              <a:t>Hà</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Nội</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được</a:t>
            </a:r>
            <a:r>
              <a:rPr lang="en-SG" sz="5600" b="1" dirty="0">
                <a:latin typeface="Cambria" panose="02040503050406030204" pitchFamily="18" charset="0"/>
                <a:ea typeface="Cambria" panose="02040503050406030204" pitchFamily="18" charset="0"/>
              </a:rPr>
              <a:t> UNESCO </a:t>
            </a:r>
            <a:r>
              <a:rPr lang="en-SG" sz="5600" b="1" dirty="0" err="1">
                <a:latin typeface="Cambria" panose="02040503050406030204" pitchFamily="18" charset="0"/>
                <a:ea typeface="Cambria" panose="02040503050406030204" pitchFamily="18" charset="0"/>
              </a:rPr>
              <a:t>trao</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tặng</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danh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hiệu</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Thành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phố</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vì</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hoà</a:t>
            </a:r>
            <a:r>
              <a:rPr lang="en-SG" sz="5600" b="1" dirty="0">
                <a:latin typeface="Cambria" panose="02040503050406030204" pitchFamily="18" charset="0"/>
                <a:ea typeface="Cambria" panose="02040503050406030204" pitchFamily="18" charset="0"/>
              </a:rPr>
              <a:t> </a:t>
            </a:r>
            <a:r>
              <a:rPr lang="vi-VN" sz="5600" b="1" dirty="0">
                <a:latin typeface="Cambria" panose="02040503050406030204" pitchFamily="18" charset="0"/>
                <a:ea typeface="Cambria" panose="02040503050406030204" pitchFamily="18" charset="0"/>
              </a:rPr>
              <a:t>bình.</a:t>
            </a:r>
            <a:endParaRPr lang="en-SG" sz="56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5C051FE-0921-467B-B439-1560F333DFB1}"/>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8619893" y="2302218"/>
            <a:ext cx="3536065" cy="4065449"/>
          </a:xfrm>
          <a:prstGeom prst="rect">
            <a:avLst/>
          </a:prstGeom>
        </p:spPr>
      </p:pic>
      <p:pic>
        <p:nvPicPr>
          <p:cNvPr id="2" name="Picture 1"/>
          <p:cNvPicPr>
            <a:picLocks noChangeAspect="1"/>
          </p:cNvPicPr>
          <p:nvPr/>
        </p:nvPicPr>
        <p:blipFill>
          <a:blip r:embed="rId3"/>
          <a:stretch>
            <a:fillRect/>
          </a:stretch>
        </p:blipFill>
        <p:spPr>
          <a:xfrm>
            <a:off x="843329" y="0"/>
            <a:ext cx="5389331" cy="2566638"/>
          </a:xfrm>
          <a:prstGeom prst="rect">
            <a:avLst/>
          </a:prstGeom>
        </p:spPr>
      </p:pic>
    </p:spTree>
    <p:extLst>
      <p:ext uri="{BB962C8B-B14F-4D97-AF65-F5344CB8AC3E}">
        <p14:creationId xmlns:p14="http://schemas.microsoft.com/office/powerpoint/2010/main" val="79336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402489" y="134851"/>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B5AE3166-00FB-464E-8130-6277DCABE023}"/>
              </a:ext>
            </a:extLst>
          </p:cNvPr>
          <p:cNvGrpSpPr/>
          <p:nvPr/>
        </p:nvGrpSpPr>
        <p:grpSpPr>
          <a:xfrm>
            <a:off x="0" y="4786333"/>
            <a:ext cx="12192000" cy="2256061"/>
            <a:chOff x="0" y="4332156"/>
            <a:chExt cx="12292858" cy="2554224"/>
          </a:xfrm>
        </p:grpSpPr>
        <p:pic>
          <p:nvPicPr>
            <p:cNvPr id="21" name="图片 19">
              <a:extLst>
                <a:ext uri="{FF2B5EF4-FFF2-40B4-BE49-F238E27FC236}">
                  <a16:creationId xmlns:a16="http://schemas.microsoft.com/office/drawing/2014/main" id="{7152C7F2-64EB-4DE8-BE02-1EB0F4E48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2871BB93-B25B-4785-AE4E-B83DB88A1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图片 7">
            <a:extLst>
              <a:ext uri="{FF2B5EF4-FFF2-40B4-BE49-F238E27FC236}">
                <a16:creationId xmlns:a16="http://schemas.microsoft.com/office/drawing/2014/main" id="{98418DF1-39A6-4DB5-88DF-2502B20D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12400" y="659588"/>
            <a:ext cx="11767200" cy="2506408"/>
          </a:xfrm>
          <a:prstGeom prst="rect">
            <a:avLst/>
          </a:prstGeom>
        </p:spPr>
      </p:pic>
      <p:pic>
        <p:nvPicPr>
          <p:cNvPr id="2" name="Picture 1">
            <a:extLst>
              <a:ext uri="{FF2B5EF4-FFF2-40B4-BE49-F238E27FC236}">
                <a16:creationId xmlns:a16="http://schemas.microsoft.com/office/drawing/2014/main" id="{172DD0EC-0835-4FBB-8D8F-EA5CD74344CA}"/>
              </a:ext>
            </a:extLst>
          </p:cNvPr>
          <p:cNvPicPr>
            <a:picLocks noChangeAspect="1"/>
          </p:cNvPicPr>
          <p:nvPr/>
        </p:nvPicPr>
        <p:blipFill>
          <a:blip r:embed="rId8"/>
          <a:stretch>
            <a:fillRect/>
          </a:stretch>
        </p:blipFill>
        <p:spPr>
          <a:xfrm>
            <a:off x="3218726" y="1639856"/>
            <a:ext cx="6761050" cy="4706520"/>
          </a:xfrm>
          <a:prstGeom prst="rect">
            <a:avLst/>
          </a:prstGeom>
        </p:spPr>
      </p:pic>
      <p:pic>
        <p:nvPicPr>
          <p:cNvPr id="27" name="Picture 26" descr="A couple of kids wearing traditional clothing&#10;&#10;Description automatically generated">
            <a:extLst>
              <a:ext uri="{FF2B5EF4-FFF2-40B4-BE49-F238E27FC236}">
                <a16:creationId xmlns:a16="http://schemas.microsoft.com/office/drawing/2014/main" id="{1C946F88-F028-4DB1-A362-D3AC85D475B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110800" y="3000386"/>
            <a:ext cx="4323170" cy="4009807"/>
          </a:xfrm>
          <a:prstGeom prst="rect">
            <a:avLst/>
          </a:prstGeom>
        </p:spPr>
      </p:pic>
    </p:spTree>
    <p:custDataLst>
      <p:tags r:id="rId1"/>
    </p:custDataLst>
    <p:extLst>
      <p:ext uri="{BB962C8B-B14F-4D97-AF65-F5344CB8AC3E}">
        <p14:creationId xmlns:p14="http://schemas.microsoft.com/office/powerpoint/2010/main" val="70125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8695A-04AE-4303-A946-5D3A36EF70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95" r="83764" b="37529"/>
          <a:stretch/>
        </p:blipFill>
        <p:spPr>
          <a:xfrm flipH="1">
            <a:off x="-167084" y="3649782"/>
            <a:ext cx="2363688" cy="2753306"/>
          </a:xfrm>
          <a:prstGeom prst="rect">
            <a:avLst/>
          </a:prstGeom>
        </p:spPr>
      </p:pic>
      <p:sp>
        <p:nvSpPr>
          <p:cNvPr id="2" name="TextBox 1">
            <a:extLst>
              <a:ext uri="{FF2B5EF4-FFF2-40B4-BE49-F238E27FC236}">
                <a16:creationId xmlns:a16="http://schemas.microsoft.com/office/drawing/2014/main" id="{CD83AF9A-5FC6-48D9-9E6A-1C6EA7F8ECF3}"/>
              </a:ext>
            </a:extLst>
          </p:cNvPr>
          <p:cNvSpPr txBox="1"/>
          <p:nvPr/>
        </p:nvSpPr>
        <p:spPr>
          <a:xfrm>
            <a:off x="1014760" y="829872"/>
            <a:ext cx="10884119" cy="3785652"/>
          </a:xfrm>
          <a:prstGeom prst="rect">
            <a:avLst/>
          </a:prstGeom>
          <a:noFill/>
        </p:spPr>
        <p:txBody>
          <a:bodyPr wrap="square" rtlCol="0">
            <a:spAutoFit/>
          </a:bodyPr>
          <a:lstStyle/>
          <a:p>
            <a:pPr algn="ctr"/>
            <a:r>
              <a:rPr lang="vi-VN" sz="8000" b="1" i="0" dirty="0">
                <a:solidFill>
                  <a:srgbClr val="002060"/>
                </a:solidFill>
                <a:effectLst/>
                <a:latin typeface="Cambria" panose="02040503050406030204" pitchFamily="18" charset="0"/>
                <a:ea typeface="Cambria" panose="02040503050406030204" pitchFamily="18" charset="0"/>
              </a:rPr>
              <a:t>1. </a:t>
            </a:r>
            <a:r>
              <a:rPr lang="en-SG" sz="8000" b="1" i="0" dirty="0" err="1">
                <a:solidFill>
                  <a:srgbClr val="002060"/>
                </a:solidFill>
                <a:effectLst/>
                <a:latin typeface="Cambria" panose="02040503050406030204" pitchFamily="18" charset="0"/>
                <a:ea typeface="Cambria" panose="02040503050406030204" pitchFamily="18" charset="0"/>
              </a:rPr>
              <a:t>Kể</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lại</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một</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câu</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chuyện</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về</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lịch</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sử</a:t>
            </a:r>
            <a:r>
              <a:rPr lang="en-SG" sz="8000" b="1" i="0" dirty="0">
                <a:solidFill>
                  <a:srgbClr val="002060"/>
                </a:solidFill>
                <a:effectLst/>
                <a:latin typeface="Cambria" panose="02040503050406030204" pitchFamily="18" charset="0"/>
                <a:ea typeface="Cambria" panose="02040503050406030204" pitchFamily="18" charset="0"/>
              </a:rPr>
              <a:t> </a:t>
            </a:r>
            <a:endParaRPr lang="vi-VN" sz="8000" b="1" i="0" dirty="0">
              <a:solidFill>
                <a:srgbClr val="002060"/>
              </a:solidFill>
              <a:effectLst/>
              <a:latin typeface="Cambria" panose="02040503050406030204" pitchFamily="18" charset="0"/>
              <a:ea typeface="Cambria" panose="02040503050406030204" pitchFamily="18" charset="0"/>
            </a:endParaRPr>
          </a:p>
          <a:p>
            <a:pPr algn="ctr"/>
            <a:r>
              <a:rPr lang="en-SG" sz="8000" b="1" i="0" dirty="0" err="1">
                <a:solidFill>
                  <a:srgbClr val="002060"/>
                </a:solidFill>
                <a:effectLst/>
                <a:latin typeface="Cambria" panose="02040503050406030204" pitchFamily="18" charset="0"/>
                <a:ea typeface="Cambria" panose="02040503050406030204" pitchFamily="18" charset="0"/>
              </a:rPr>
              <a:t>Thăng</a:t>
            </a:r>
            <a:r>
              <a:rPr lang="en-SG" sz="8000" b="1" i="0" dirty="0">
                <a:solidFill>
                  <a:srgbClr val="002060"/>
                </a:solidFill>
                <a:effectLst/>
                <a:latin typeface="Cambria" panose="02040503050406030204" pitchFamily="18" charset="0"/>
                <a:ea typeface="Cambria" panose="02040503050406030204" pitchFamily="18" charset="0"/>
              </a:rPr>
              <a:t> Long- </a:t>
            </a:r>
            <a:r>
              <a:rPr lang="en-SG" sz="8000" b="1" i="0" dirty="0" err="1">
                <a:solidFill>
                  <a:srgbClr val="002060"/>
                </a:solidFill>
                <a:effectLst/>
                <a:latin typeface="Cambria" panose="02040503050406030204" pitchFamily="18" charset="0"/>
                <a:ea typeface="Cambria" panose="02040503050406030204" pitchFamily="18" charset="0"/>
              </a:rPr>
              <a:t>Hà</a:t>
            </a:r>
            <a:r>
              <a:rPr lang="en-SG" sz="8000" b="1" i="0" dirty="0">
                <a:solidFill>
                  <a:srgbClr val="002060"/>
                </a:solidFill>
                <a:effectLst/>
                <a:latin typeface="Cambria" panose="02040503050406030204" pitchFamily="18" charset="0"/>
                <a:ea typeface="Cambria" panose="02040503050406030204" pitchFamily="18" charset="0"/>
              </a:rPr>
              <a:t> </a:t>
            </a:r>
            <a:r>
              <a:rPr lang="vi-VN" sz="8000" b="1" i="0" dirty="0">
                <a:solidFill>
                  <a:srgbClr val="002060"/>
                </a:solidFill>
                <a:effectLst/>
                <a:latin typeface="Cambria" panose="02040503050406030204" pitchFamily="18" charset="0"/>
                <a:ea typeface="Cambria" panose="02040503050406030204" pitchFamily="18" charset="0"/>
              </a:rPr>
              <a:t>Nội.</a:t>
            </a:r>
            <a:endParaRPr lang="en-SG" sz="8000" b="1" dirty="0">
              <a:solidFill>
                <a:srgbClr val="002060"/>
              </a:solidFill>
              <a:latin typeface="Cambria" panose="02040503050406030204" pitchFamily="18" charset="0"/>
              <a:ea typeface="Cambria" panose="02040503050406030204" pitchFamily="18" charset="0"/>
            </a:endParaRPr>
          </a:p>
        </p:txBody>
      </p:sp>
      <p:grpSp>
        <p:nvGrpSpPr>
          <p:cNvPr id="4" name="组合 1">
            <a:extLst>
              <a:ext uri="{FF2B5EF4-FFF2-40B4-BE49-F238E27FC236}">
                <a16:creationId xmlns:a16="http://schemas.microsoft.com/office/drawing/2014/main" id="{475C5615-B1A5-4915-B75A-5F04227AD12B}"/>
              </a:ext>
            </a:extLst>
          </p:cNvPr>
          <p:cNvGrpSpPr/>
          <p:nvPr/>
        </p:nvGrpSpPr>
        <p:grpSpPr>
          <a:xfrm>
            <a:off x="0" y="4786333"/>
            <a:ext cx="12192000" cy="2256061"/>
            <a:chOff x="0" y="4332156"/>
            <a:chExt cx="12292858" cy="2554224"/>
          </a:xfrm>
        </p:grpSpPr>
        <p:pic>
          <p:nvPicPr>
            <p:cNvPr id="5" name="图片 19">
              <a:extLst>
                <a:ext uri="{FF2B5EF4-FFF2-40B4-BE49-F238E27FC236}">
                  <a16:creationId xmlns:a16="http://schemas.microsoft.com/office/drawing/2014/main" id="{FED4C820-F343-44F8-A934-96E83B724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a:extLst>
                <a:ext uri="{FF2B5EF4-FFF2-40B4-BE49-F238E27FC236}">
                  <a16:creationId xmlns:a16="http://schemas.microsoft.com/office/drawing/2014/main" id="{9EB78F6D-5126-41CD-A8BA-E66B3DA70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39962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6872" y="555586"/>
            <a:ext cx="9751502" cy="1077219"/>
            <a:chOff x="1433170" y="0"/>
            <a:chExt cx="9751502" cy="1077219"/>
          </a:xfrm>
        </p:grpSpPr>
        <p:sp>
          <p:nvSpPr>
            <p:cNvPr id="4" name="矩形: 圆角 3">
              <a:extLst>
                <a:ext uri="{FF2B5EF4-FFF2-40B4-BE49-F238E27FC236}">
                  <a16:creationId xmlns:a16="http://schemas.microsoft.com/office/drawing/2014/main" id="{F0ABD0A0-BBD9-4209-9673-A5BB6B42DAE3}"/>
                </a:ext>
              </a:extLst>
            </p:cNvPr>
            <p:cNvSpPr/>
            <p:nvPr/>
          </p:nvSpPr>
          <p:spPr>
            <a:xfrm>
              <a:off x="1433170" y="1"/>
              <a:ext cx="9751502" cy="1077218"/>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n-ea"/>
              </a:endParaRPr>
            </a:p>
          </p:txBody>
        </p:sp>
        <p:sp>
          <p:nvSpPr>
            <p:cNvPr id="3" name="TextBox 2">
              <a:extLst>
                <a:ext uri="{FF2B5EF4-FFF2-40B4-BE49-F238E27FC236}">
                  <a16:creationId xmlns:a16="http://schemas.microsoft.com/office/drawing/2014/main" id="{5BFB399A-554D-4097-9475-9B024F72ED5B}"/>
                </a:ext>
              </a:extLst>
            </p:cNvPr>
            <p:cNvSpPr txBox="1"/>
            <p:nvPr/>
          </p:nvSpPr>
          <p:spPr>
            <a:xfrm>
              <a:off x="1554552" y="0"/>
              <a:ext cx="9508738" cy="1077218"/>
            </a:xfrm>
            <a:prstGeom prst="rect">
              <a:avLst/>
            </a:prstGeom>
            <a:noFill/>
          </p:spPr>
          <p:txBody>
            <a:bodyPr wrap="square">
              <a:spAutoFit/>
            </a:bodyPr>
            <a:lstStyle/>
            <a:p>
              <a:pPr algn="ctr"/>
              <a:r>
                <a:rPr lang="vi-VN" sz="3200" b="1" i="0" dirty="0">
                  <a:solidFill>
                    <a:schemeClr val="bg1"/>
                  </a:solidFill>
                  <a:effectLst/>
                  <a:latin typeface="Cambria" panose="02040503050406030204" pitchFamily="18" charset="0"/>
                  <a:ea typeface="Cambria" panose="02040503050406030204" pitchFamily="18" charset="0"/>
                </a:rPr>
                <a:t>2. Vì sao nói Hà Nội là trung tâm chính trị, kinh tế, văn hóa, giáo dục của đất nước?</a:t>
              </a:r>
              <a:endParaRPr lang="en-SG" sz="32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4964E86-D06A-41DB-B06D-697CBB5F8469}"/>
              </a:ext>
            </a:extLst>
          </p:cNvPr>
          <p:cNvSpPr txBox="1"/>
          <p:nvPr/>
        </p:nvSpPr>
        <p:spPr>
          <a:xfrm>
            <a:off x="593885" y="1701760"/>
            <a:ext cx="11080596" cy="4708981"/>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 Hà Nội là thủ đô của nước ta. Đây là nơi làm việc của các cơ quan lãnh đạo cao nhất của đất nước.</a:t>
            </a:r>
          </a:p>
          <a:p>
            <a:pPr algn="just"/>
            <a:r>
              <a:rPr lang="vi-VN" sz="3000" b="1" i="0" dirty="0">
                <a:solidFill>
                  <a:srgbClr val="002060"/>
                </a:solidFill>
                <a:effectLst/>
                <a:latin typeface="Cambria" panose="02040503050406030204" pitchFamily="18" charset="0"/>
                <a:ea typeface="Cambria" panose="02040503050406030204" pitchFamily="18" charset="0"/>
              </a:rPr>
              <a:t>+ Quốc Tử Giám ở Hà Nội là trường đại học đầu tiên của nước ta. Ngày nay, Hà Nội là nơi tập trung nhiều viện nghiên cứu, trường đại học, bảo tàng, thư viện hàng đầu của cả nước.</a:t>
            </a:r>
          </a:p>
          <a:p>
            <a:pPr algn="just"/>
            <a:r>
              <a:rPr lang="vi-VN" sz="3000" b="1" i="0" dirty="0">
                <a:solidFill>
                  <a:srgbClr val="002060"/>
                </a:solidFill>
                <a:effectLst/>
                <a:latin typeface="Cambria" panose="02040503050406030204" pitchFamily="18" charset="0"/>
                <a:ea typeface="Cambria" panose="02040503050406030204" pitchFamily="18" charset="0"/>
              </a:rPr>
              <a:t>+ Hà Nội còn có các nhà máy, khu công nghệ cao, làng nghề,... làm ra nhiều sản phẩm phục vụ cho nhu cầu trong nước và xuất khẩu. Nhiều trung tâm thương mại, giao dịch trong và ngoài nước đặt tại Hà Nội: như các chợ lớn, siêu thị, hệ thống ngân hàng, bưu điện,...</a:t>
            </a:r>
          </a:p>
        </p:txBody>
      </p:sp>
    </p:spTree>
    <p:extLst>
      <p:ext uri="{BB962C8B-B14F-4D97-AF65-F5344CB8AC3E}">
        <p14:creationId xmlns:p14="http://schemas.microsoft.com/office/powerpoint/2010/main" val="2491327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14877"/>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3073007" y="646063"/>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chemeClr val="bg1"/>
                    </a:solidFill>
                    <a:latin typeface="Cambria" panose="02040503050406030204" pitchFamily="18" charset="0"/>
                    <a:ea typeface="Cambria" panose="02040503050406030204" pitchFamily="18" charset="0"/>
                  </a:rPr>
                  <a:t>HOẠT ĐỘNG 3</a:t>
                </a:r>
                <a:endParaRPr lang="en-US" altLang="zh-CN" sz="5000" b="1" dirty="0">
                  <a:solidFill>
                    <a:schemeClr val="bg1"/>
                  </a:solidFill>
                  <a:latin typeface="Cambria" panose="02040503050406030204" pitchFamily="18" charset="0"/>
                  <a:ea typeface="Cambria" panose="02040503050406030204" pitchFamily="18"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1" name="TextBox 20">
            <a:extLst>
              <a:ext uri="{FF2B5EF4-FFF2-40B4-BE49-F238E27FC236}">
                <a16:creationId xmlns:a16="http://schemas.microsoft.com/office/drawing/2014/main" id="{AEC07FF0-B375-4969-ACF5-02429C601BB1}"/>
              </a:ext>
            </a:extLst>
          </p:cNvPr>
          <p:cNvSpPr txBox="1"/>
          <p:nvPr/>
        </p:nvSpPr>
        <p:spPr>
          <a:xfrm>
            <a:off x="3247352" y="2187589"/>
            <a:ext cx="7810204" cy="2862322"/>
          </a:xfrm>
          <a:prstGeom prst="rect">
            <a:avLst/>
          </a:prstGeom>
          <a:noFill/>
        </p:spPr>
        <p:txBody>
          <a:bodyPr wrap="square">
            <a:spAutoFit/>
          </a:bodyPr>
          <a:lstStyle/>
          <a:p>
            <a:pPr algn="ctr"/>
            <a:r>
              <a:rPr lang="vi-VN" altLang="zh-CN" sz="9000" b="1" dirty="0">
                <a:solidFill>
                  <a:srgbClr val="002060"/>
                </a:solidFill>
                <a:latin typeface="Cambria" panose="02040503050406030204" pitchFamily="18" charset="0"/>
                <a:ea typeface="Cambria" panose="02040503050406030204" pitchFamily="18" charset="0"/>
              </a:rPr>
              <a:t>Thủ đô Hà Nội ngày nay</a:t>
            </a:r>
            <a:endParaRPr lang="en-US" altLang="zh-CN" sz="9000" b="1" dirty="0">
              <a:solidFill>
                <a:schemeClr val="bg1"/>
              </a:solidFill>
              <a:latin typeface="Cambria" panose="02040503050406030204" pitchFamily="18" charset="0"/>
              <a:ea typeface="Cambria" panose="02040503050406030204" pitchFamily="18" charset="0"/>
            </a:endParaRPr>
          </a:p>
        </p:txBody>
      </p:sp>
      <p:grpSp>
        <p:nvGrpSpPr>
          <p:cNvPr id="22" name="组合 1">
            <a:extLst>
              <a:ext uri="{FF2B5EF4-FFF2-40B4-BE49-F238E27FC236}">
                <a16:creationId xmlns:a16="http://schemas.microsoft.com/office/drawing/2014/main" id="{005A8BB7-4F20-4C26-806E-E6F80E01CF13}"/>
              </a:ext>
            </a:extLst>
          </p:cNvPr>
          <p:cNvGrpSpPr/>
          <p:nvPr/>
        </p:nvGrpSpPr>
        <p:grpSpPr>
          <a:xfrm>
            <a:off x="0" y="4786333"/>
            <a:ext cx="12192000" cy="2256061"/>
            <a:chOff x="0" y="4332156"/>
            <a:chExt cx="12292858" cy="2554224"/>
          </a:xfrm>
        </p:grpSpPr>
        <p:pic>
          <p:nvPicPr>
            <p:cNvPr id="23" name="图片 19">
              <a:extLst>
                <a:ext uri="{FF2B5EF4-FFF2-40B4-BE49-F238E27FC236}">
                  <a16:creationId xmlns:a16="http://schemas.microsoft.com/office/drawing/2014/main" id="{43F01403-6262-4222-A1A3-2B2A9EFC0C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4" name="图片 11">
              <a:extLst>
                <a:ext uri="{FF2B5EF4-FFF2-40B4-BE49-F238E27FC236}">
                  <a16:creationId xmlns:a16="http://schemas.microsoft.com/office/drawing/2014/main" id="{EFA1B7F0-47E1-4F7F-B739-E1F882ACF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Picture 24" descr="A couple of kids wearing traditional clothing&#10;&#10;Description automatically generated">
            <a:extLst>
              <a:ext uri="{FF2B5EF4-FFF2-40B4-BE49-F238E27FC236}">
                <a16:creationId xmlns:a16="http://schemas.microsoft.com/office/drawing/2014/main" id="{F0158961-9EA2-47E2-ACD4-5DD87BF708D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71941" y="3307130"/>
            <a:ext cx="3757956" cy="3485562"/>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
            <a:extLst>
              <a:ext uri="{FF2B5EF4-FFF2-40B4-BE49-F238E27FC236}">
                <a16:creationId xmlns:a16="http://schemas.microsoft.com/office/drawing/2014/main" id="{BE09FA4A-1B26-4C71-B8C7-0CE4D66D6FDF}"/>
              </a:ext>
            </a:extLst>
          </p:cNvPr>
          <p:cNvGrpSpPr/>
          <p:nvPr/>
        </p:nvGrpSpPr>
        <p:grpSpPr>
          <a:xfrm>
            <a:off x="0" y="4630318"/>
            <a:ext cx="12192000" cy="2256061"/>
            <a:chOff x="0" y="4332156"/>
            <a:chExt cx="12292858" cy="2554224"/>
          </a:xfrm>
        </p:grpSpPr>
        <p:pic>
          <p:nvPicPr>
            <p:cNvPr id="28" name="图片 19">
              <a:extLst>
                <a:ext uri="{FF2B5EF4-FFF2-40B4-BE49-F238E27FC236}">
                  <a16:creationId xmlns:a16="http://schemas.microsoft.com/office/drawing/2014/main" id="{A0B6F429-A0E4-4F63-9364-424FECF10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9" name="图片 11">
              <a:extLst>
                <a:ext uri="{FF2B5EF4-FFF2-40B4-BE49-F238E27FC236}">
                  <a16:creationId xmlns:a16="http://schemas.microsoft.com/office/drawing/2014/main" id="{FA0228B6-C64C-4B1F-B8E7-C3ABD55F8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2692239" y="101961"/>
            <a:ext cx="9317625" cy="6756039"/>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sp>
        <p:nvSpPr>
          <p:cNvPr id="21" name="TextBox 20">
            <a:extLst>
              <a:ext uri="{FF2B5EF4-FFF2-40B4-BE49-F238E27FC236}">
                <a16:creationId xmlns:a16="http://schemas.microsoft.com/office/drawing/2014/main" id="{E247F0A8-8FB6-463F-BDA5-E8CFC185D714}"/>
              </a:ext>
            </a:extLst>
          </p:cNvPr>
          <p:cNvSpPr txBox="1"/>
          <p:nvPr/>
        </p:nvSpPr>
        <p:spPr>
          <a:xfrm>
            <a:off x="2947893" y="3209473"/>
            <a:ext cx="8942905" cy="3108543"/>
          </a:xfrm>
          <a:prstGeom prst="rect">
            <a:avLst/>
          </a:prstGeom>
          <a:noFill/>
        </p:spPr>
        <p:txBody>
          <a:bodyPr wrap="square">
            <a:spAutoFit/>
          </a:bodyPr>
          <a:lstStyle/>
          <a:p>
            <a:pPr algn="ctr"/>
            <a:r>
              <a:rPr lang="en-SG" sz="4900" b="1" dirty="0" err="1">
                <a:solidFill>
                  <a:srgbClr val="002060"/>
                </a:solidFill>
                <a:latin typeface="Cambria" panose="02040503050406030204" pitchFamily="18" charset="0"/>
                <a:ea typeface="Cambria" panose="02040503050406030204" pitchFamily="18" charset="0"/>
              </a:rPr>
              <a:t>Vẽ</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tranh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tuyên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về</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việc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bảo</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vệ</a:t>
            </a:r>
            <a:r>
              <a:rPr lang="en-SG" sz="4900" b="1" dirty="0">
                <a:solidFill>
                  <a:srgbClr val="002060"/>
                </a:solidFill>
                <a:latin typeface="Cambria" panose="02040503050406030204" pitchFamily="18" charset="0"/>
                <a:ea typeface="Cambria" panose="02040503050406030204" pitchFamily="18" charset="0"/>
              </a:rPr>
              <a:t> di </a:t>
            </a:r>
            <a:r>
              <a:rPr lang="en-SG" sz="4900" b="1" dirty="0" err="1">
                <a:solidFill>
                  <a:srgbClr val="002060"/>
                </a:solidFill>
                <a:latin typeface="Cambria" panose="02040503050406030204" pitchFamily="18" charset="0"/>
                <a:ea typeface="Cambria" panose="02040503050406030204" pitchFamily="18" charset="0"/>
              </a:rPr>
              <a:t>tích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lịch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sử</a:t>
            </a:r>
            <a:r>
              <a:rPr lang="en-SG" sz="4900" b="1" dirty="0">
                <a:solidFill>
                  <a:srgbClr val="002060"/>
                </a:solidFill>
                <a:latin typeface="Cambria" panose="02040503050406030204" pitchFamily="18" charset="0"/>
                <a:ea typeface="Cambria" panose="02040503050406030204" pitchFamily="18" charset="0"/>
              </a:rPr>
              <a:t> - </a:t>
            </a:r>
            <a:r>
              <a:rPr lang="en-SG" sz="4900" b="1" dirty="0" err="1">
                <a:solidFill>
                  <a:srgbClr val="002060"/>
                </a:solidFill>
                <a:latin typeface="Cambria" panose="02040503050406030204" pitchFamily="18" charset="0"/>
                <a:ea typeface="Cambria" panose="02040503050406030204" pitchFamily="18" charset="0"/>
              </a:rPr>
              <a:t>văn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danh</a:t>
            </a:r>
            <a:r>
              <a:rPr lang="en-SG" sz="4900" b="1" dirty="0">
                <a:solidFill>
                  <a:srgbClr val="002060"/>
                </a:solidFill>
                <a:latin typeface="Cambria" panose="02040503050406030204" pitchFamily="18" charset="0"/>
                <a:ea typeface="Cambria" panose="02040503050406030204" pitchFamily="18" charset="0"/>
              </a:rPr>
              <a:t> lam </a:t>
            </a:r>
            <a:r>
              <a:rPr lang="en-SG" sz="4900" b="1" dirty="0" err="1">
                <a:solidFill>
                  <a:srgbClr val="002060"/>
                </a:solidFill>
                <a:latin typeface="Cambria" panose="02040503050406030204" pitchFamily="18" charset="0"/>
                <a:ea typeface="Cambria" panose="02040503050406030204" pitchFamily="18" charset="0"/>
              </a:rPr>
              <a:t>thắng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cảnh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hoặc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giá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trị</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thống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của</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Hà</a:t>
            </a:r>
            <a:r>
              <a:rPr lang="en-SG" sz="4900" b="1" dirty="0">
                <a:solidFill>
                  <a:srgbClr val="002060"/>
                </a:solidFill>
                <a:latin typeface="Cambria" panose="02040503050406030204" pitchFamily="18" charset="0"/>
                <a:ea typeface="Cambria" panose="02040503050406030204" pitchFamily="18" charset="0"/>
              </a:rPr>
              <a:t> </a:t>
            </a:r>
            <a:r>
              <a:rPr lang="vi-VN" sz="4900" b="1" dirty="0">
                <a:solidFill>
                  <a:srgbClr val="002060"/>
                </a:solidFill>
                <a:latin typeface="Cambria" panose="02040503050406030204" pitchFamily="18" charset="0"/>
                <a:ea typeface="Cambria" panose="02040503050406030204" pitchFamily="18" charset="0"/>
              </a:rPr>
              <a:t>Nội.</a:t>
            </a:r>
            <a:endParaRPr lang="en-SG" sz="49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5DA81ED-53F9-4102-A71B-42550E81429C}"/>
              </a:ext>
            </a:extLst>
          </p:cNvPr>
          <p:cNvPicPr>
            <a:picLocks noChangeAspect="1"/>
          </p:cNvPicPr>
          <p:nvPr/>
        </p:nvPicPr>
        <p:blipFill>
          <a:blip r:embed="rId6"/>
          <a:stretch>
            <a:fillRect/>
          </a:stretch>
        </p:blipFill>
        <p:spPr>
          <a:xfrm>
            <a:off x="3835547" y="1680797"/>
            <a:ext cx="6748726" cy="1599176"/>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6509EDD7-F7C1-4AC6-938D-CCDE20CB49C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grpSp>
        <p:nvGrpSpPr>
          <p:cNvPr id="30" name="组合 1">
            <a:extLst>
              <a:ext uri="{FF2B5EF4-FFF2-40B4-BE49-F238E27FC236}">
                <a16:creationId xmlns:a16="http://schemas.microsoft.com/office/drawing/2014/main" id="{FF09A207-306B-4BDF-B0FE-4EE3ABE03EE9}"/>
              </a:ext>
            </a:extLst>
          </p:cNvPr>
          <p:cNvGrpSpPr/>
          <p:nvPr/>
        </p:nvGrpSpPr>
        <p:grpSpPr>
          <a:xfrm>
            <a:off x="182136" y="5562909"/>
            <a:ext cx="12192000" cy="2256061"/>
            <a:chOff x="0" y="4332156"/>
            <a:chExt cx="12292858" cy="2554224"/>
          </a:xfrm>
        </p:grpSpPr>
        <p:pic>
          <p:nvPicPr>
            <p:cNvPr id="31" name="图片 19">
              <a:extLst>
                <a:ext uri="{FF2B5EF4-FFF2-40B4-BE49-F238E27FC236}">
                  <a16:creationId xmlns:a16="http://schemas.microsoft.com/office/drawing/2014/main" id="{6A81F01C-4880-4FF6-B8E9-A6AADC29B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32" name="图片 11">
              <a:extLst>
                <a:ext uri="{FF2B5EF4-FFF2-40B4-BE49-F238E27FC236}">
                  <a16:creationId xmlns:a16="http://schemas.microsoft.com/office/drawing/2014/main" id="{6898A552-CA26-4D3F-9DE3-CA0CC7D2D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custDataLst>
      <p:tags r:id="rId1"/>
    </p:custDataLst>
    <p:extLst>
      <p:ext uri="{BB962C8B-B14F-4D97-AF65-F5344CB8AC3E}">
        <p14:creationId xmlns:p14="http://schemas.microsoft.com/office/powerpoint/2010/main" val="42632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744089" y="104678"/>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sp>
        <p:nvSpPr>
          <p:cNvPr id="24" name="Title 1">
            <a:extLst>
              <a:ext uri="{FF2B5EF4-FFF2-40B4-BE49-F238E27FC236}">
                <a16:creationId xmlns:a16="http://schemas.microsoft.com/office/drawing/2014/main" id="{F56CBAEE-02B0-484D-8CEA-4F2D67256939}"/>
              </a:ext>
            </a:extLst>
          </p:cNvPr>
          <p:cNvSpPr txBox="1">
            <a:spLocks/>
          </p:cNvSpPr>
          <p:nvPr/>
        </p:nvSpPr>
        <p:spPr>
          <a:xfrm>
            <a:off x="1846606" y="6275268"/>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8000"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grpSp>
        <p:nvGrpSpPr>
          <p:cNvPr id="21" name="组合 1">
            <a:extLst>
              <a:ext uri="{FF2B5EF4-FFF2-40B4-BE49-F238E27FC236}">
                <a16:creationId xmlns:a16="http://schemas.microsoft.com/office/drawing/2014/main" id="{F154F8DB-207A-4DCB-A455-2B87C035351A}"/>
              </a:ext>
            </a:extLst>
          </p:cNvPr>
          <p:cNvGrpSpPr/>
          <p:nvPr/>
        </p:nvGrpSpPr>
        <p:grpSpPr>
          <a:xfrm>
            <a:off x="0" y="4630318"/>
            <a:ext cx="12192000" cy="2256061"/>
            <a:chOff x="0" y="4332156"/>
            <a:chExt cx="12292858" cy="2554224"/>
          </a:xfrm>
        </p:grpSpPr>
        <p:pic>
          <p:nvPicPr>
            <p:cNvPr id="22" name="图片 19">
              <a:extLst>
                <a:ext uri="{FF2B5EF4-FFF2-40B4-BE49-F238E27FC236}">
                  <a16:creationId xmlns:a16="http://schemas.microsoft.com/office/drawing/2014/main" id="{F09640D7-FABD-4B48-8FAE-0FC0381B8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3" name="图片 11">
              <a:extLst>
                <a:ext uri="{FF2B5EF4-FFF2-40B4-BE49-F238E27FC236}">
                  <a16:creationId xmlns:a16="http://schemas.microsoft.com/office/drawing/2014/main" id="{C699E90B-6FC2-4293-92AA-934D28152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64865CD7-FAF7-4CBE-9F68-D887FED275A5}"/>
              </a:ext>
            </a:extLst>
          </p:cNvPr>
          <p:cNvPicPr>
            <a:picLocks noChangeAspect="1"/>
          </p:cNvPicPr>
          <p:nvPr/>
        </p:nvPicPr>
        <p:blipFill>
          <a:blip r:embed="rId7"/>
          <a:stretch>
            <a:fillRect/>
          </a:stretch>
        </p:blipFill>
        <p:spPr>
          <a:xfrm>
            <a:off x="1261401" y="1979282"/>
            <a:ext cx="9908281" cy="3839275"/>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963E41C3-682C-433B-A570-314937AB3EA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spTree>
    <p:custDataLst>
      <p:tags r:id="rId1"/>
    </p:custDataLst>
    <p:extLst>
      <p:ext uri="{BB962C8B-B14F-4D97-AF65-F5344CB8AC3E}">
        <p14:creationId xmlns:p14="http://schemas.microsoft.com/office/powerpoint/2010/main" val="240837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B21C07-0928-4D52-B723-0A1B3CA844A8}"/>
              </a:ext>
            </a:extLst>
          </p:cNvPr>
          <p:cNvSpPr txBox="1"/>
          <p:nvPr/>
        </p:nvSpPr>
        <p:spPr>
          <a:xfrm>
            <a:off x="806140" y="1192707"/>
            <a:ext cx="10579720" cy="5262979"/>
          </a:xfrm>
          <a:prstGeom prst="rect">
            <a:avLst/>
          </a:prstGeom>
          <a:noFill/>
        </p:spPr>
        <p:txBody>
          <a:bodyPr wrap="square">
            <a:spAutoFit/>
          </a:bodyPr>
          <a:lstStyle/>
          <a:p>
            <a:pPr algn="just"/>
            <a:r>
              <a:rPr lang="en-SG" sz="4200" b="1" dirty="0" err="1">
                <a:solidFill>
                  <a:srgbClr val="002060"/>
                </a:solidFill>
                <a:latin typeface="Cambria" panose="02040503050406030204" pitchFamily="18" charset="0"/>
                <a:ea typeface="Cambria" panose="02040503050406030204" pitchFamily="18" charset="0"/>
              </a:rPr>
              <a:t>Thủ</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đô</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đặt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trụ</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sở</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các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cơ</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cũng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tế</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trọng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đất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nước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với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máy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khu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công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cao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thống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ngân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a:t>
            </a:r>
            <a:r>
              <a:rPr lang="vi-VN" sz="4200" b="1" dirty="0">
                <a:solidFill>
                  <a:srgbClr val="002060"/>
                </a:solidFill>
                <a:latin typeface="Cambria" panose="02040503050406030204" pitchFamily="18" charset="0"/>
                <a:ea typeface="Cambria" panose="02040503050406030204" pitchFamily="18" charset="0"/>
              </a:rPr>
              <a: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đây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tập</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trường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học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nghiên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cứu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bảo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đầu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cả</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nước.</a:t>
            </a:r>
            <a:endParaRPr lang="en-SG" sz="4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091258" y="247455"/>
            <a:ext cx="3791827" cy="1459354"/>
          </a:xfrm>
          <a:prstGeom prst="rect">
            <a:avLst/>
          </a:prstGeom>
        </p:spPr>
      </p:pic>
    </p:spTree>
    <p:extLst>
      <p:ext uri="{BB962C8B-B14F-4D97-AF65-F5344CB8AC3E}">
        <p14:creationId xmlns:p14="http://schemas.microsoft.com/office/powerpoint/2010/main" val="131703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D50C9F-E8B5-4C3C-A124-58FA60214E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16692" y="1290098"/>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407CDE0-9191-4819-860B-A73C8FF6A6C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49934" y="220699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726E40B2-C6FB-4B72-A13F-BC39060E9481}"/>
              </a:ext>
            </a:extLst>
          </p:cNvPr>
          <p:cNvSpPr txBox="1"/>
          <p:nvPr/>
        </p:nvSpPr>
        <p:spPr>
          <a:xfrm>
            <a:off x="422989" y="4822785"/>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E602259-A79A-4B65-817F-B8E72B3BEBE3}"/>
              </a:ext>
            </a:extLst>
          </p:cNvPr>
          <p:cNvSpPr txBox="1"/>
          <p:nvPr/>
        </p:nvSpPr>
        <p:spPr>
          <a:xfrm>
            <a:off x="6556385" y="5683605"/>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grpSp>
        <p:nvGrpSpPr>
          <p:cNvPr id="13" name="组合 6">
            <a:extLst>
              <a:ext uri="{FF2B5EF4-FFF2-40B4-BE49-F238E27FC236}">
                <a16:creationId xmlns:a16="http://schemas.microsoft.com/office/drawing/2014/main" id="{0C60B5A4-DB8C-4756-BE3E-212249927006}"/>
              </a:ext>
            </a:extLst>
          </p:cNvPr>
          <p:cNvGrpSpPr/>
          <p:nvPr/>
        </p:nvGrpSpPr>
        <p:grpSpPr>
          <a:xfrm>
            <a:off x="39524" y="-106098"/>
            <a:ext cx="11935784" cy="1396196"/>
            <a:chOff x="4593316" y="986494"/>
            <a:chExt cx="5818206" cy="1950760"/>
          </a:xfrm>
        </p:grpSpPr>
        <p:sp>
          <p:nvSpPr>
            <p:cNvPr id="14" name="矩形: 圆角 4">
              <a:extLst>
                <a:ext uri="{FF2B5EF4-FFF2-40B4-BE49-F238E27FC236}">
                  <a16:creationId xmlns:a16="http://schemas.microsoft.com/office/drawing/2014/main" id="{AC7DB928-7FF8-4DB3-B00E-B4D42065BD75}"/>
                </a:ext>
              </a:extLst>
            </p:cNvPr>
            <p:cNvSpPr/>
            <p:nvPr/>
          </p:nvSpPr>
          <p:spPr>
            <a:xfrm>
              <a:off x="4649355" y="1044869"/>
              <a:ext cx="5762167" cy="1892385"/>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
              <a:extLst>
                <a:ext uri="{FF2B5EF4-FFF2-40B4-BE49-F238E27FC236}">
                  <a16:creationId xmlns:a16="http://schemas.microsoft.com/office/drawing/2014/main" id="{DDA9B590-5EC4-48EC-B0EB-2DEA80F047AC}"/>
                </a:ext>
              </a:extLst>
            </p:cNvPr>
            <p:cNvSpPr/>
            <p:nvPr/>
          </p:nvSpPr>
          <p:spPr>
            <a:xfrm>
              <a:off x="4593316" y="986494"/>
              <a:ext cx="5762167" cy="1823393"/>
            </a:xfrm>
            <a:prstGeom prst="rect">
              <a:avLst/>
            </a:prstGeom>
          </p:spPr>
          <p:txBody>
            <a:bodyPr wrap="square">
              <a:spAutoFit/>
            </a:bodyPr>
            <a:lstStyle/>
            <a:p>
              <a:pPr marL="514350" indent="-514350" algn="ctr">
                <a:lnSpc>
                  <a:spcPct val="150000"/>
                </a:lnSpc>
                <a:buAutoNum type="arabicPeriod"/>
              </a:pPr>
              <a:r>
                <a:rPr lang="vi-VN" sz="2800" b="1" i="0" dirty="0">
                  <a:effectLst/>
                  <a:latin typeface="Cambria" panose="02040503050406030204" pitchFamily="18" charset="0"/>
                  <a:ea typeface="Cambria" panose="02040503050406030204" pitchFamily="18" charset="0"/>
                </a:rPr>
                <a:t>Dựa vào thông tin và quan sát các hình từ 9 đến 11, em hãy cho biết Hà Nội là trung tâm quan trọng của cả nước ở các lĩnh vực nào?</a:t>
              </a:r>
            </a:p>
          </p:txBody>
        </p:sp>
      </p:grpSp>
    </p:spTree>
    <p:extLst>
      <p:ext uri="{BB962C8B-B14F-4D97-AF65-F5344CB8AC3E}">
        <p14:creationId xmlns:p14="http://schemas.microsoft.com/office/powerpoint/2010/main" val="256741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AA808-4B40-4502-8558-8C94F04BF78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727977" y="443713"/>
            <a:ext cx="8307807" cy="5333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24064DF-3EF7-4E2D-ADA5-B7A4CF1469CA}"/>
              </a:ext>
            </a:extLst>
          </p:cNvPr>
          <p:cNvSpPr txBox="1"/>
          <p:nvPr/>
        </p:nvSpPr>
        <p:spPr>
          <a:xfrm>
            <a:off x="3305184" y="5777328"/>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10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01BC92-5A93-4762-979F-51B3BD146C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2851" y="969047"/>
            <a:ext cx="10951764" cy="5153962"/>
          </a:xfrm>
          <a:prstGeom prst="rect">
            <a:avLst/>
          </a:prstGeom>
        </p:spPr>
      </p:pic>
    </p:spTree>
    <p:extLst>
      <p:ext uri="{BB962C8B-B14F-4D97-AF65-F5344CB8AC3E}">
        <p14:creationId xmlns:p14="http://schemas.microsoft.com/office/powerpoint/2010/main" val="331064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C00A9-E9DD-48F3-A804-DE781B1C0DAE}"/>
              </a:ext>
            </a:extLst>
          </p:cNvPr>
          <p:cNvSpPr txBox="1"/>
          <p:nvPr/>
        </p:nvSpPr>
        <p:spPr>
          <a:xfrm>
            <a:off x="6354500" y="1290098"/>
            <a:ext cx="5242009" cy="4967514"/>
          </a:xfrm>
          <a:prstGeom prst="rect">
            <a:avLst/>
          </a:prstGeom>
          <a:noFill/>
        </p:spPr>
        <p:txBody>
          <a:bodyPr wrap="square">
            <a:spAutoFit/>
          </a:bodyPr>
          <a:lstStyle/>
          <a:p>
            <a:pPr algn="just">
              <a:lnSpc>
                <a:spcPct val="120000"/>
              </a:lnSpc>
            </a:pPr>
            <a:r>
              <a:rPr lang="vi-VN" sz="3300" b="1" dirty="0">
                <a:solidFill>
                  <a:srgbClr val="002060"/>
                </a:solidFill>
                <a:effectLst/>
                <a:latin typeface="Cambria" panose="02040503050406030204" pitchFamily="18" charset="0"/>
                <a:ea typeface="Cambria" panose="02040503050406030204" pitchFamily="18" charset="0"/>
              </a:rPr>
              <a:t>Hình 9. Tòa nhà Quốc hội Việt Nam là trụ sở làm việc và nơi diễn ra các phiên họp của quốc hội và Nhà nước Việt Nam. Tòa nhà Quốc hội khởi công xây dựng năm 2009 ở đường Độc Lập.</a:t>
            </a:r>
            <a:endParaRPr lang="en-SG" sz="3300" b="1"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A4816F2-29BC-4303-8E36-DA50C754872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33380" y="1520930"/>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C60721A-9427-4824-9FF3-2AAFB3032E75}"/>
              </a:ext>
            </a:extLst>
          </p:cNvPr>
          <p:cNvSpPr txBox="1"/>
          <p:nvPr/>
        </p:nvSpPr>
        <p:spPr>
          <a:xfrm>
            <a:off x="839677" y="5053617"/>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8873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7A04D-D907-4BC3-A3F0-4E2800962BE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525218" y="135110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2451369E-39B8-4132-B405-0D2FE111BF29}"/>
              </a:ext>
            </a:extLst>
          </p:cNvPr>
          <p:cNvSpPr txBox="1"/>
          <p:nvPr/>
        </p:nvSpPr>
        <p:spPr>
          <a:xfrm>
            <a:off x="6078453" y="4841438"/>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1771755-5A33-4C2C-91F6-683EA6B98DCB}"/>
              </a:ext>
            </a:extLst>
          </p:cNvPr>
          <p:cNvSpPr txBox="1"/>
          <p:nvPr/>
        </p:nvSpPr>
        <p:spPr>
          <a:xfrm>
            <a:off x="479504" y="1246934"/>
            <a:ext cx="4856425" cy="4616648"/>
          </a:xfrm>
          <a:prstGeom prst="rect">
            <a:avLst/>
          </a:prstGeom>
          <a:noFill/>
        </p:spPr>
        <p:txBody>
          <a:bodyPr wrap="square">
            <a:spAutoFit/>
          </a:bodyPr>
          <a:lstStyle/>
          <a:p>
            <a:pPr algn="just">
              <a:lnSpc>
                <a:spcPct val="120000"/>
              </a:lnSpc>
            </a:pPr>
            <a:r>
              <a:rPr lang="vi-VN" sz="3500" b="1" dirty="0">
                <a:solidFill>
                  <a:srgbClr val="002060"/>
                </a:solidFill>
                <a:effectLst/>
                <a:latin typeface="Cambria" panose="02040503050406030204" pitchFamily="18" charset="0"/>
                <a:ea typeface="Cambria" panose="02040503050406030204" pitchFamily="18" charset="0"/>
              </a:rPr>
              <a:t>Hình 10. Đại học Bách Khoa Hà Nội là Đại học chuyên ngành kỹ thuật hàng đầu và được xếp vào nhóm đại học trọng điểm của quốc gia Việt Nam.</a:t>
            </a:r>
            <a:endParaRPr lang="en-SG" sz="35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41557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D80AB-BAE1-4FD6-AE30-C7E90D49BA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2227" y="809302"/>
            <a:ext cx="5592278" cy="3470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04FF07B3-1757-440B-BEB8-ED1C70F74F94}"/>
              </a:ext>
            </a:extLst>
          </p:cNvPr>
          <p:cNvSpPr txBox="1"/>
          <p:nvPr/>
        </p:nvSpPr>
        <p:spPr>
          <a:xfrm>
            <a:off x="424169" y="4415802"/>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9DA8E27-DEB4-4509-A43C-EEF45B37B68D}"/>
              </a:ext>
            </a:extLst>
          </p:cNvPr>
          <p:cNvSpPr txBox="1"/>
          <p:nvPr/>
        </p:nvSpPr>
        <p:spPr>
          <a:xfrm>
            <a:off x="6172562" y="923898"/>
            <a:ext cx="5425270" cy="5170646"/>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Bảo tàng Lịch sử Quốc gia là công trình văn hóa tọa lạc ở khu vực trung tâm của Thủ đô Hà Nội, gắn với nhiều di tích linh thiêng của Thủ đô như: Tháp Rùa, Hồ Gươm, cầu Thê Húc, đền Ngọc Sơn,…Bảo tàng trưng bày, giới thiệu lịch sử Việt Nam từ thời tiền sử đến ngày nay. Trong đó, có nhiều hiện vật là bảo vật quốc gia.</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5606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eaad3226-ec83-4222-8f63-f430b5ff06ff"/>
  <p:tag name="COMMONDATA" val="eyJoZGlkIjoiOTcwODA1M2Q4NGZkYTA1MjNiZTMxYzg2ZDEzNjdhMzYifQ=="/>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1107</TotalTime>
  <Words>754</Words>
  <Application>Microsoft Office PowerPoint</Application>
  <PresentationFormat>Widescreen</PresentationFormat>
  <Paragraphs>32</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#9Slide07 HoneyCream</vt:lpstr>
      <vt:lpstr>Arial</vt:lpstr>
      <vt:lpstr>Cambria</vt:lpstr>
      <vt:lpstr>Times New Roman</vt:lpstr>
      <vt:lpstr>UVF Porcelain</vt:lpstr>
      <vt:lpstr>UVF Salome</vt:lpstr>
      <vt:lpstr>阿里妈妈刀隶体</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主题名称</dc:title>
  <dc:creator>MANG NON</dc:creator>
  <cp:keywords>MĂNG NON TEAM</cp:keywords>
  <cp:lastModifiedBy>Administrator</cp:lastModifiedBy>
  <cp:revision>74</cp:revision>
  <dcterms:created xsi:type="dcterms:W3CDTF">2022-08-17T14:34:00Z</dcterms:created>
  <dcterms:modified xsi:type="dcterms:W3CDTF">2024-12-20T04:43:25Z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DD985A5278E043988E85E1569DB9AFC2_12</vt:lpwstr>
  </property>
  <property fmtid="{D5CDD505-2E9C-101B-9397-08002B2CF9AE}" pid="3" name="KSOProductBuildVer">
    <vt:lpwstr>2052-11.1.0.14309</vt:lpwstr>
  </property>
</Properties>
</file>