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1" r:id="rId5"/>
    <p:sldId id="264" r:id="rId6"/>
    <p:sldId id="265" r:id="rId7"/>
    <p:sldId id="267" r:id="rId8"/>
    <p:sldId id="268" r:id="rId9"/>
    <p:sldId id="270" r:id="rId10"/>
    <p:sldId id="269" r:id="rId11"/>
    <p:sldId id="260" r:id="rId12"/>
    <p:sldId id="273" r:id="rId13"/>
    <p:sldId id="272" r:id="rId14"/>
    <p:sldId id="274" r:id="rId15"/>
    <p:sldId id="275" r:id="rId16"/>
    <p:sldId id="271" r:id="rId17"/>
    <p:sldId id="277" r:id="rId18"/>
    <p:sldId id="278" r:id="rId19"/>
    <p:sldId id="279" r:id="rId20"/>
    <p:sldId id="28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9"/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4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8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8" descr="22 (3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1"/>
          <p:cNvSpPr/>
          <p:nvPr userDrawn="1"/>
        </p:nvSpPr>
        <p:spPr>
          <a:xfrm>
            <a:off x="228600" y="583707"/>
            <a:ext cx="11734800" cy="6476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4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8" y="27315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8430" cy="2780017"/>
          </a:xfrm>
          <a:prstGeom prst="rect">
            <a:avLst/>
          </a:prstGeom>
        </p:spPr>
      </p:pic>
      <p:pic>
        <p:nvPicPr>
          <p:cNvPr id="2" name="图片 12" descr="588ku_52a762d5038edc70bd8fdc1dbc99335d_118780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" y="1647402"/>
            <a:ext cx="888365" cy="888365"/>
          </a:xfrm>
          <a:prstGeom prst="rect">
            <a:avLst/>
          </a:prstGeom>
        </p:spPr>
      </p:pic>
      <p:pic>
        <p:nvPicPr>
          <p:cNvPr id="3" name="图片 10" descr="96"/>
          <p:cNvPicPr>
            <a:picLocks noChangeAspect="1"/>
          </p:cNvPicPr>
          <p:nvPr/>
        </p:nvPicPr>
        <p:blipFill>
          <a:blip r:embed="rId4"/>
          <a:srcRect l="5562" t="9547" r="76395" b="39777"/>
          <a:stretch>
            <a:fillRect/>
          </a:stretch>
        </p:blipFill>
        <p:spPr>
          <a:xfrm>
            <a:off x="1529908" y="3778250"/>
            <a:ext cx="1814830" cy="2426970"/>
          </a:xfrm>
          <a:prstGeom prst="rect">
            <a:avLst/>
          </a:prstGeom>
        </p:spPr>
      </p:pic>
      <p:pic>
        <p:nvPicPr>
          <p:cNvPr id="4" name="图片 11" descr="96"/>
          <p:cNvPicPr>
            <a:picLocks noChangeAspect="1"/>
          </p:cNvPicPr>
          <p:nvPr/>
        </p:nvPicPr>
        <p:blipFill>
          <a:blip r:embed="rId4"/>
          <a:srcRect l="71983" t="9547" r="13263" b="39777"/>
          <a:stretch>
            <a:fillRect/>
          </a:stretch>
        </p:blipFill>
        <p:spPr>
          <a:xfrm>
            <a:off x="9357553" y="3778250"/>
            <a:ext cx="1483995" cy="242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90626"/>
            <a:ext cx="1306129" cy="1293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43811"/>
            <a:ext cx="12077400" cy="2670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985" y="3891455"/>
            <a:ext cx="3210321" cy="11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490" y="540328"/>
            <a:ext cx="3512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309" y="1496291"/>
            <a:ext cx="10203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Nhân hóa là gọi hoặc kể, tả con vật, cây cối, đồ vật, hiện tượng tự nhiên,… bằng những từ ngữ vốn được dùng để gọi hoặc kể, tả người; làm cho chúng trở nên gần gũi, sinh động hơn.</a:t>
            </a:r>
          </a:p>
        </p:txBody>
      </p:sp>
    </p:spTree>
    <p:extLst>
      <p:ext uri="{BB962C8B-B14F-4D97-AF65-F5344CB8AC3E}">
        <p14:creationId xmlns:p14="http://schemas.microsoft.com/office/powerpoint/2010/main" val="8671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4" y="1600201"/>
            <a:ext cx="11165790" cy="292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đoạn thơ dưới đây, những vật và hiện tượng tự nhiên nào được nhân hoá? Chúng được nhân hoá bằng cách nào?</a:t>
              </a:r>
              <a:endParaRPr lang="en-US" sz="60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2800" y="2119743"/>
            <a:ext cx="10604514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Đồng làng vương chút heo may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Mầm cây tỉnh giấc, vườn đầy tiếng chim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Hạt mưa 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Cây đào trước cửa 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Quất gom từng giọt nắng rơi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Làm thành quả – trăm mặt trời vàng mơ...</a:t>
            </a:r>
          </a:p>
          <a:p>
            <a:pPr algn="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(Đỗ Quang Huỳnh)</a:t>
            </a:r>
          </a:p>
        </p:txBody>
      </p:sp>
    </p:spTree>
    <p:extLst>
      <p:ext uri="{BB962C8B-B14F-4D97-AF65-F5344CB8AC3E}">
        <p14:creationId xmlns:p14="http://schemas.microsoft.com/office/powerpoint/2010/main" val="863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84365"/>
            <a:ext cx="10687371" cy="1370105"/>
            <a:chOff x="612000" y="378620"/>
            <a:chExt cx="10687371" cy="1370105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78620"/>
              <a:ext cx="10687371" cy="137010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 đoạn thơ dưới đây, những vật và hiện tượng tự nhiên nào được nhân hoá</a:t>
              </a:r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là:</a:t>
              </a:r>
              <a:endParaRPr lang="en-US" sz="6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2800" y="1891141"/>
            <a:ext cx="10604514" cy="4684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Đồng làng vương chút heo may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Mầm cây tỉnh giấc, vườn đầy tiếng chim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Hạt mưa 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Cây đào trước cửa 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Quất gom từng giọt nắng rơi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Làm thành quả – trăm mặt trời vàng mơ...</a:t>
            </a:r>
          </a:p>
          <a:p>
            <a:pPr algn="r">
              <a:lnSpc>
                <a:spcPct val="120000"/>
              </a:lnSpc>
            </a:pP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(Đỗ Quang Huỳnh)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15836" y="3158836"/>
            <a:ext cx="17373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32018" y="3830781"/>
            <a:ext cx="1828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76055" y="4475018"/>
            <a:ext cx="15544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4983" y="5119254"/>
            <a:ext cx="10058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945672"/>
            <a:chOff x="612000" y="337056"/>
            <a:chExt cx="10687371" cy="94567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9456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vi-VN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được nhân hoá bằng cách nào?</a:t>
              </a:r>
              <a:endParaRPr lang="en-US" sz="6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9943" y="1335139"/>
            <a:ext cx="1060451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 cây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tỉnh giấc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 mưa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mải miết trốn tìm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 đào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lim dim mắt cười</a:t>
            </a:r>
          </a:p>
          <a:p>
            <a:pPr algn="ctr">
              <a:lnSpc>
                <a:spcPct val="120000"/>
              </a:lnSpc>
            </a:pP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Quất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i="1">
                <a:latin typeface="Cambria" panose="02040503050406030204" pitchFamily="18" charset="0"/>
                <a:ea typeface="Cambria" panose="02040503050406030204" pitchFamily="18" charset="0"/>
              </a:rPr>
              <a:t>gom từng giọt nắng rơi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8579" y="4590527"/>
            <a:ext cx="10687371" cy="1477765"/>
            <a:chOff x="612000" y="337056"/>
            <a:chExt cx="10687371" cy="868410"/>
          </a:xfrm>
        </p:grpSpPr>
        <p:sp>
          <p:nvSpPr>
            <p:cNvPr id="7" name="Rounded Rectangle 6"/>
            <p:cNvSpPr/>
            <p:nvPr/>
          </p:nvSpPr>
          <p:spPr>
            <a:xfrm>
              <a:off x="612000" y="337056"/>
              <a:ext cx="10687371" cy="868410"/>
            </a:xfrm>
            <a:prstGeom prst="round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857" y="383722"/>
              <a:ext cx="10388330" cy="705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>
                  <a:latin typeface="Cambria" panose="02040503050406030204" pitchFamily="18" charset="0"/>
                  <a:ea typeface="Cambria" panose="02040503050406030204" pitchFamily="18" charset="0"/>
                </a:rPr>
                <a:t>Chúng được nhân hóa bằng cách </a:t>
              </a:r>
              <a:r>
                <a:rPr lang="vi-VN" sz="3600" b="1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 tả bằng những từ ngữ vốn được dùng để tả con người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27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29943" y="342801"/>
            <a:ext cx="10687371" cy="1527704"/>
            <a:chOff x="612000" y="337056"/>
            <a:chExt cx="10687371" cy="94567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9456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8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Đặt 1 – 2 câu về con vật hoặc cây cối, trong đó có sử dụng biện pháp nhân hoá. 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415637" y="1945892"/>
            <a:ext cx="3512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036" y="2790720"/>
            <a:ext cx="971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Nàng hoa mai thật là xinh đẹp!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036" y="3482333"/>
            <a:ext cx="11111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Cô gà mái mơ </a:t>
            </a:r>
            <a:r>
              <a:rPr lang="vi-VN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khoác lên mình một chiếc áo lông óng ả như tơ.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036" y="4847758"/>
            <a:ext cx="1127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Cậu bút chì ngày nào cũng cùng tôi tới trường.</a:t>
            </a:r>
          </a:p>
        </p:txBody>
      </p:sp>
    </p:spTree>
    <p:extLst>
      <p:ext uri="{BB962C8B-B14F-4D97-AF65-F5344CB8AC3E}">
        <p14:creationId xmlns:p14="http://schemas.microsoft.com/office/powerpoint/2010/main" val="40812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4891"/>
            <a:ext cx="11562991" cy="30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40752" y="521832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49531" y="575515"/>
            <a:ext cx="99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nào được nhân hóa trong câu:</a:t>
            </a:r>
          </a:p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“Những chị lúa phất phơ bím tóc”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04595" y="3060002"/>
            <a:ext cx="4899473" cy="1129886"/>
            <a:chOff x="6830721" y="2864057"/>
            <a:chExt cx="4899473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979365" y="304427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lúa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55249" y="3060002"/>
            <a:ext cx="4727455" cy="1129886"/>
            <a:chOff x="981375" y="2864057"/>
            <a:chExt cx="4727455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958001" y="303545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bím tóc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30809" y="4941685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098117" y="5040592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c</a:t>
              </a: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hị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04595" y="4910745"/>
            <a:ext cx="4795563" cy="1129886"/>
            <a:chOff x="6830721" y="4714800"/>
            <a:chExt cx="4795563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875455" y="4913568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phất phơ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40026" y="3069479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39928" y="4798452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85586" y="4794919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55633" y="311320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01281" y="3264013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32144" y="3113200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02290" y="5072246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12992" y="5027456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58714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071747" y="661612"/>
            <a:ext cx="10228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nào được nhân hóa trong câu:</a:t>
            </a:r>
          </a:p>
          <a:p>
            <a:pPr algn="ctr"/>
            <a:r>
              <a:rPr lang="en-US" sz="4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Anh gà trống vươn cổ gáy vang”</a:t>
            </a:r>
            <a:endParaRPr lang="en-US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92830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065041" y="2968927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g</a:t>
              </a: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à</a:t>
              </a:r>
              <a:r>
                <a:rPr kumimoji="0" lang="en-US" sz="5400" b="1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trống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312531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7" y="2941289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anh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97606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43786"/>
              <a:ext cx="37508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gáy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3154116"/>
            <a:ext cx="4537107" cy="1129886"/>
            <a:chOff x="6830721" y="4714800"/>
            <a:chExt cx="4537107" cy="1129886"/>
          </a:xfrm>
        </p:grpSpPr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161513" y="4765749"/>
              <a:ext cx="3750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5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cổ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13479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832827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86023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1785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513231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1785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510662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2708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572020" y="508769"/>
            <a:ext cx="1115817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 cap="flat" cmpd="sng" algn="ctr">
            <a:solidFill>
              <a:srgbClr val="11795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713851" y="689487"/>
            <a:ext cx="110163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vật trong câu được nhân hóa bằng cách nào?</a:t>
            </a:r>
          </a:p>
          <a:p>
            <a:pPr algn="ctr"/>
            <a:r>
              <a:rPr lang="en-US" sz="3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 Những cậu tre bá vai nhau thì thầm đứng học”</a:t>
            </a:r>
            <a:endParaRPr lang="en-US" sz="3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3982345" y="5138331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Cả A và B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2912640"/>
            <a:ext cx="4537107" cy="1804517"/>
            <a:chOff x="981375" y="2864057"/>
            <a:chExt cx="4537107" cy="1129886"/>
          </a:xfrm>
        </p:grpSpPr>
        <p:sp>
          <p:nvSpPr>
            <p:cNvPr id="8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82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Gọi vật</a:t>
              </a:r>
              <a:r>
                <a:rPr lang="en-US" sz="40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 bằng từ để gọi người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2860494"/>
            <a:ext cx="4537107" cy="1797545"/>
            <a:chOff x="981375" y="4872764"/>
            <a:chExt cx="4537107" cy="1129886"/>
          </a:xfrm>
        </p:grpSpPr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3750829" cy="83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Tả vật</a:t>
              </a:r>
              <a:r>
                <a:rPr kumimoji="0" lang="en-US" sz="4000" b="1" i="0" u="none" strike="noStrike" kern="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 bằng từ để tả người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430492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475934" y="4956800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47421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8079031" y="5342342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474213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3513240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76" y="347644"/>
            <a:ext cx="6914066" cy="144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1405466"/>
            <a:ext cx="109050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Nắm được khái niệm biện pháp nhân hóa và nhận biết được các vật, hiện tượng được nhân hóa, biện pháp nhân hóa.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Nói và viết được câu văn sử dụng biện pháp nhân hóa.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giao tiếp và hợp tác, giải quyết vấn đề sáng tạo.</a:t>
            </a:r>
          </a:p>
          <a:p>
            <a:pPr algn="just"/>
            <a:r>
              <a:rPr lang="en-US" sz="32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  <a:p>
            <a:pPr algn="just"/>
            <a:endParaRPr lang="en-US" sz="3200" b="1">
              <a:solidFill>
                <a:srgbClr val="CC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12" y="516476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1704109" y="2245579"/>
            <a:ext cx="95804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6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6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Viết: Tìm hiểu cách viết đoạn văn tưởng tượng.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4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5" y="468139"/>
            <a:ext cx="12107705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7" y="1930401"/>
            <a:ext cx="10915044" cy="28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96076" y="329086"/>
            <a:ext cx="10687371" cy="1569660"/>
            <a:chOff x="612000" y="323341"/>
            <a:chExt cx="10687371" cy="1569660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4647" y="323341"/>
              <a:ext cx="106347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2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từ in đậm trong đoạn văn dưới đây dùng để gọi con vật nào? Em có nhận xét gì về cách dùng những từ đó trong đoạn văn?</a:t>
              </a:r>
              <a:endPara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1947337"/>
            <a:ext cx="114807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Mùa xuân, ngày nào cũng là ngày hội. Muôn loài vật trên đồng lũ lượt kéo nhau đi. Những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chuồn ớt đỏ thắm như ngọn lửa. Những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chuồn chuồn kim nhịn ăn để thân hình mảnh dẻ, mắt to, mình nhỏ xíu, thướt tha bay lượn.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bọ ngựa vung gươm tập múa võ trên những chiếc lá to.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cánh cam diêm dúa, các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cào cào xoè áo lụa đỏm dáng,... Đạo mạo như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giang, </a:t>
            </a:r>
            <a:r>
              <a:rPr lang="vi-VN" sz="3400" b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 dẽ cũng vui vẻ dạo chơi trên bờ đầm. </a:t>
            </a:r>
          </a:p>
          <a:p>
            <a:pPr algn="r"/>
            <a:r>
              <a:rPr lang="vi-VN" sz="3400">
                <a:latin typeface="Cambria" panose="02040503050406030204" pitchFamily="18" charset="0"/>
                <a:ea typeface="Cambria" panose="02040503050406030204" pitchFamily="18" charset="0"/>
              </a:rPr>
              <a:t>(Theo Xuân Quỳnh)</a:t>
            </a:r>
          </a:p>
        </p:txBody>
      </p:sp>
    </p:spTree>
    <p:extLst>
      <p:ext uri="{BB962C8B-B14F-4D97-AF65-F5344CB8AC3E}">
        <p14:creationId xmlns:p14="http://schemas.microsoft.com/office/powerpoint/2010/main" val="11131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5" y="1122300"/>
            <a:ext cx="11513328" cy="52313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6076" y="329086"/>
            <a:ext cx="10687371" cy="1228781"/>
            <a:chOff x="612000" y="323341"/>
            <a:chExt cx="10687371" cy="1228781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215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2379" y="323341"/>
              <a:ext cx="104780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 từ in đậm trong đoạn văn dưới đây dùng để gọi con vật</a:t>
              </a:r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216489"/>
              </p:ext>
            </p:extLst>
          </p:nvPr>
        </p:nvGraphicFramePr>
        <p:xfrm>
          <a:off x="1187159" y="1769532"/>
          <a:ext cx="9736668" cy="48388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47068">
                  <a:extLst>
                    <a:ext uri="{9D8B030D-6E8A-4147-A177-3AD203B41FA5}">
                      <a16:colId xmlns:a16="http://schemas.microsoft.com/office/drawing/2014/main" val="3490721208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2275726591"/>
                    </a:ext>
                  </a:extLst>
                </a:gridCol>
              </a:tblGrid>
              <a:tr h="632581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 in đậm</a:t>
                      </a:r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</a:t>
                      </a:r>
                      <a:r>
                        <a:rPr lang="en-US" sz="32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vật </a:t>
                      </a:r>
                      <a:endParaRPr lang="en-US" sz="3200" b="1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641098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56523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6662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83459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4166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461661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endParaRPr lang="en-US" sz="3600" b="1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1136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8667" y="2387601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Chuồn chuồn ớt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667" y="3062786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Chuồn chuồn kim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8667" y="384589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 ngựa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8667" y="4551938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 cam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667" y="522712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Cào cào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8667" y="5900254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Giang, dẽ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6076" y="342801"/>
            <a:ext cx="10687371" cy="1530934"/>
            <a:chOff x="612000" y="337056"/>
            <a:chExt cx="10687371" cy="153093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4857" y="400655"/>
              <a:ext cx="106045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0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có nhận xét gì về cách dùng những từ đó trong đoạn văn?</a:t>
              </a:r>
              <a:endPara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96076" y="2184400"/>
            <a:ext cx="10818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 dụng của các từ hô gọi trên làm cho các con vật trong đoạn văn trở nên sinh động, gần gũi với con người hơn. </a:t>
            </a:r>
          </a:p>
          <a:p>
            <a:pPr marL="571500" indent="-571500" algn="just">
              <a:buFontTx/>
              <a:buChar char="-"/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viết về những con vật như nói về con người.</a:t>
            </a:r>
          </a:p>
        </p:txBody>
      </p:sp>
    </p:spTree>
    <p:extLst>
      <p:ext uri="{BB962C8B-B14F-4D97-AF65-F5344CB8AC3E}">
        <p14:creationId xmlns:p14="http://schemas.microsoft.com/office/powerpoint/2010/main" val="16899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83" y="2227089"/>
            <a:ext cx="3870119" cy="4630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trong đoạn thơ dưới đây những từ ngữ chỉ hoạt động, đặc điểm của người được dùng để tả các vật hoặc hiện tượng tự nhiên.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332" y="2227089"/>
            <a:ext cx="10035502" cy="4383764"/>
            <a:chOff x="793332" y="2227089"/>
            <a:chExt cx="10035502" cy="4383764"/>
          </a:xfrm>
        </p:grpSpPr>
        <p:sp>
          <p:nvSpPr>
            <p:cNvPr id="7" name="TextBox 6"/>
            <p:cNvSpPr txBox="1"/>
            <p:nvPr/>
          </p:nvSpPr>
          <p:spPr>
            <a:xfrm>
              <a:off x="793332" y="2227089"/>
              <a:ext cx="3300190" cy="438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Bụi tre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Tần ngần 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ỡ tóc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 bưởi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Đu đưa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Bế lũ con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 tròn 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Trọc l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ó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3522" y="2227089"/>
              <a:ext cx="3300190" cy="388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Chớp 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Rạch ngang trời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 khốc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Sấm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Ghé xuống sân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Khanh khách</a:t>
              </a:r>
            </a:p>
            <a:p>
              <a:pPr>
                <a:lnSpc>
                  <a:spcPct val="11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ười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8644" y="2227089"/>
              <a:ext cx="3300190" cy="3842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 dừa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Sải tay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Ngọn mùng tơi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Nhảy múa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</a:t>
              </a:r>
            </a:p>
            <a:p>
              <a:pPr>
                <a:lnSpc>
                  <a:spcPct val="11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Mưa...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0351" y="6037830"/>
              <a:ext cx="3860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Trần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Đăng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Khoa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2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29" y="2102397"/>
            <a:ext cx="3870119" cy="46309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29943" y="342801"/>
            <a:ext cx="10687371" cy="1800992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600" b="1">
                  <a:solidFill>
                    <a:srgbClr val="CC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trong đoạn thơ dưới đây những từ ngữ chỉ hoạt động, đặc điểm của người được dùng để tả các vật hoặc hiện tượng tự nhiên. 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37659"/>
              </p:ext>
            </p:extLst>
          </p:nvPr>
        </p:nvGraphicFramePr>
        <p:xfrm>
          <a:off x="813085" y="2276749"/>
          <a:ext cx="8829679" cy="43546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89918">
                  <a:extLst>
                    <a:ext uri="{9D8B030D-6E8A-4147-A177-3AD203B41FA5}">
                      <a16:colId xmlns:a16="http://schemas.microsoft.com/office/drawing/2014/main" val="3490721208"/>
                    </a:ext>
                  </a:extLst>
                </a:gridCol>
                <a:gridCol w="5439761">
                  <a:extLst>
                    <a:ext uri="{9D8B030D-6E8A-4147-A177-3AD203B41FA5}">
                      <a16:colId xmlns:a16="http://schemas.microsoft.com/office/drawing/2014/main" val="2275726591"/>
                    </a:ext>
                  </a:extLst>
                </a:gridCol>
              </a:tblGrid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Bụi tre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056523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Hàng bưởi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46662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Chớp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183459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Sấm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41667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Cây dừa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461661"/>
                  </a:ext>
                </a:extLst>
              </a:tr>
              <a:tr h="632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Ngọn mùng tơi</a:t>
                      </a:r>
                      <a:endParaRPr lang="en-US" sz="3200" b="1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81136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25043" y="2200563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tần ngần, gỡ tóc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5043" y="2858815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bế lũ con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5043" y="3489525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rạch ngang trời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22938" y="4142624"/>
            <a:ext cx="5350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ghé xuống sân, khanh  khách cười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156" y="5318700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sải tay bơi</a:t>
            </a:r>
            <a:endParaRPr lang="en-US" sz="32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6803" y="5921556"/>
            <a:ext cx="5350934" cy="67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nhảy múa</a:t>
            </a:r>
          </a:p>
        </p:txBody>
      </p:sp>
    </p:spTree>
    <p:extLst>
      <p:ext uri="{BB962C8B-B14F-4D97-AF65-F5344CB8AC3E}">
        <p14:creationId xmlns:p14="http://schemas.microsoft.com/office/powerpoint/2010/main" val="13912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V="1">
            <a:off x="7546833" y="3654037"/>
            <a:ext cx="1347785" cy="12611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63689" y="654528"/>
            <a:ext cx="6896984" cy="2525090"/>
            <a:chOff x="612000" y="337056"/>
            <a:chExt cx="10687371" cy="1800992"/>
          </a:xfrm>
        </p:grpSpPr>
        <p:sp>
          <p:nvSpPr>
            <p:cNvPr id="3" name="Rounded Rectangle 2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57" y="383722"/>
              <a:ext cx="10604514" cy="16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vật, cây cối, đồ vật, hiện tượng tự nhiên,… bằng những từ ngữ vốn được dùng để gọi người.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160" y="3654037"/>
            <a:ext cx="6896984" cy="2525090"/>
            <a:chOff x="612000" y="337056"/>
            <a:chExt cx="10687371" cy="1800992"/>
          </a:xfrm>
        </p:grpSpPr>
        <p:sp>
          <p:nvSpPr>
            <p:cNvPr id="6" name="Rounded Rectangle 5"/>
            <p:cNvSpPr/>
            <p:nvPr/>
          </p:nvSpPr>
          <p:spPr>
            <a:xfrm>
              <a:off x="612000" y="337056"/>
              <a:ext cx="10687371" cy="18009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4857" y="413367"/>
              <a:ext cx="10604514" cy="16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Kể, tả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 vật, cây cối, đồ vật, hiện tượng tự nhiên,… bằng những từ ngữ vốn được dùng để kể, tả người</a:t>
              </a:r>
              <a:endParaRPr lang="en-US" sz="3600" b="1">
                <a:solidFill>
                  <a:srgbClr val="CC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7460673" y="1874118"/>
            <a:ext cx="1454727" cy="8483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811489" y="1689169"/>
            <a:ext cx="2888673" cy="299811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BIỆN PHÁP NHÂN HÓA</a:t>
            </a:r>
          </a:p>
        </p:txBody>
      </p:sp>
    </p:spTree>
    <p:extLst>
      <p:ext uri="{BB962C8B-B14F-4D97-AF65-F5344CB8AC3E}">
        <p14:creationId xmlns:p14="http://schemas.microsoft.com/office/powerpoint/2010/main" val="4835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983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34</cp:revision>
  <dcterms:created xsi:type="dcterms:W3CDTF">2023-09-24T11:37:25Z</dcterms:created>
  <dcterms:modified xsi:type="dcterms:W3CDTF">2024-11-22T05:26:23Z</dcterms:modified>
</cp:coreProperties>
</file>