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0" r:id="rId4"/>
    <p:sldId id="261" r:id="rId5"/>
    <p:sldId id="262" r:id="rId6"/>
    <p:sldId id="263" r:id="rId7"/>
    <p:sldId id="264" r:id="rId8"/>
    <p:sldId id="266" r:id="rId9"/>
    <p:sldId id="267" r:id="rId10"/>
    <p:sldId id="268" r:id="rId11"/>
    <p:sldId id="270" r:id="rId12"/>
    <p:sldId id="271"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showGuides="1">
      <p:cViewPr varScale="1">
        <p:scale>
          <a:sx n="74" d="100"/>
          <a:sy n="74" d="100"/>
        </p:scale>
        <p:origin x="4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5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681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50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33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30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430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49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03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B011-0E9E-4BA4-B04F-C08E3862E949}"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CB011-0E9E-4BA4-B04F-C08E3862E949}" type="datetimeFigureOut">
              <a:rPr lang="en-US" smtClean="0"/>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CB011-0E9E-4BA4-B04F-C08E3862E949}"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8/14/2022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jp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 xmlns:a16="http://schemas.microsoft.com/office/drawing/2014/main"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 xmlns:a16="http://schemas.microsoft.com/office/drawing/2014/main"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24 </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3</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2231378" y="2181260"/>
            <a:ext cx="7856113" cy="1938992"/>
          </a:xfrm>
          <a:prstGeom prst="rect">
            <a:avLst/>
          </a:prstGeom>
          <a:noFill/>
        </p:spPr>
        <p:txBody>
          <a:bodyPr wrap="square" rtlCol="0">
            <a:spAutoFit/>
          </a:bodyPr>
          <a:lstStyle/>
          <a:p>
            <a:pPr algn="ctr"/>
            <a:r>
              <a:rPr lang="en-US" sz="4000" b="1" dirty="0" err="1" smtClean="0">
                <a:solidFill>
                  <a:srgbClr val="0070C0"/>
                </a:solidFill>
                <a:latin typeface="Times New Roman" panose="02020603050405020304" pitchFamily="18" charset="0"/>
                <a:cs typeface="Times New Roman" panose="02020603050405020304" pitchFamily="18" charset="0"/>
              </a:rPr>
              <a:t>Luyện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tập</a:t>
            </a:r>
            <a:r>
              <a:rPr lang="en-US" sz="4000" b="1" dirty="0" smtClean="0">
                <a:solidFill>
                  <a:srgbClr val="0070C0"/>
                </a:solidFill>
                <a:latin typeface="Times New Roman" panose="02020603050405020304" pitchFamily="18" charset="0"/>
                <a:cs typeface="Times New Roman" panose="02020603050405020304" pitchFamily="18" charset="0"/>
              </a:rPr>
              <a:t>:</a:t>
            </a:r>
          </a:p>
          <a:p>
            <a:pPr algn="ctr"/>
            <a:r>
              <a:rPr lang="en-US" sz="4000" b="1" dirty="0" err="1" smtClean="0">
                <a:solidFill>
                  <a:srgbClr val="0070C0"/>
                </a:solidFill>
                <a:latin typeface="Times New Roman" panose="02020603050405020304" pitchFamily="18" charset="0"/>
                <a:cs typeface="Times New Roman" panose="02020603050405020304" pitchFamily="18" charset="0"/>
              </a:rPr>
              <a:t>Mở</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rộng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vốn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về</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bạn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nhà</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Biện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pháp</a:t>
            </a:r>
            <a:r>
              <a:rPr lang="en-US" sz="4000" b="1" dirty="0" smtClean="0">
                <a:solidFill>
                  <a:srgbClr val="0070C0"/>
                </a:solidFill>
                <a:latin typeface="Times New Roman" panose="02020603050405020304" pitchFamily="18" charset="0"/>
                <a:cs typeface="Times New Roman" panose="02020603050405020304" pitchFamily="18" charset="0"/>
              </a:rPr>
              <a:t> so </a:t>
            </a:r>
            <a:r>
              <a:rPr lang="en-US" sz="4000" b="1" dirty="0" err="1" smtClean="0">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xmlns=""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xmlns=""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xmlns="" id="{FA252F38-3F78-49E6-B76C-15D75FB30A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5941" y="557780"/>
            <a:ext cx="7213464" cy="4472511"/>
          </a:xfrm>
          <a:prstGeom prst="rect">
            <a:avLst/>
          </a:prstGeom>
        </p:spPr>
      </p:pic>
    </p:spTree>
    <p:extLst>
      <p:ext uri="{BB962C8B-B14F-4D97-AF65-F5344CB8AC3E}">
        <p14:creationId xmlns:p14="http://schemas.microsoft.com/office/powerpoint/2010/main" val="32442921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xmlns=""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pic>
        <p:nvPicPr>
          <p:cNvPr id="22" name="Picture 21">
            <a:extLst>
              <a:ext uri="{FF2B5EF4-FFF2-40B4-BE49-F238E27FC236}">
                <a16:creationId xmlns:a16="http://schemas.microsoft.com/office/drawing/2014/main" xmlns="" id="{9F828BD9-0993-469A-A9DA-38BB5D244B34}"/>
              </a:ext>
            </a:extLst>
          </p:cNvPr>
          <p:cNvPicPr>
            <a:picLocks noChangeAspect="1"/>
          </p:cNvPicPr>
          <p:nvPr/>
        </p:nvPicPr>
        <p:blipFill>
          <a:blip r:embed="rId11"/>
          <a:stretch>
            <a:fillRect/>
          </a:stretch>
        </p:blipFill>
        <p:spPr>
          <a:xfrm>
            <a:off x="1895822" y="615438"/>
            <a:ext cx="6712278" cy="1652159"/>
          </a:xfrm>
          <a:prstGeom prst="rect">
            <a:avLst/>
          </a:prstGeom>
        </p:spPr>
      </p:pic>
    </p:spTree>
    <p:extLst>
      <p:ext uri="{BB962C8B-B14F-4D97-AF65-F5344CB8AC3E}">
        <p14:creationId xmlns:p14="http://schemas.microsoft.com/office/powerpoint/2010/main" val="2468300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xmlns=""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xmlns=""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xmlns=""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xmlns=""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4146456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xmlns=""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xmlns=""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xmlns="" id="{F9939FB3-A75D-4350-8ED1-6AE709752AED}"/>
              </a:ext>
            </a:extLst>
          </p:cNvPr>
          <p:cNvSpPr/>
          <p:nvPr/>
        </p:nvSpPr>
        <p:spPr>
          <a:xfrm>
            <a:off x="665001" y="369305"/>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smtClean="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xmlns=""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7329" y="2666210"/>
            <a:ext cx="3533869" cy="3399739"/>
          </a:xfrm>
          <a:prstGeom prst="rect">
            <a:avLst/>
          </a:prstGeom>
        </p:spPr>
      </p:pic>
      <p:sp>
        <p:nvSpPr>
          <p:cNvPr id="2" name="TextBox 1"/>
          <p:cNvSpPr txBox="1"/>
          <p:nvPr/>
        </p:nvSpPr>
        <p:spPr>
          <a:xfrm>
            <a:off x="1043190" y="779843"/>
            <a:ext cx="8274315" cy="3785652"/>
          </a:xfrm>
          <a:prstGeom prst="rect">
            <a:avLst/>
          </a:prstGeom>
          <a:noFill/>
        </p:spPr>
        <p:txBody>
          <a:bodyPr wrap="square" rtlCol="0">
            <a:spAutoFit/>
          </a:bodyPr>
          <a:lstStyle/>
          <a:p>
            <a:r>
              <a:rPr lang="nl-NL" sz="2400" dirty="0">
                <a:solidFill>
                  <a:srgbClr val="C00000"/>
                </a:solidFill>
                <a:latin typeface="Times New Roman" panose="02020603050405020304" pitchFamily="18" charset="0"/>
                <a:cs typeface="Times New Roman" panose="02020603050405020304" pitchFamily="18" charset="0"/>
              </a:rPr>
              <a:t>* Các hình ảnh so sánh:</a:t>
            </a:r>
            <a:r>
              <a:rPr lang="nl-NL" sz="2400" i="1" dirty="0">
                <a:solidFill>
                  <a:srgbClr val="C00000"/>
                </a:solidFill>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1: Tàu cau như tay xoè rộng, hứng mưa.</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2: Trăng tròn như cái đĩa</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3: Sương trắng viền quanh núi như một chiếc khăn bông</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4: Lá cây mềm như mây</a:t>
            </a:r>
            <a:endParaRPr lang="en-US" sz="2400" dirty="0">
              <a:latin typeface="Times New Roman" panose="02020603050405020304" pitchFamily="18" charset="0"/>
              <a:cs typeface="Times New Roman" panose="02020603050405020304" pitchFamily="18" charset="0"/>
            </a:endParaRPr>
          </a:p>
          <a:p>
            <a:r>
              <a:rPr lang="nl-NL" sz="2400" i="1" dirty="0" smtClean="0">
                <a:solidFill>
                  <a:srgbClr val="C00000"/>
                </a:solidFill>
                <a:latin typeface="Times New Roman" panose="02020603050405020304" pitchFamily="18" charset="0"/>
                <a:cs typeface="Times New Roman" panose="02020603050405020304" pitchFamily="18" charset="0"/>
              </a:rPr>
              <a:t>* </a:t>
            </a:r>
            <a:r>
              <a:rPr lang="nl-NL" sz="2400" dirty="0">
                <a:solidFill>
                  <a:srgbClr val="C00000"/>
                </a:solidFill>
                <a:latin typeface="Times New Roman" panose="02020603050405020304" pitchFamily="18" charset="0"/>
                <a:cs typeface="Times New Roman" panose="02020603050405020304" pitchFamily="18" charset="0"/>
              </a:rPr>
              <a:t>Tác dụng của các hình ảnh so sánh:</a:t>
            </a:r>
            <a:endParaRPr lang="en-US" sz="2400" dirty="0">
              <a:solidFill>
                <a:srgbClr val="C00000"/>
              </a:solidFill>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 Làm cho câu văn, câu thơ nêu đặc điểm, mieu tả người, sựu vật... Cụ thể hơn, sinh động hơn, dễ cảm nhận hơn. Hình ảnh so sánh cũng giúp cho câu văn, câu thơ hay hơn, dễ hiểu </a:t>
            </a:r>
            <a:r>
              <a:rPr lang="nl-NL" sz="2400" dirty="0" smtClean="0">
                <a:latin typeface="Times New Roman" panose="02020603050405020304" pitchFamily="18" charset="0"/>
                <a:cs typeface="Times New Roman" panose="02020603050405020304" pitchFamily="18" charset="0"/>
              </a:rPr>
              <a:t>hơn.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38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40827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678198" y="1359883"/>
            <a:ext cx="9465972" cy="1938992"/>
          </a:xfrm>
          <a:prstGeom prst="rect">
            <a:avLst/>
          </a:prstGeom>
          <a:noFill/>
        </p:spPr>
        <p:txBody>
          <a:bodyPr wrap="square" rtlCol="0">
            <a:spAutoFit/>
          </a:bodyPr>
          <a:lstStyle/>
          <a:p>
            <a:pPr algn="ctr"/>
            <a:r>
              <a:rPr lang="en-US" sz="8000" dirty="0" err="1" smtClean="0">
                <a:solidFill>
                  <a:srgbClr val="0070C0"/>
                </a:solidFill>
                <a:latin typeface="Coiny" panose="02000903060500060000" pitchFamily="2" charset="0"/>
              </a:rPr>
              <a:t>Trò</a:t>
            </a:r>
            <a:r>
              <a:rPr lang="en-US" sz="8000" dirty="0" smtClean="0">
                <a:solidFill>
                  <a:srgbClr val="0070C0"/>
                </a:solidFill>
                <a:latin typeface="Coiny" panose="02000903060500060000" pitchFamily="2" charset="0"/>
              </a:rPr>
              <a:t> </a:t>
            </a:r>
            <a:r>
              <a:rPr lang="en-US" sz="8000" dirty="0" err="1" smtClean="0">
                <a:solidFill>
                  <a:srgbClr val="0070C0"/>
                </a:solidFill>
                <a:latin typeface="Coiny" panose="02000903060500060000" pitchFamily="2" charset="0"/>
              </a:rPr>
              <a:t>chơi</a:t>
            </a:r>
            <a:endParaRPr lang="en-US" sz="8000" dirty="0" smtClean="0">
              <a:solidFill>
                <a:srgbClr val="0070C0"/>
              </a:solidFill>
              <a:latin typeface="Coiny" panose="02000903060500060000" pitchFamily="2" charset="0"/>
            </a:endParaRPr>
          </a:p>
          <a:p>
            <a:pPr algn="ctr"/>
            <a:r>
              <a:rPr lang="en-US" sz="4000" dirty="0" err="1" smtClean="0">
                <a:solidFill>
                  <a:srgbClr val="0070C0"/>
                </a:solidFill>
                <a:latin typeface="Times New Roman" panose="02020603050405020304" pitchFamily="18" charset="0"/>
                <a:cs typeface="Times New Roman" panose="02020603050405020304" pitchFamily="18" charset="0"/>
              </a:rPr>
              <a:t>Thi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tìm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nhanh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câu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có</a:t>
            </a:r>
            <a:r>
              <a:rPr lang="en-US" sz="4000" dirty="0" smtClean="0">
                <a:solidFill>
                  <a:srgbClr val="0070C0"/>
                </a:solidFill>
                <a:latin typeface="Times New Roman" panose="02020603050405020304" pitchFamily="18" charset="0"/>
                <a:cs typeface="Times New Roman" panose="02020603050405020304" pitchFamily="18" charset="0"/>
              </a:rPr>
              <a:t> hình </a:t>
            </a:r>
            <a:r>
              <a:rPr lang="en-US" sz="4000" dirty="0" err="1" smtClean="0">
                <a:solidFill>
                  <a:srgbClr val="0070C0"/>
                </a:solidFill>
                <a:latin typeface="Times New Roman" panose="02020603050405020304" pitchFamily="18" charset="0"/>
                <a:cs typeface="Times New Roman" panose="02020603050405020304" pitchFamily="18" charset="0"/>
              </a:rPr>
              <a:t>ảnh</a:t>
            </a:r>
            <a:r>
              <a:rPr lang="en-US" sz="4000" dirty="0" smtClean="0">
                <a:solidFill>
                  <a:srgbClr val="0070C0"/>
                </a:solidFill>
                <a:latin typeface="Times New Roman" panose="02020603050405020304" pitchFamily="18" charset="0"/>
                <a:cs typeface="Times New Roman" panose="02020603050405020304" pitchFamily="18" charset="0"/>
              </a:rPr>
              <a:t> so </a:t>
            </a:r>
            <a:r>
              <a:rPr lang="en-US" sz="4000" dirty="0" err="1" smtClean="0">
                <a:solidFill>
                  <a:srgbClr val="0070C0"/>
                </a:solidFill>
                <a:latin typeface="Times New Roman" panose="02020603050405020304" pitchFamily="18" charset="0"/>
                <a:cs typeface="Times New Roman" panose="02020603050405020304" pitchFamily="18" charset="0"/>
              </a:rPr>
              <a:t>sánh</a:t>
            </a:r>
            <a:r>
              <a:rPr lang="en-US" sz="4000"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228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par>
                                <p:cTn id="17" presetID="22" presetClass="entr" presetSubtype="4" fill="hold" nodeType="with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225716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3226088511"/>
              </p:ext>
            </p:extLst>
          </p:nvPr>
        </p:nvGraphicFramePr>
        <p:xfrm>
          <a:off x="5573066" y="2231470"/>
          <a:ext cx="5554280" cy="3168250"/>
        </p:xfrm>
        <a:graphic>
          <a:graphicData uri="http://schemas.openxmlformats.org/drawingml/2006/table">
            <a:tbl>
              <a:tblPr firstRow="1" bandRow="1"/>
              <a:tblGrid>
                <a:gridCol w="2777140">
                  <a:extLst>
                    <a:ext uri="{9D8B030D-6E8A-4147-A177-3AD203B41FA5}">
                      <a16:colId xmlns="" xmlns:a16="http://schemas.microsoft.com/office/drawing/2014/main" val="2291636980"/>
                    </a:ext>
                  </a:extLst>
                </a:gridCol>
                <a:gridCol w="2777140">
                  <a:extLst>
                    <a:ext uri="{9D8B030D-6E8A-4147-A177-3AD203B41FA5}">
                      <a16:colId xmlns="" xmlns:a16="http://schemas.microsoft.com/office/drawing/2014/main" val="2495621826"/>
                    </a:ext>
                  </a:extLst>
                </a:gridCol>
              </a:tblGrid>
              <a:tr h="6336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a:latin typeface="Arial" panose="020B0604020202020204" pitchFamily="34" charset="0"/>
                          <a:cs typeface="Arial" panose="020B0604020202020204" pitchFamily="34" charset="0"/>
                        </a:rPr>
                        <a:t>Từ</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ngữ</a:t>
                      </a:r>
                      <a:r>
                        <a:rPr lang="en-US" sz="1800" b="1" baseline="0" dirty="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về</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bạn</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trong</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nhà</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 xmlns:a16="http://schemas.microsoft.com/office/drawing/2014/main" val="2422495564"/>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smtClean="0">
                          <a:latin typeface="Arial" panose="020B0604020202020204" pitchFamily="34" charset="0"/>
                          <a:cs typeface="Arial" panose="020B0604020202020204" pitchFamily="34" charset="0"/>
                        </a:rPr>
                        <a:t>Vật</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nuôi</a:t>
                      </a:r>
                      <a:endParaRPr lang="en-US" sz="1800" b="1"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smtClean="0">
                          <a:latin typeface="Arial" panose="020B0604020202020204" pitchFamily="34" charset="0"/>
                          <a:cs typeface="Arial" panose="020B0604020202020204" pitchFamily="34" charset="0"/>
                        </a:rPr>
                        <a:t>Đồ</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đạc</a:t>
                      </a:r>
                      <a:endParaRPr lang="en-US" sz="1800" b="1"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802995240"/>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err="1" smtClean="0">
                          <a:latin typeface="Arial" panose="020B0604020202020204" pitchFamily="34" charset="0"/>
                          <a:cs typeface="Arial" panose="020B0604020202020204" pitchFamily="34" charset="0"/>
                        </a:rPr>
                        <a:t>mèo</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err="1" smtClean="0">
                          <a:latin typeface="Arial" panose="020B0604020202020204" pitchFamily="34" charset="0"/>
                          <a:cs typeface="Arial" panose="020B0604020202020204" pitchFamily="34" charset="0"/>
                        </a:rPr>
                        <a:t>quạt</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điện</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109321581"/>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800380126"/>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557965121"/>
                  </a:ext>
                </a:extLst>
              </a:tr>
            </a:tbl>
          </a:graphicData>
        </a:graphic>
      </p:graphicFrame>
      <p:sp>
        <p:nvSpPr>
          <p:cNvPr id="42" name="TextBox 41">
            <a:extLst>
              <a:ext uri="{FF2B5EF4-FFF2-40B4-BE49-F238E27FC236}">
                <a16:creationId xmlns=""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 xmlns:a16="http://schemas.microsoft.com/office/drawing/2014/main"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 xmlns:a16="http://schemas.microsoft.com/office/drawing/2014/main"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 xmlns:a16="http://schemas.microsoft.com/office/drawing/2014/main"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 xmlns:a16="http://schemas.microsoft.com/office/drawing/2014/main"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481324" y="1875320"/>
            <a:ext cx="4924337" cy="3524401"/>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 xmlns:a16="http://schemas.microsoft.com/office/drawing/2014/main" id="{322DC504-5F3E-46B5-A808-A17E31020EDC}"/>
              </a:ext>
            </a:extLst>
          </p:cNvPr>
          <p:cNvSpPr/>
          <p:nvPr/>
        </p:nvSpPr>
        <p:spPr>
          <a:xfrm>
            <a:off x="1685925" y="2368537"/>
            <a:ext cx="3378881" cy="1569660"/>
          </a:xfrm>
          <a:prstGeom prst="rect">
            <a:avLst/>
          </a:prstGeom>
        </p:spPr>
        <p:txBody>
          <a:bodyPr wrap="square">
            <a:spAutoFit/>
          </a:bodyPr>
          <a:lstStyle/>
          <a:p>
            <a:pPr algn="ctr"/>
            <a:r>
              <a:rPr lang="en-US" sz="3200" b="1" dirty="0" err="1" smtClean="0">
                <a:solidFill>
                  <a:srgbClr val="002060"/>
                </a:solidFill>
                <a:latin typeface="Arial" panose="020B0604020202020204" pitchFamily="34" charset="0"/>
                <a:cs typeface="Arial" panose="020B0604020202020204" pitchFamily="34" charset="0"/>
              </a:rPr>
              <a:t>Thảo</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luận</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nhóm</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trong</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gian</a:t>
            </a:r>
            <a:r>
              <a:rPr lang="en-US" sz="3200" b="1" dirty="0" smtClean="0">
                <a:solidFill>
                  <a:srgbClr val="002060"/>
                </a:solidFill>
                <a:latin typeface="Arial" panose="020B06040202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 xmlns:a16="http://schemas.microsoft.com/office/drawing/2014/main"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0"/>
                </p:tgtEl>
              </p:cMediaNode>
            </p:video>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xmlns=""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xmlns=""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xmlns=""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xmlns=""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2686374011"/>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 xmlns:a16="http://schemas.microsoft.com/office/drawing/2014/main" val="2291636980"/>
                    </a:ext>
                  </a:extLst>
                </a:gridCol>
                <a:gridCol w="4179195">
                  <a:extLst>
                    <a:ext uri="{9D8B030D-6E8A-4147-A177-3AD203B41FA5}">
                      <a16:colId xmlns="" xmlns:a16="http://schemas.microsoft.com/office/drawing/2014/main"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ngữ</a:t>
                      </a:r>
                      <a:r>
                        <a:rPr lang="en-US" sz="2800" b="1" baseline="0" dirty="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về</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bạn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trong</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 xmlns:a16="http://schemas.microsoft.com/office/drawing/2014/main"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Vật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nuôi</a:t>
                      </a:r>
                      <a:endParaRPr lang="en-US" sz="2800" b="1"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Đồ</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đạc</a:t>
                      </a:r>
                      <a:endParaRPr lang="en-US" sz="2800" b="1"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mèo</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chó</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trâu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lợn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vịt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ngan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ngỗng</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quạt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ghế</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tủ</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lạnh</a:t>
                      </a:r>
                      <a:r>
                        <a:rPr lang="en-US" sz="2800" baseline="0" dirty="0" smtClean="0">
                          <a:latin typeface="Times New Roman" panose="02020603050405020304" pitchFamily="18" charset="0"/>
                          <a:cs typeface="Times New Roman" panose="02020603050405020304" pitchFamily="18" charset="0"/>
                        </a:rPr>
                        <a:t>, ti vi, </a:t>
                      </a:r>
                      <a:r>
                        <a:rPr lang="en-US" sz="2800" baseline="0" dirty="0" err="1" smtClean="0">
                          <a:latin typeface="Times New Roman" panose="02020603050405020304" pitchFamily="18" charset="0"/>
                          <a:cs typeface="Times New Roman" panose="02020603050405020304" pitchFamily="18" charset="0"/>
                        </a:rPr>
                        <a:t>điều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hòa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máy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tính</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109321581"/>
                  </a:ext>
                </a:extLst>
              </a:tr>
            </a:tbl>
          </a:graphicData>
        </a:graphic>
      </p:graphicFrame>
      <p:sp>
        <p:nvSpPr>
          <p:cNvPr id="42" name="TextBox 41">
            <a:extLst>
              <a:ext uri="{FF2B5EF4-FFF2-40B4-BE49-F238E27FC236}">
                <a16:creationId xmlns=""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xmlns="" id="{0B8DED3D-ABC6-47A7-8671-16ACF73AA9D2}"/>
              </a:ext>
            </a:extLst>
          </p:cNvPr>
          <p:cNvSpPr txBox="1"/>
          <p:nvPr/>
        </p:nvSpPr>
        <p:spPr>
          <a:xfrm>
            <a:off x="1449238" y="579924"/>
            <a:ext cx="9592573" cy="646331"/>
          </a:xfrm>
          <a:prstGeom prst="rect">
            <a:avLst/>
          </a:prstGeom>
          <a:noFill/>
        </p:spPr>
        <p:txBody>
          <a:bodyPr wrap="square">
            <a:spAutoFit/>
          </a:bodyPr>
          <a:lstStyle/>
          <a:p>
            <a:r>
              <a:rPr lang="nl-NL" sz="3600" b="1" dirty="0"/>
              <a:t>Bài 2: Đọc đoạn văn SGK và trả lời câu hỏi</a:t>
            </a:r>
            <a:r>
              <a:rPr lang="nl-NL" sz="3600" dirty="0"/>
              <a:t>. </a:t>
            </a:r>
            <a:endParaRPr lang="en-US" sz="3600" dirty="0"/>
          </a:p>
        </p:txBody>
      </p:sp>
      <p:sp>
        <p:nvSpPr>
          <p:cNvPr id="25" name="TextBox 24">
            <a:extLst>
              <a:ext uri="{FF2B5EF4-FFF2-40B4-BE49-F238E27FC236}">
                <a16:creationId xmlns:a16="http://schemas.microsoft.com/office/drawing/2014/main" xmlns="" id="{619AF07F-EACB-470C-B480-6AAC7E9B8ED3}"/>
              </a:ext>
            </a:extLst>
          </p:cNvPr>
          <p:cNvSpPr txBox="1"/>
          <p:nvPr/>
        </p:nvSpPr>
        <p:spPr>
          <a:xfrm>
            <a:off x="1108888" y="1394885"/>
            <a:ext cx="3860460" cy="1865126"/>
          </a:xfrm>
          <a:prstGeom prst="rect">
            <a:avLst/>
          </a:prstGeom>
          <a:noFill/>
        </p:spPr>
        <p:txBody>
          <a:bodyPr wrap="square" rtlCol="0" anchor="ctr">
            <a:spAutoFit/>
          </a:bodyPr>
          <a:lstStyle/>
          <a:p>
            <a:pPr algn="ctr">
              <a:lnSpc>
                <a:spcPct val="120000"/>
              </a:lnSpc>
            </a:pPr>
            <a:r>
              <a:rPr lang="en-US" sz="3200" dirty="0" smtClean="0">
                <a:solidFill>
                  <a:srgbClr val="0033CC"/>
                </a:solidFill>
                <a:effectLst/>
                <a:latin typeface="Calibri" panose="020F0502020204030204" pitchFamily="34" charset="0"/>
                <a:cs typeface="Calibri" panose="020F0502020204030204" pitchFamily="34" charset="0"/>
              </a:rPr>
              <a:t>1. </a:t>
            </a:r>
            <a:r>
              <a:rPr lang="en-US" sz="3200" dirty="0" err="1" smtClean="0">
                <a:solidFill>
                  <a:srgbClr val="0033CC"/>
                </a:solidFill>
                <a:effectLst/>
                <a:latin typeface="Calibri" panose="020F0502020204030204" pitchFamily="34" charset="0"/>
                <a:cs typeface="Calibri" panose="020F0502020204030204" pitchFamily="34" charset="0"/>
              </a:rPr>
              <a:t>Cánh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buồm</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trên</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sông</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so </a:t>
            </a:r>
            <a:r>
              <a:rPr lang="en-US" sz="3200" dirty="0" err="1" smtClean="0">
                <a:solidFill>
                  <a:srgbClr val="0033CC"/>
                </a:solidFill>
                <a:effectLst/>
                <a:latin typeface="Calibri" panose="020F0502020204030204" pitchFamily="34" charset="0"/>
                <a:cs typeface="Calibri" panose="020F0502020204030204" pitchFamily="34" charset="0"/>
              </a:rPr>
              <a:t>sánh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xmlns="" id="{8DB50DF4-90AA-4AEE-A52B-E68E83CDFDE4}"/>
              </a:ext>
            </a:extLst>
          </p:cNvPr>
          <p:cNvSpPr txBox="1"/>
          <p:nvPr/>
        </p:nvSpPr>
        <p:spPr>
          <a:xfrm>
            <a:off x="5790887" y="1394885"/>
            <a:ext cx="4343115" cy="1274195"/>
          </a:xfrm>
          <a:prstGeom prst="rect">
            <a:avLst/>
          </a:prstGeom>
          <a:noFill/>
        </p:spPr>
        <p:txBody>
          <a:bodyPr wrap="square" rtlCol="0" anchor="ctr">
            <a:spAutoFit/>
          </a:bodyPr>
          <a:lstStyle/>
          <a:p>
            <a:pPr algn="ctr">
              <a:lnSpc>
                <a:spcPct val="120000"/>
              </a:lnSpc>
            </a:pPr>
            <a:r>
              <a:rPr lang="en-US" sz="3200" dirty="0">
                <a:solidFill>
                  <a:srgbClr val="0033CC"/>
                </a:solidFill>
                <a:latin typeface="Calibri" panose="020F0502020204030204" pitchFamily="34" charset="0"/>
                <a:cs typeface="Calibri" panose="020F0502020204030204" pitchFamily="34" charset="0"/>
              </a:rPr>
              <a:t>2</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Nước</a:t>
            </a:r>
            <a:r>
              <a:rPr lang="en-US" sz="3200" dirty="0" smtClean="0">
                <a:solidFill>
                  <a:srgbClr val="0033CC"/>
                </a:solidFill>
                <a:effectLst/>
                <a:latin typeface="Calibri" panose="020F0502020204030204" pitchFamily="34" charset="0"/>
                <a:cs typeface="Calibri" panose="020F0502020204030204" pitchFamily="34" charset="0"/>
              </a:rPr>
              <a:t> song </a:t>
            </a:r>
            <a:r>
              <a:rPr lang="en-US" sz="3200" dirty="0" err="1" smtClean="0">
                <a:solidFill>
                  <a:srgbClr val="0033CC"/>
                </a:solidFill>
                <a:effectLst/>
                <a:latin typeface="Calibri" panose="020F0502020204030204" pitchFamily="34" charset="0"/>
                <a:cs typeface="Calibri" panose="020F0502020204030204" pitchFamily="34" charset="0"/>
              </a:rPr>
              <a:t>nhấp</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nháy</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ví</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 xmlns:a16="http://schemas.microsoft.com/office/drawing/2014/main"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3717117" y="3119888"/>
            <a:ext cx="4152872" cy="3199571"/>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 xmlns:a16="http://schemas.microsoft.com/office/drawing/2014/main" id="{322DC504-5F3E-46B5-A808-A17E31020EDC}"/>
              </a:ext>
            </a:extLst>
          </p:cNvPr>
          <p:cNvSpPr/>
          <p:nvPr/>
        </p:nvSpPr>
        <p:spPr>
          <a:xfrm>
            <a:off x="4566593" y="3554984"/>
            <a:ext cx="3006184" cy="1077218"/>
          </a:xfrm>
          <a:prstGeom prst="rect">
            <a:avLst/>
          </a:prstGeom>
        </p:spPr>
        <p:txBody>
          <a:bodyPr wrap="square">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Thảo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luận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nhóm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đôi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682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xmlns=""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xmlns=""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xmlns=""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xmlns=""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1136046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xmlns=""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xmlns=""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21420" y="1303826"/>
            <a:ext cx="674451" cy="457200"/>
          </a:xfrm>
          <a:prstGeom prst="rect">
            <a:avLst/>
          </a:prstGeom>
        </p:spPr>
      </p:pic>
      <p:sp>
        <p:nvSpPr>
          <p:cNvPr id="25" name="TextBox 24">
            <a:extLst>
              <a:ext uri="{FF2B5EF4-FFF2-40B4-BE49-F238E27FC236}">
                <a16:creationId xmlns:a16="http://schemas.microsoft.com/office/drawing/2014/main" xmlns="" id="{5CF9FCF8-7E6C-42C5-AE53-848C18905B10}"/>
              </a:ext>
            </a:extLst>
          </p:cNvPr>
          <p:cNvSpPr txBox="1"/>
          <p:nvPr/>
        </p:nvSpPr>
        <p:spPr>
          <a:xfrm>
            <a:off x="3554328" y="1065834"/>
            <a:ext cx="7749844" cy="1077218"/>
          </a:xfrm>
          <a:prstGeom prst="rect">
            <a:avLst/>
          </a:prstGeom>
          <a:noFill/>
        </p:spPr>
        <p:txBody>
          <a:bodyPr wrap="square">
            <a:spAutoFit/>
          </a:bodyPr>
          <a:lstStyle/>
          <a:p>
            <a:pPr lvl="0"/>
            <a:r>
              <a:rPr lang="nl-NL" sz="3200" dirty="0">
                <a:solidFill>
                  <a:srgbClr val="7030A0"/>
                </a:solidFill>
              </a:rPr>
              <a:t>Cánh buồm trên sông được so sánh với con bướm nhỏ</a:t>
            </a:r>
            <a:r>
              <a:rPr lang="nl-NL" sz="3200" dirty="0"/>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2" name="Picture 31" descr="A picture containing plant, flower&#10;&#10;Description automatically generated">
            <a:extLst>
              <a:ext uri="{FF2B5EF4-FFF2-40B4-BE49-F238E27FC236}">
                <a16:creationId xmlns:a16="http://schemas.microsoft.com/office/drawing/2014/main" xmlns=""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xmlns=""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xmlns=""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01892" y="2565435"/>
            <a:ext cx="674451" cy="457200"/>
          </a:xfrm>
          <a:prstGeom prst="rect">
            <a:avLst/>
          </a:prstGeom>
        </p:spPr>
      </p:pic>
      <p:sp>
        <p:nvSpPr>
          <p:cNvPr id="38" name="TextBox 37">
            <a:extLst>
              <a:ext uri="{FF2B5EF4-FFF2-40B4-BE49-F238E27FC236}">
                <a16:creationId xmlns:a16="http://schemas.microsoft.com/office/drawing/2014/main" xmlns="" id="{645EB38A-F3D5-48FC-A078-43E1D83A0F02}"/>
              </a:ext>
            </a:extLst>
          </p:cNvPr>
          <p:cNvSpPr txBox="1"/>
          <p:nvPr/>
        </p:nvSpPr>
        <p:spPr>
          <a:xfrm>
            <a:off x="3497276" y="2501648"/>
            <a:ext cx="7749844" cy="584775"/>
          </a:xfrm>
          <a:prstGeom prst="rect">
            <a:avLst/>
          </a:prstGeom>
          <a:noFill/>
        </p:spPr>
        <p:txBody>
          <a:bodyPr wrap="square">
            <a:spAutoFit/>
          </a:bodyPr>
          <a:lstStyle/>
          <a:p>
            <a:pPr lvl="0"/>
            <a:r>
              <a:rPr lang="nl-NL" sz="3200" dirty="0">
                <a:solidFill>
                  <a:srgbClr val="7030A0"/>
                </a:solidFill>
              </a:rPr>
              <a:t>Nước sông nhấp nháy được ví với sao </a:t>
            </a:r>
            <a:r>
              <a:rPr lang="nl-NL" sz="3200" dirty="0" smtClean="0">
                <a:solidFill>
                  <a:srgbClr val="7030A0"/>
                </a:solidFill>
              </a:rPr>
              <a:t>bay.</a:t>
            </a:r>
            <a:endParaRPr lang="vi-VN" sz="3200" dirty="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105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341</Words>
  <Application>Microsoft Office PowerPoint</Application>
  <PresentationFormat>Widescreen</PresentationFormat>
  <Paragraphs>54</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宋体</vt:lpstr>
      <vt:lpstr>Arial</vt:lpstr>
      <vt:lpstr>Calibri</vt:lpstr>
      <vt:lpstr>Calibri Light</vt:lpstr>
      <vt:lpstr>Coiny</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22</cp:revision>
  <dcterms:created xsi:type="dcterms:W3CDTF">2022-08-14T03:29:48Z</dcterms:created>
  <dcterms:modified xsi:type="dcterms:W3CDTF">2022-08-14T16:04:57Z</dcterms:modified>
</cp:coreProperties>
</file>