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58" r:id="rId5"/>
    <p:sldId id="283" r:id="rId6"/>
    <p:sldId id="259" r:id="rId7"/>
    <p:sldId id="296" r:id="rId8"/>
    <p:sldId id="260" r:id="rId9"/>
    <p:sldId id="297" r:id="rId10"/>
    <p:sldId id="285" r:id="rId11"/>
    <p:sldId id="286" r:id="rId12"/>
    <p:sldId id="287" r:id="rId13"/>
    <p:sldId id="293" r:id="rId14"/>
    <p:sldId id="291" r:id="rId15"/>
    <p:sldId id="298" r:id="rId16"/>
    <p:sldId id="292" r:id="rId17"/>
    <p:sldId id="294" r:id="rId18"/>
    <p:sldId id="290" r:id="rId19"/>
    <p:sldId id="270" r:id="rId20"/>
    <p:sldId id="282" r:id="rId21"/>
    <p:sldId id="273" r:id="rId22"/>
    <p:sldId id="284" r:id="rId23"/>
    <p:sldId id="281"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8907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65075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079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00534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799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30494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14128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2476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9494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379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5AD98-6355-4105-87EA-7BBA6BC3F65F}"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99686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5AD98-6355-4105-87EA-7BBA6BC3F65F}"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4971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5AD98-6355-4105-87EA-7BBA6BC3F65F}"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42509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5AD98-6355-4105-87EA-7BBA6BC3F65F}" type="datetimeFigureOut">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138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66368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6861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35AD98-6355-4105-87EA-7BBA6BC3F65F}" type="datetimeFigureOut">
              <a:rPr lang="en-US" smtClean="0"/>
              <a:t>10/1/2024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EB49EE-4FD3-4B97-8895-05D8BFE0A120}" type="slidenum">
              <a:rPr lang="en-US" smtClean="0"/>
              <a:t>‹#›</a:t>
            </a:fld>
            <a:endParaRPr lang="en-US"/>
          </a:p>
        </p:txBody>
      </p:sp>
    </p:spTree>
    <p:extLst>
      <p:ext uri="{BB962C8B-B14F-4D97-AF65-F5344CB8AC3E}">
        <p14:creationId xmlns:p14="http://schemas.microsoft.com/office/powerpoint/2010/main" val="176979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vme.org.vn/"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vme.org.vn/"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93032-46C5-D28D-FA34-2C038DE5F1A5}"/>
              </a:ext>
            </a:extLst>
          </p:cNvPr>
          <p:cNvSpPr txBox="1"/>
          <p:nvPr/>
        </p:nvSpPr>
        <p:spPr>
          <a:xfrm>
            <a:off x="2467548" y="1576382"/>
            <a:ext cx="7410362" cy="2785378"/>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CHỦ ĐỀ B: MẠNG MÁY TÍNH</a:t>
            </a:r>
          </a:p>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VÀ INTERNET</a:t>
            </a:r>
          </a:p>
          <a:p>
            <a:pPr algn="ctr">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BÀI 1: TÌM KIẾM THÔNG TIN</a:t>
            </a:r>
          </a:p>
          <a:p>
            <a:pPr algn="ctr">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TRÊN WEBSITE</a:t>
            </a:r>
          </a:p>
        </p:txBody>
      </p:sp>
    </p:spTree>
    <p:extLst>
      <p:ext uri="{BB962C8B-B14F-4D97-AF65-F5344CB8AC3E}">
        <p14:creationId xmlns:p14="http://schemas.microsoft.com/office/powerpoint/2010/main" val="118378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1EFD0F-B343-D971-97ED-2FF097E5D76C}"/>
              </a:ext>
            </a:extLst>
          </p:cNvPr>
          <p:cNvSpPr txBox="1"/>
          <p:nvPr/>
        </p:nvSpPr>
        <p:spPr>
          <a:xfrm>
            <a:off x="423616" y="1936845"/>
            <a:ext cx="9988822"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Tìm hiểu các thành phần của một website</a:t>
            </a:r>
          </a:p>
        </p:txBody>
      </p:sp>
      <p:sp>
        <p:nvSpPr>
          <p:cNvPr id="8" name="TextBox 7">
            <a:extLst>
              <a:ext uri="{FF2B5EF4-FFF2-40B4-BE49-F238E27FC236}">
                <a16:creationId xmlns:a16="http://schemas.microsoft.com/office/drawing/2014/main" id="{1B549732-C403-FDFE-DA71-6DCE7A841128}"/>
              </a:ext>
            </a:extLst>
          </p:cNvPr>
          <p:cNvSpPr txBox="1"/>
          <p:nvPr/>
        </p:nvSpPr>
        <p:spPr>
          <a:xfrm>
            <a:off x="404566" y="2896082"/>
            <a:ext cx="10263434" cy="3046988"/>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	</a:t>
            </a:r>
            <a:r>
              <a:rPr lang="en-US" sz="4800" b="1">
                <a:solidFill>
                  <a:srgbClr val="FF0000"/>
                </a:solidFill>
                <a:latin typeface="Times New Roman" panose="02020603050405020304" pitchFamily="18" charset="0"/>
                <a:cs typeface="Times New Roman" panose="02020603050405020304" pitchFamily="18" charset="0"/>
              </a:rPr>
              <a:t>Trên một website có các thành phần: tên, địa chỉ website và bảng chọn nội dung. Ngoài ra, website có thể có công cụ tìm kiếm.</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7FA4BFC-62D2-7871-372C-48AFAC41309A}"/>
              </a:ext>
            </a:extLst>
          </p:cNvPr>
          <p:cNvSpPr txBox="1"/>
          <p:nvPr/>
        </p:nvSpPr>
        <p:spPr>
          <a:xfrm>
            <a:off x="1723346" y="76200"/>
            <a:ext cx="8792254" cy="1723549"/>
          </a:xfrm>
          <a:prstGeom prst="rect">
            <a:avLst/>
          </a:prstGeom>
          <a:noFill/>
        </p:spPr>
        <p:txBody>
          <a:bodyPr wrap="square" rtlCol="0">
            <a:spAutoFit/>
          </a:bodyPr>
          <a:lstStyle/>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CHỦ ĐỀ B: MẠNG MÁY TÍNH VÀ INTERNET</a:t>
            </a:r>
          </a:p>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TÌM KIẾM THÔNG TIN TRÊN WEBSITE</a:t>
            </a:r>
          </a:p>
          <a:p>
            <a:pPr algn="ctr">
              <a:spcBef>
                <a:spcPts val="300"/>
              </a:spcBef>
              <a:spcAft>
                <a:spcPts val="300"/>
              </a:spcAft>
            </a:pPr>
            <a:r>
              <a:rPr lang="en-US" sz="3200" b="1">
                <a:solidFill>
                  <a:srgbClr val="0000CC"/>
                </a:solidFill>
                <a:latin typeface="Times New Roman" panose="02020603050405020304" pitchFamily="18" charset="0"/>
                <a:cs typeface="Times New Roman" panose="02020603050405020304" pitchFamily="18" charset="0"/>
              </a:rPr>
              <a:t>BÀI 1: TÌM THÔNG TIN TRÊN WEBSITE</a:t>
            </a:r>
          </a:p>
        </p:txBody>
      </p:sp>
    </p:spTree>
    <p:extLst>
      <p:ext uri="{BB962C8B-B14F-4D97-AF65-F5344CB8AC3E}">
        <p14:creationId xmlns:p14="http://schemas.microsoft.com/office/powerpoint/2010/main" val="2142634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CE3807-1117-976D-3806-402E33AF7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16" y="2133600"/>
            <a:ext cx="11615984" cy="4457699"/>
          </a:xfrm>
          <a:prstGeom prst="rect">
            <a:avLst/>
          </a:prstGeom>
        </p:spPr>
      </p:pic>
      <p:sp>
        <p:nvSpPr>
          <p:cNvPr id="8" name="TextBox 7">
            <a:extLst>
              <a:ext uri="{FF2B5EF4-FFF2-40B4-BE49-F238E27FC236}">
                <a16:creationId xmlns:a16="http://schemas.microsoft.com/office/drawing/2014/main" id="{DD7401B2-66C0-31A6-415C-21AD981B9895}"/>
              </a:ext>
            </a:extLst>
          </p:cNvPr>
          <p:cNvSpPr txBox="1"/>
          <p:nvPr/>
        </p:nvSpPr>
        <p:spPr>
          <a:xfrm>
            <a:off x="1723346" y="76200"/>
            <a:ext cx="8792254" cy="1723549"/>
          </a:xfrm>
          <a:prstGeom prst="rect">
            <a:avLst/>
          </a:prstGeom>
          <a:noFill/>
        </p:spPr>
        <p:txBody>
          <a:bodyPr wrap="square" rtlCol="0">
            <a:spAutoFit/>
          </a:bodyPr>
          <a:lstStyle/>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CHỦ ĐỀ B: MẠNG MÁY TÍNH VÀ INTERNET</a:t>
            </a:r>
          </a:p>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TÌM KIẾM THÔNG TIN TRÊN WEBSITE</a:t>
            </a:r>
          </a:p>
          <a:p>
            <a:pPr algn="ctr">
              <a:spcBef>
                <a:spcPts val="300"/>
              </a:spcBef>
              <a:spcAft>
                <a:spcPts val="300"/>
              </a:spcAft>
            </a:pPr>
            <a:r>
              <a:rPr lang="en-US" sz="3200" b="1">
                <a:solidFill>
                  <a:srgbClr val="0000CC"/>
                </a:solidFill>
                <a:latin typeface="Times New Roman" panose="02020603050405020304" pitchFamily="18" charset="0"/>
                <a:cs typeface="Times New Roman" panose="02020603050405020304" pitchFamily="18" charset="0"/>
              </a:rPr>
              <a:t>BÀI 1: TÌM THÔNG TIN TRÊN WEBSITE</a:t>
            </a:r>
          </a:p>
        </p:txBody>
      </p:sp>
    </p:spTree>
    <p:extLst>
      <p:ext uri="{BB962C8B-B14F-4D97-AF65-F5344CB8AC3E}">
        <p14:creationId xmlns:p14="http://schemas.microsoft.com/office/powerpoint/2010/main" val="3121252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E9F072-364F-8C13-D2A1-6161B4060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76449"/>
            <a:ext cx="10096500" cy="2914621"/>
          </a:xfrm>
          <a:prstGeom prst="rect">
            <a:avLst/>
          </a:prstGeom>
        </p:spPr>
      </p:pic>
      <p:pic>
        <p:nvPicPr>
          <p:cNvPr id="6" name="Picture 5">
            <a:extLst>
              <a:ext uri="{FF2B5EF4-FFF2-40B4-BE49-F238E27FC236}">
                <a16:creationId xmlns:a16="http://schemas.microsoft.com/office/drawing/2014/main" id="{73313A9D-0BBE-2B47-5EDA-92F858EFD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5267770"/>
            <a:ext cx="10096500" cy="1437830"/>
          </a:xfrm>
          <a:prstGeom prst="rect">
            <a:avLst/>
          </a:prstGeom>
        </p:spPr>
      </p:pic>
      <p:sp>
        <p:nvSpPr>
          <p:cNvPr id="7" name="TextBox 6">
            <a:extLst>
              <a:ext uri="{FF2B5EF4-FFF2-40B4-BE49-F238E27FC236}">
                <a16:creationId xmlns:a16="http://schemas.microsoft.com/office/drawing/2014/main" id="{1769B732-A356-F59A-A87E-6964EA08B562}"/>
              </a:ext>
            </a:extLst>
          </p:cNvPr>
          <p:cNvSpPr txBox="1"/>
          <p:nvPr/>
        </p:nvSpPr>
        <p:spPr>
          <a:xfrm>
            <a:off x="1723346" y="76200"/>
            <a:ext cx="8792254" cy="1723549"/>
          </a:xfrm>
          <a:prstGeom prst="rect">
            <a:avLst/>
          </a:prstGeom>
          <a:noFill/>
        </p:spPr>
        <p:txBody>
          <a:bodyPr wrap="square" rtlCol="0">
            <a:spAutoFit/>
          </a:bodyPr>
          <a:lstStyle/>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CHỦ ĐỀ B: MẠNG MÁY TÍNH VÀ INTERNET</a:t>
            </a:r>
          </a:p>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TÌM KIẾM THÔNG TIN TRÊN WEBSITE</a:t>
            </a:r>
          </a:p>
          <a:p>
            <a:pPr algn="ctr">
              <a:spcBef>
                <a:spcPts val="300"/>
              </a:spcBef>
              <a:spcAft>
                <a:spcPts val="300"/>
              </a:spcAft>
            </a:pPr>
            <a:r>
              <a:rPr lang="en-US" sz="3200" b="1">
                <a:solidFill>
                  <a:srgbClr val="0000CC"/>
                </a:solidFill>
                <a:latin typeface="Times New Roman" panose="02020603050405020304" pitchFamily="18" charset="0"/>
                <a:cs typeface="Times New Roman" panose="02020603050405020304" pitchFamily="18" charset="0"/>
              </a:rPr>
              <a:t>BÀI 1: TÌM THÔNG TIN TRÊN WEBSITE</a:t>
            </a:r>
          </a:p>
        </p:txBody>
      </p:sp>
    </p:spTree>
    <p:extLst>
      <p:ext uri="{BB962C8B-B14F-4D97-AF65-F5344CB8AC3E}">
        <p14:creationId xmlns:p14="http://schemas.microsoft.com/office/powerpoint/2010/main" val="4004972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5FAE04-FB12-EA53-6EBC-1BC91BFD8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EB92FEE-6C6C-6149-ACED-631BDD783FDD}"/>
              </a:ext>
            </a:extLst>
          </p:cNvPr>
          <p:cNvSpPr/>
          <p:nvPr/>
        </p:nvSpPr>
        <p:spPr>
          <a:xfrm>
            <a:off x="5619749" y="1657350"/>
            <a:ext cx="1333501" cy="333375"/>
          </a:xfrm>
          <a:prstGeom prst="rect">
            <a:avLst/>
          </a:prstGeom>
          <a:noFill/>
          <a:ln w="762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prstDash val="dash"/>
              </a:ln>
              <a:latin typeface="Times New Roman" panose="02020603050405020304" pitchFamily="18" charset="0"/>
              <a:cs typeface="Times New Roman" panose="02020603050405020304" pitchFamily="18" charset="0"/>
            </a:endParaRPr>
          </a:p>
        </p:txBody>
      </p:sp>
      <p:sp>
        <p:nvSpPr>
          <p:cNvPr id="5" name="Speech Bubble: Rectangle 4">
            <a:extLst>
              <a:ext uri="{FF2B5EF4-FFF2-40B4-BE49-F238E27FC236}">
                <a16:creationId xmlns:a16="http://schemas.microsoft.com/office/drawing/2014/main" id="{858D60FA-B80E-6D86-A9D4-1E3F941984EE}"/>
              </a:ext>
            </a:extLst>
          </p:cNvPr>
          <p:cNvSpPr/>
          <p:nvPr/>
        </p:nvSpPr>
        <p:spPr>
          <a:xfrm>
            <a:off x="5848351" y="85724"/>
            <a:ext cx="5476874" cy="1014413"/>
          </a:xfrm>
          <a:prstGeom prst="wedgeRectCallout">
            <a:avLst>
              <a:gd name="adj1" fmla="val -47304"/>
              <a:gd name="adj2" fmla="val 108889"/>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arabicPeriod"/>
            </a:pPr>
            <a:r>
              <a:rPr lang="en-US" sz="3200" b="1">
                <a:solidFill>
                  <a:schemeClr val="tx1"/>
                </a:solidFill>
                <a:latin typeface="Times New Roman" panose="02020603050405020304" pitchFamily="18" charset="0"/>
                <a:cs typeface="Times New Roman" panose="02020603050405020304" pitchFamily="18" charset="0"/>
              </a:rPr>
              <a:t>Di chuyển chuột vào mục </a:t>
            </a:r>
            <a:r>
              <a:rPr lang="en-US" sz="3200" b="1">
                <a:solidFill>
                  <a:srgbClr val="FF0000"/>
                </a:solidFill>
                <a:latin typeface="Times New Roman" panose="02020603050405020304" pitchFamily="18" charset="0"/>
                <a:cs typeface="Times New Roman" panose="02020603050405020304" pitchFamily="18" charset="0"/>
              </a:rPr>
              <a:t>Thông tin hữu ích</a:t>
            </a:r>
          </a:p>
        </p:txBody>
      </p:sp>
      <p:sp>
        <p:nvSpPr>
          <p:cNvPr id="6" name="Rectangle 5">
            <a:extLst>
              <a:ext uri="{FF2B5EF4-FFF2-40B4-BE49-F238E27FC236}">
                <a16:creationId xmlns:a16="http://schemas.microsoft.com/office/drawing/2014/main" id="{AF0D9311-E315-CE2A-7E0E-DDD638350379}"/>
              </a:ext>
            </a:extLst>
          </p:cNvPr>
          <p:cNvSpPr/>
          <p:nvPr/>
        </p:nvSpPr>
        <p:spPr>
          <a:xfrm>
            <a:off x="5619749" y="2259806"/>
            <a:ext cx="1162052" cy="333375"/>
          </a:xfrm>
          <a:prstGeom prst="rect">
            <a:avLst/>
          </a:prstGeom>
          <a:noFill/>
          <a:ln w="762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prstDash val="dash"/>
              </a:ln>
              <a:latin typeface="Times New Roman" panose="02020603050405020304" pitchFamily="18" charset="0"/>
              <a:cs typeface="Times New Roman" panose="02020603050405020304" pitchFamily="18" charset="0"/>
            </a:endParaRPr>
          </a:p>
        </p:txBody>
      </p:sp>
      <p:sp>
        <p:nvSpPr>
          <p:cNvPr id="7" name="Speech Bubble: Rectangle 6">
            <a:extLst>
              <a:ext uri="{FF2B5EF4-FFF2-40B4-BE49-F238E27FC236}">
                <a16:creationId xmlns:a16="http://schemas.microsoft.com/office/drawing/2014/main" id="{D3EFFB70-EC79-347B-E494-14A2C730A0A5}"/>
              </a:ext>
            </a:extLst>
          </p:cNvPr>
          <p:cNvSpPr/>
          <p:nvPr/>
        </p:nvSpPr>
        <p:spPr>
          <a:xfrm>
            <a:off x="7591425" y="335756"/>
            <a:ext cx="3733799" cy="1528764"/>
          </a:xfrm>
          <a:prstGeom prst="wedgeRectCallout">
            <a:avLst>
              <a:gd name="adj1" fmla="val -76537"/>
              <a:gd name="adj2" fmla="val 92628"/>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2. Nháy chuột chọn siêu liên kết</a:t>
            </a:r>
          </a:p>
          <a:p>
            <a:pPr algn="ctr"/>
            <a:r>
              <a:rPr lang="en-US" sz="3200" b="1">
                <a:solidFill>
                  <a:srgbClr val="FF0000"/>
                </a:solidFill>
                <a:latin typeface="Times New Roman" panose="02020603050405020304" pitchFamily="18" charset="0"/>
                <a:cs typeface="Times New Roman" panose="02020603050405020304" pitchFamily="18" charset="0"/>
              </a:rPr>
              <a:t>Vé và lệ phí</a:t>
            </a:r>
          </a:p>
        </p:txBody>
      </p:sp>
    </p:spTree>
    <p:extLst>
      <p:ext uri="{BB962C8B-B14F-4D97-AF65-F5344CB8AC3E}">
        <p14:creationId xmlns:p14="http://schemas.microsoft.com/office/powerpoint/2010/main" val="26662768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32" fill="hold" grpId="1" nodeType="clickEffect">
                                  <p:stCondLst>
                                    <p:cond delay="0"/>
                                  </p:stCondLst>
                                  <p:childTnLst>
                                    <p:animEffect transition="out" filter="box(out)">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par>
                                <p:cTn id="16" presetID="4" presetClass="exit" presetSubtype="32" fill="hold" grpId="1" nodeType="withEffect">
                                  <p:stCondLst>
                                    <p:cond delay="0"/>
                                  </p:stCondLst>
                                  <p:childTnLst>
                                    <p:animEffect transition="out" filter="box(out)">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75EE39-4F9D-DC09-A507-4B28C219E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5219700"/>
            <a:ext cx="9906000" cy="1562100"/>
          </a:xfrm>
          <a:prstGeom prst="rect">
            <a:avLst/>
          </a:prstGeom>
        </p:spPr>
      </p:pic>
      <p:pic>
        <p:nvPicPr>
          <p:cNvPr id="6" name="Picture 5">
            <a:extLst>
              <a:ext uri="{FF2B5EF4-FFF2-40B4-BE49-F238E27FC236}">
                <a16:creationId xmlns:a16="http://schemas.microsoft.com/office/drawing/2014/main" id="{8218BC38-EDD5-00BA-FBAA-3A895E614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150" y="1971198"/>
            <a:ext cx="9906000" cy="3248501"/>
          </a:xfrm>
          <a:prstGeom prst="rect">
            <a:avLst/>
          </a:prstGeom>
        </p:spPr>
      </p:pic>
      <p:sp>
        <p:nvSpPr>
          <p:cNvPr id="8" name="TextBox 7">
            <a:extLst>
              <a:ext uri="{FF2B5EF4-FFF2-40B4-BE49-F238E27FC236}">
                <a16:creationId xmlns:a16="http://schemas.microsoft.com/office/drawing/2014/main" id="{E9C742AD-6F6F-5EAB-4E57-58707BFACADD}"/>
              </a:ext>
            </a:extLst>
          </p:cNvPr>
          <p:cNvSpPr txBox="1"/>
          <p:nvPr/>
        </p:nvSpPr>
        <p:spPr>
          <a:xfrm>
            <a:off x="1723346" y="76200"/>
            <a:ext cx="8792254" cy="1723549"/>
          </a:xfrm>
          <a:prstGeom prst="rect">
            <a:avLst/>
          </a:prstGeom>
          <a:noFill/>
        </p:spPr>
        <p:txBody>
          <a:bodyPr wrap="square" rtlCol="0">
            <a:spAutoFit/>
          </a:bodyPr>
          <a:lstStyle/>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CHỦ ĐỀ B: MẠNG MÁY TÍNH VÀ INTERNET</a:t>
            </a:r>
          </a:p>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TÌM KIẾM THÔNG TIN TRÊN WEBSITE</a:t>
            </a:r>
          </a:p>
          <a:p>
            <a:pPr algn="ctr">
              <a:spcBef>
                <a:spcPts val="300"/>
              </a:spcBef>
              <a:spcAft>
                <a:spcPts val="300"/>
              </a:spcAft>
            </a:pPr>
            <a:r>
              <a:rPr lang="en-US" sz="3200" b="1">
                <a:solidFill>
                  <a:srgbClr val="0000CC"/>
                </a:solidFill>
                <a:latin typeface="Times New Roman" panose="02020603050405020304" pitchFamily="18" charset="0"/>
                <a:cs typeface="Times New Roman" panose="02020603050405020304" pitchFamily="18" charset="0"/>
              </a:rPr>
              <a:t>BÀI 1: TÌM THÔNG TIN TRÊN WEBSITE</a:t>
            </a:r>
          </a:p>
        </p:txBody>
      </p:sp>
    </p:spTree>
    <p:extLst>
      <p:ext uri="{BB962C8B-B14F-4D97-AF65-F5344CB8AC3E}">
        <p14:creationId xmlns:p14="http://schemas.microsoft.com/office/powerpoint/2010/main" val="1975039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B98830-D567-A8FC-A6F8-4EA69890F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27121"/>
            <a:ext cx="12275593" cy="5830879"/>
          </a:xfrm>
          <a:prstGeom prst="rect">
            <a:avLst/>
          </a:prstGeom>
        </p:spPr>
      </p:pic>
      <p:sp>
        <p:nvSpPr>
          <p:cNvPr id="4" name="Rectangle 3">
            <a:extLst>
              <a:ext uri="{FF2B5EF4-FFF2-40B4-BE49-F238E27FC236}">
                <a16:creationId xmlns:a16="http://schemas.microsoft.com/office/drawing/2014/main" id="{02E76DC8-D8A0-3898-4B60-B469A0FF04CD}"/>
              </a:ext>
            </a:extLst>
          </p:cNvPr>
          <p:cNvSpPr/>
          <p:nvPr/>
        </p:nvSpPr>
        <p:spPr>
          <a:xfrm>
            <a:off x="10401299" y="2563029"/>
            <a:ext cx="800101" cy="495299"/>
          </a:xfrm>
          <a:prstGeom prst="rect">
            <a:avLst/>
          </a:prstGeom>
          <a:noFill/>
          <a:ln w="762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prstDash val="dash"/>
              </a:ln>
              <a:latin typeface="Times New Roman" panose="02020603050405020304" pitchFamily="18" charset="0"/>
              <a:cs typeface="Times New Roman" panose="02020603050405020304" pitchFamily="18" charset="0"/>
            </a:endParaRPr>
          </a:p>
        </p:txBody>
      </p:sp>
      <p:sp>
        <p:nvSpPr>
          <p:cNvPr id="5" name="Speech Bubble: Rectangle 4">
            <a:extLst>
              <a:ext uri="{FF2B5EF4-FFF2-40B4-BE49-F238E27FC236}">
                <a16:creationId xmlns:a16="http://schemas.microsoft.com/office/drawing/2014/main" id="{CBDAF061-E9C1-13F8-4D1F-5408A8F08278}"/>
              </a:ext>
            </a:extLst>
          </p:cNvPr>
          <p:cNvSpPr/>
          <p:nvPr/>
        </p:nvSpPr>
        <p:spPr>
          <a:xfrm>
            <a:off x="0" y="12708"/>
            <a:ext cx="5476874" cy="1014413"/>
          </a:xfrm>
          <a:prstGeom prst="wedgeRectCallout">
            <a:avLst>
              <a:gd name="adj1" fmla="val 141218"/>
              <a:gd name="adj2" fmla="val 206542"/>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arabicPeriod"/>
            </a:pPr>
            <a:r>
              <a:rPr lang="en-US" sz="3200" b="1">
                <a:solidFill>
                  <a:schemeClr val="tx1"/>
                </a:solidFill>
                <a:latin typeface="Times New Roman" panose="02020603050405020304" pitchFamily="18" charset="0"/>
                <a:cs typeface="Times New Roman" panose="02020603050405020304" pitchFamily="18" charset="0"/>
              </a:rPr>
              <a:t>Nháy chuột vào công cụ tìm kiếm</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DEAE2F7-0936-8FAB-446F-D7F57272FE40}"/>
              </a:ext>
            </a:extLst>
          </p:cNvPr>
          <p:cNvSpPr/>
          <p:nvPr/>
        </p:nvSpPr>
        <p:spPr>
          <a:xfrm>
            <a:off x="5257799" y="5768191"/>
            <a:ext cx="1790703" cy="956459"/>
          </a:xfrm>
          <a:prstGeom prst="rect">
            <a:avLst/>
          </a:prstGeom>
          <a:noFill/>
          <a:ln w="762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prstDash val="dash"/>
              </a:ln>
              <a:latin typeface="Times New Roman" panose="02020603050405020304" pitchFamily="18" charset="0"/>
              <a:cs typeface="Times New Roman" panose="02020603050405020304" pitchFamily="18" charset="0"/>
            </a:endParaRPr>
          </a:p>
        </p:txBody>
      </p:sp>
      <p:sp>
        <p:nvSpPr>
          <p:cNvPr id="7" name="Speech Bubble: Rectangle 6">
            <a:extLst>
              <a:ext uri="{FF2B5EF4-FFF2-40B4-BE49-F238E27FC236}">
                <a16:creationId xmlns:a16="http://schemas.microsoft.com/office/drawing/2014/main" id="{AADB972F-518A-0BD7-EFA9-717E36DF8420}"/>
              </a:ext>
            </a:extLst>
          </p:cNvPr>
          <p:cNvSpPr/>
          <p:nvPr/>
        </p:nvSpPr>
        <p:spPr>
          <a:xfrm>
            <a:off x="6505576" y="273456"/>
            <a:ext cx="5476874" cy="1014413"/>
          </a:xfrm>
          <a:prstGeom prst="wedgeRectCallout">
            <a:avLst>
              <a:gd name="adj1" fmla="val -113739"/>
              <a:gd name="adj2" fmla="val 413116"/>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2. Nhập từ khóa tìm kiếm</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BB961C6-1A5A-67FB-DA8B-953D584EB6F9}"/>
              </a:ext>
            </a:extLst>
          </p:cNvPr>
          <p:cNvSpPr/>
          <p:nvPr/>
        </p:nvSpPr>
        <p:spPr>
          <a:xfrm>
            <a:off x="2609851" y="4871235"/>
            <a:ext cx="1676400" cy="672315"/>
          </a:xfrm>
          <a:prstGeom prst="rect">
            <a:avLst/>
          </a:prstGeom>
          <a:noFill/>
          <a:ln w="762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prstDash val="dash"/>
              </a:ln>
              <a:latin typeface="Times New Roman" panose="02020603050405020304" pitchFamily="18" charset="0"/>
              <a:cs typeface="Times New Roman" panose="02020603050405020304" pitchFamily="18" charset="0"/>
            </a:endParaRPr>
          </a:p>
        </p:txBody>
      </p:sp>
      <p:sp>
        <p:nvSpPr>
          <p:cNvPr id="9" name="Speech Bubble: Rectangle 8">
            <a:extLst>
              <a:ext uri="{FF2B5EF4-FFF2-40B4-BE49-F238E27FC236}">
                <a16:creationId xmlns:a16="http://schemas.microsoft.com/office/drawing/2014/main" id="{60B77B34-60C5-2C5B-442D-4A40FD8FA781}"/>
              </a:ext>
            </a:extLst>
          </p:cNvPr>
          <p:cNvSpPr/>
          <p:nvPr/>
        </p:nvSpPr>
        <p:spPr>
          <a:xfrm>
            <a:off x="6505576" y="4165207"/>
            <a:ext cx="5476874" cy="1014413"/>
          </a:xfrm>
          <a:prstGeom prst="wedgeRectCallout">
            <a:avLst>
              <a:gd name="adj1" fmla="val -53565"/>
              <a:gd name="adj2" fmla="val 129548"/>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3. Nháy chuột vào </a:t>
            </a:r>
            <a:r>
              <a:rPr lang="en-US" sz="3200" b="1">
                <a:solidFill>
                  <a:srgbClr val="FF0000"/>
                </a:solidFill>
                <a:latin typeface="Times New Roman" panose="02020603050405020304" pitchFamily="18" charset="0"/>
                <a:cs typeface="Times New Roman" panose="02020603050405020304" pitchFamily="18" charset="0"/>
              </a:rPr>
              <a:t>Tìm kiếm</a:t>
            </a:r>
          </a:p>
        </p:txBody>
      </p:sp>
    </p:spTree>
    <p:extLst>
      <p:ext uri="{BB962C8B-B14F-4D97-AF65-F5344CB8AC3E}">
        <p14:creationId xmlns:p14="http://schemas.microsoft.com/office/powerpoint/2010/main" val="1934519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32" fill="hold" grpId="1" nodeType="clickEffect">
                                  <p:stCondLst>
                                    <p:cond delay="0"/>
                                  </p:stCondLst>
                                  <p:childTnLst>
                                    <p:animEffect transition="out" filter="box(out)">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par>
                                <p:cTn id="16" presetID="4" presetClass="exit" presetSubtype="32" fill="hold" grpId="1" nodeType="withEffect">
                                  <p:stCondLst>
                                    <p:cond delay="0"/>
                                  </p:stCondLst>
                                  <p:childTnLst>
                                    <p:animEffect transition="out" filter="box(out)">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32" fill="hold" grpId="1" nodeType="clickEffect">
                                  <p:stCondLst>
                                    <p:cond delay="0"/>
                                  </p:stCondLst>
                                  <p:childTnLst>
                                    <p:animEffect transition="out" filter="box(out)">
                                      <p:cBhvr>
                                        <p:cTn id="30" dur="2000"/>
                                        <p:tgtEl>
                                          <p:spTgt spid="6"/>
                                        </p:tgtEl>
                                      </p:cBhvr>
                                    </p:animEffect>
                                    <p:set>
                                      <p:cBhvr>
                                        <p:cTn id="31" dur="1" fill="hold">
                                          <p:stCondLst>
                                            <p:cond delay="1999"/>
                                          </p:stCondLst>
                                        </p:cTn>
                                        <p:tgtEl>
                                          <p:spTgt spid="6"/>
                                        </p:tgtEl>
                                        <p:attrNameLst>
                                          <p:attrName>style.visibility</p:attrName>
                                        </p:attrNameLst>
                                      </p:cBhvr>
                                      <p:to>
                                        <p:strVal val="hidden"/>
                                      </p:to>
                                    </p:set>
                                  </p:childTnLst>
                                </p:cTn>
                              </p:par>
                              <p:par>
                                <p:cTn id="32" presetID="4" presetClass="exit" presetSubtype="32" fill="hold" grpId="1" nodeType="withEffect">
                                  <p:stCondLst>
                                    <p:cond delay="0"/>
                                  </p:stCondLst>
                                  <p:childTnLst>
                                    <p:animEffect transition="out" filter="box(out)">
                                      <p:cBhvr>
                                        <p:cTn id="33" dur="2000"/>
                                        <p:tgtEl>
                                          <p:spTgt spid="7"/>
                                        </p:tgtEl>
                                      </p:cBhvr>
                                    </p:animEffect>
                                    <p:set>
                                      <p:cBhvr>
                                        <p:cTn id="34" dur="1" fill="hold">
                                          <p:stCondLst>
                                            <p:cond delay="19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3CDF57-9DCC-F7DB-737B-4F30EF718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0" y="1"/>
            <a:ext cx="12275020" cy="6858000"/>
          </a:xfrm>
          <a:prstGeom prst="rect">
            <a:avLst/>
          </a:prstGeom>
        </p:spPr>
      </p:pic>
    </p:spTree>
    <p:extLst>
      <p:ext uri="{BB962C8B-B14F-4D97-AF65-F5344CB8AC3E}">
        <p14:creationId xmlns:p14="http://schemas.microsoft.com/office/powerpoint/2010/main" val="34482301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6D344F-E692-F158-C70A-785C77748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8" y="0"/>
            <a:ext cx="12493199" cy="6858000"/>
          </a:xfrm>
          <a:prstGeom prst="rect">
            <a:avLst/>
          </a:prstGeom>
        </p:spPr>
      </p:pic>
    </p:spTree>
    <p:extLst>
      <p:ext uri="{BB962C8B-B14F-4D97-AF65-F5344CB8AC3E}">
        <p14:creationId xmlns:p14="http://schemas.microsoft.com/office/powerpoint/2010/main" val="3779084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500EBE-AE72-2148-C549-E7D33CF1A95E}"/>
              </a:ext>
            </a:extLst>
          </p:cNvPr>
          <p:cNvSpPr txBox="1"/>
          <p:nvPr/>
        </p:nvSpPr>
        <p:spPr>
          <a:xfrm>
            <a:off x="1723346" y="76200"/>
            <a:ext cx="8792254" cy="1723549"/>
          </a:xfrm>
          <a:prstGeom prst="rect">
            <a:avLst/>
          </a:prstGeom>
          <a:noFill/>
        </p:spPr>
        <p:txBody>
          <a:bodyPr wrap="square" rtlCol="0">
            <a:spAutoFit/>
          </a:bodyPr>
          <a:lstStyle/>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CHỦ ĐỀ B: MẠNG MÁY TÍNH VÀ INTERNET</a:t>
            </a:r>
          </a:p>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TÌM KIẾM THÔNG TIN TRÊN WEBSITE</a:t>
            </a:r>
          </a:p>
          <a:p>
            <a:pPr algn="ctr">
              <a:spcBef>
                <a:spcPts val="300"/>
              </a:spcBef>
              <a:spcAft>
                <a:spcPts val="300"/>
              </a:spcAft>
            </a:pPr>
            <a:r>
              <a:rPr lang="en-US" sz="3200" b="1">
                <a:solidFill>
                  <a:srgbClr val="0000CC"/>
                </a:solidFill>
                <a:latin typeface="Times New Roman" panose="02020603050405020304" pitchFamily="18" charset="0"/>
                <a:cs typeface="Times New Roman" panose="02020603050405020304" pitchFamily="18" charset="0"/>
              </a:rPr>
              <a:t>BÀI 1: TÌM THÔNG TIN TRÊN WEBSITE</a:t>
            </a:r>
          </a:p>
        </p:txBody>
      </p:sp>
      <p:sp>
        <p:nvSpPr>
          <p:cNvPr id="5" name="TextBox 4">
            <a:extLst>
              <a:ext uri="{FF2B5EF4-FFF2-40B4-BE49-F238E27FC236}">
                <a16:creationId xmlns:a16="http://schemas.microsoft.com/office/drawing/2014/main" id="{13D9077C-EB2F-67D4-16F1-D52485FF5DAF}"/>
              </a:ext>
            </a:extLst>
          </p:cNvPr>
          <p:cNvSpPr txBox="1"/>
          <p:nvPr/>
        </p:nvSpPr>
        <p:spPr>
          <a:xfrm>
            <a:off x="4252820" y="2060351"/>
            <a:ext cx="2837956"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KẾT LUẬN</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2964F80-1C2E-E541-0EC0-8AE3C758C7F8}"/>
              </a:ext>
            </a:extLst>
          </p:cNvPr>
          <p:cNvSpPr txBox="1"/>
          <p:nvPr/>
        </p:nvSpPr>
        <p:spPr>
          <a:xfrm>
            <a:off x="294660" y="2901962"/>
            <a:ext cx="11611590" cy="3416320"/>
          </a:xfrm>
          <a:prstGeom prst="rect">
            <a:avLst/>
          </a:prstGeom>
          <a:solidFill>
            <a:schemeClr val="bg1">
              <a:lumMod val="85000"/>
            </a:schemeClr>
          </a:solidFill>
        </p:spPr>
        <p:txBody>
          <a:bodyPr wrap="square" rtlCol="0">
            <a:spAutoFit/>
          </a:bodyPr>
          <a:lstStyle/>
          <a:p>
            <a:pPr algn="just">
              <a:spcBef>
                <a:spcPts val="300"/>
              </a:spcBef>
              <a:spcAft>
                <a:spcPts val="300"/>
              </a:spcAft>
            </a:pPr>
            <a:r>
              <a:rPr lang="en-US" sz="5400" b="1">
                <a:solidFill>
                  <a:srgbClr val="0000CC"/>
                </a:solidFill>
                <a:latin typeface="Times New Roman" panose="02020603050405020304" pitchFamily="18" charset="0"/>
                <a:cs typeface="Times New Roman" panose="02020603050405020304" pitchFamily="18" charset="0"/>
              </a:rPr>
              <a:t>			Để tìm thông tin trên website, em nháy chuột vào các siêu liên kết phù hợp trên bảng chọn nội dung hoặc sử dụng công cụ tìm kiếm.</a:t>
            </a:r>
          </a:p>
        </p:txBody>
      </p:sp>
    </p:spTree>
    <p:extLst>
      <p:ext uri="{BB962C8B-B14F-4D97-AF65-F5344CB8AC3E}">
        <p14:creationId xmlns:p14="http://schemas.microsoft.com/office/powerpoint/2010/main" val="3905809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0D9583-9EBF-0E4A-9B3D-DED50043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220500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8FDF23-2C4D-BA19-C336-D092BAC1E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98" y="-1066800"/>
            <a:ext cx="14297996" cy="7924800"/>
          </a:xfrm>
          <a:prstGeom prst="rect">
            <a:avLst/>
          </a:prstGeom>
        </p:spPr>
      </p:pic>
    </p:spTree>
    <p:extLst>
      <p:ext uri="{BB962C8B-B14F-4D97-AF65-F5344CB8AC3E}">
        <p14:creationId xmlns:p14="http://schemas.microsoft.com/office/powerpoint/2010/main" val="4191639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8718CB-4A3D-6C28-B782-3C2AD5FCF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09198"/>
            <a:ext cx="13449300" cy="4353401"/>
          </a:xfrm>
          <a:prstGeom prst="rect">
            <a:avLst/>
          </a:prstGeom>
        </p:spPr>
      </p:pic>
      <p:sp>
        <p:nvSpPr>
          <p:cNvPr id="3" name="TextBox 2">
            <a:extLst>
              <a:ext uri="{FF2B5EF4-FFF2-40B4-BE49-F238E27FC236}">
                <a16:creationId xmlns:a16="http://schemas.microsoft.com/office/drawing/2014/main" id="{25358BC4-9B7D-1AB5-4A3F-923945336D20}"/>
              </a:ext>
            </a:extLst>
          </p:cNvPr>
          <p:cNvSpPr txBox="1"/>
          <p:nvPr/>
        </p:nvSpPr>
        <p:spPr>
          <a:xfrm>
            <a:off x="1723346" y="76200"/>
            <a:ext cx="8792254" cy="1723549"/>
          </a:xfrm>
          <a:prstGeom prst="rect">
            <a:avLst/>
          </a:prstGeom>
          <a:noFill/>
        </p:spPr>
        <p:txBody>
          <a:bodyPr wrap="square" rtlCol="0">
            <a:spAutoFit/>
          </a:bodyPr>
          <a:lstStyle/>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CHỦ ĐỀ B: MẠNG MÁY TÍNH VÀ INTERNET</a:t>
            </a:r>
          </a:p>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TÌM KIẾM THÔNG TIN TRÊN WEBSITE</a:t>
            </a:r>
          </a:p>
          <a:p>
            <a:pPr algn="ctr">
              <a:spcBef>
                <a:spcPts val="300"/>
              </a:spcBef>
              <a:spcAft>
                <a:spcPts val="300"/>
              </a:spcAft>
            </a:pPr>
            <a:r>
              <a:rPr lang="en-US" sz="3200" b="1">
                <a:solidFill>
                  <a:srgbClr val="0000CC"/>
                </a:solidFill>
                <a:latin typeface="Times New Roman" panose="02020603050405020304" pitchFamily="18" charset="0"/>
                <a:cs typeface="Times New Roman" panose="02020603050405020304" pitchFamily="18" charset="0"/>
              </a:rPr>
              <a:t>BÀI 1: TÌM THÔNG TIN TRÊN WEBSITE</a:t>
            </a:r>
          </a:p>
        </p:txBody>
      </p:sp>
    </p:spTree>
    <p:extLst>
      <p:ext uri="{BB962C8B-B14F-4D97-AF65-F5344CB8AC3E}">
        <p14:creationId xmlns:p14="http://schemas.microsoft.com/office/powerpoint/2010/main" val="2427326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DD8D46-1054-6615-864F-7DEDD99FE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9ECE019B-7731-D404-9F93-251789CAAC21}"/>
              </a:ext>
            </a:extLst>
          </p:cNvPr>
          <p:cNvSpPr txBox="1"/>
          <p:nvPr/>
        </p:nvSpPr>
        <p:spPr>
          <a:xfrm>
            <a:off x="4684540" y="3145396"/>
            <a:ext cx="2996419" cy="830997"/>
          </a:xfrm>
          <a:prstGeom prst="rect">
            <a:avLst/>
          </a:prstGeom>
          <a:solidFill>
            <a:schemeClr val="bg1"/>
          </a:solid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563221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AE2009-6D7C-2366-E469-1A54677D0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524000"/>
            <a:ext cx="13277850" cy="3771900"/>
          </a:xfrm>
          <a:prstGeom prst="rect">
            <a:avLst/>
          </a:prstGeom>
        </p:spPr>
      </p:pic>
      <p:sp>
        <p:nvSpPr>
          <p:cNvPr id="2" name="TextBox 1">
            <a:extLst>
              <a:ext uri="{FF2B5EF4-FFF2-40B4-BE49-F238E27FC236}">
                <a16:creationId xmlns:a16="http://schemas.microsoft.com/office/drawing/2014/main" id="{3834EAE9-BFBD-562A-F612-48FE2C0445DF}"/>
              </a:ext>
            </a:extLst>
          </p:cNvPr>
          <p:cNvSpPr txBox="1"/>
          <p:nvPr/>
        </p:nvSpPr>
        <p:spPr>
          <a:xfrm>
            <a:off x="1723346" y="76200"/>
            <a:ext cx="8792254" cy="1723549"/>
          </a:xfrm>
          <a:prstGeom prst="rect">
            <a:avLst/>
          </a:prstGeom>
          <a:noFill/>
        </p:spPr>
        <p:txBody>
          <a:bodyPr wrap="square" rtlCol="0">
            <a:spAutoFit/>
          </a:bodyPr>
          <a:lstStyle/>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CHỦ ĐỀ B: MẠNG MÁY TÍNH VÀ INTERNET</a:t>
            </a:r>
          </a:p>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TÌM KIẾM THÔNG TIN TRÊN WEBSITE</a:t>
            </a:r>
          </a:p>
          <a:p>
            <a:pPr algn="ctr">
              <a:spcBef>
                <a:spcPts val="300"/>
              </a:spcBef>
              <a:spcAft>
                <a:spcPts val="300"/>
              </a:spcAft>
            </a:pPr>
            <a:r>
              <a:rPr lang="en-US" sz="3200" b="1">
                <a:solidFill>
                  <a:srgbClr val="0000CC"/>
                </a:solidFill>
                <a:latin typeface="Times New Roman" panose="02020603050405020304" pitchFamily="18" charset="0"/>
                <a:cs typeface="Times New Roman" panose="02020603050405020304" pitchFamily="18" charset="0"/>
              </a:rPr>
              <a:t>BÀI 1: TÌM THÔNG TIN TRÊN WEBSITE</a:t>
            </a:r>
          </a:p>
        </p:txBody>
      </p:sp>
    </p:spTree>
    <p:extLst>
      <p:ext uri="{BB962C8B-B14F-4D97-AF65-F5344CB8AC3E}">
        <p14:creationId xmlns:p14="http://schemas.microsoft.com/office/powerpoint/2010/main" val="469593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9F6EC5-EC5A-EBAA-3FB5-48B083DA9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57300"/>
            <a:ext cx="13468350" cy="5600700"/>
          </a:xfrm>
          <a:prstGeom prst="rect">
            <a:avLst/>
          </a:prstGeom>
        </p:spPr>
      </p:pic>
      <p:sp>
        <p:nvSpPr>
          <p:cNvPr id="2" name="TextBox 1">
            <a:extLst>
              <a:ext uri="{FF2B5EF4-FFF2-40B4-BE49-F238E27FC236}">
                <a16:creationId xmlns:a16="http://schemas.microsoft.com/office/drawing/2014/main" id="{E0B84B7E-51CC-7D67-5430-0A4474BE91C7}"/>
              </a:ext>
            </a:extLst>
          </p:cNvPr>
          <p:cNvSpPr txBox="1"/>
          <p:nvPr/>
        </p:nvSpPr>
        <p:spPr>
          <a:xfrm>
            <a:off x="1723346" y="76200"/>
            <a:ext cx="8792254" cy="1723549"/>
          </a:xfrm>
          <a:prstGeom prst="rect">
            <a:avLst/>
          </a:prstGeom>
          <a:noFill/>
        </p:spPr>
        <p:txBody>
          <a:bodyPr wrap="square" rtlCol="0">
            <a:spAutoFit/>
          </a:bodyPr>
          <a:lstStyle/>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CHỦ ĐỀ B: MẠNG MÁY TÍNH VÀ INTERNET</a:t>
            </a:r>
          </a:p>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TÌM KIẾM THÔNG TIN TRÊN WEBSITE</a:t>
            </a:r>
          </a:p>
          <a:p>
            <a:pPr algn="ctr">
              <a:spcBef>
                <a:spcPts val="300"/>
              </a:spcBef>
              <a:spcAft>
                <a:spcPts val="300"/>
              </a:spcAft>
            </a:pPr>
            <a:r>
              <a:rPr lang="en-US" sz="3200" b="1">
                <a:solidFill>
                  <a:srgbClr val="0000CC"/>
                </a:solidFill>
                <a:latin typeface="Times New Roman" panose="02020603050405020304" pitchFamily="18" charset="0"/>
                <a:cs typeface="Times New Roman" panose="02020603050405020304" pitchFamily="18" charset="0"/>
              </a:rPr>
              <a:t>BÀI 1: TÌM THÔNG TIN TRÊN WEBSITE</a:t>
            </a:r>
          </a:p>
        </p:txBody>
      </p:sp>
    </p:spTree>
    <p:extLst>
      <p:ext uri="{BB962C8B-B14F-4D97-AF65-F5344CB8AC3E}">
        <p14:creationId xmlns:p14="http://schemas.microsoft.com/office/powerpoint/2010/main" val="4223842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ED1CF9-3EDE-1C83-4732-10398D49AE1A}"/>
              </a:ext>
            </a:extLst>
          </p:cNvPr>
          <p:cNvSpPr txBox="1"/>
          <p:nvPr/>
        </p:nvSpPr>
        <p:spPr>
          <a:xfrm>
            <a:off x="-240524" y="2132503"/>
            <a:ext cx="11310426" cy="1015663"/>
          </a:xfrm>
          <a:prstGeom prst="rect">
            <a:avLst/>
          </a:prstGeom>
          <a:noFill/>
        </p:spPr>
        <p:txBody>
          <a:bodyPr wrap="square" rtlCol="0">
            <a:spAutoFit/>
          </a:bodyPr>
          <a:lstStyle/>
          <a:p>
            <a:pPr algn="ctr">
              <a:spcAft>
                <a:spcPts val="1200"/>
              </a:spcAft>
            </a:pPr>
            <a:r>
              <a:rPr lang="en-US" sz="6000" b="1">
                <a:solidFill>
                  <a:srgbClr val="FF0000"/>
                </a:solidFill>
                <a:latin typeface="Times New Roman" panose="02020603050405020304" pitchFamily="18" charset="0"/>
                <a:cs typeface="Times New Roman" panose="02020603050405020304" pitchFamily="18" charset="0"/>
              </a:rPr>
              <a:t>CHÀO TẠM BIỆT CÁC EM !</a:t>
            </a:r>
          </a:p>
        </p:txBody>
      </p:sp>
    </p:spTree>
    <p:extLst>
      <p:ext uri="{BB962C8B-B14F-4D97-AF65-F5344CB8AC3E}">
        <p14:creationId xmlns:p14="http://schemas.microsoft.com/office/powerpoint/2010/main" val="1229882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759D77-9EA1-E774-10B4-BDA16562B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62100"/>
            <a:ext cx="13944600" cy="5295899"/>
          </a:xfrm>
          <a:prstGeom prst="rect">
            <a:avLst/>
          </a:prstGeom>
        </p:spPr>
      </p:pic>
      <p:sp>
        <p:nvSpPr>
          <p:cNvPr id="7" name="TextBox 6">
            <a:extLst>
              <a:ext uri="{FF2B5EF4-FFF2-40B4-BE49-F238E27FC236}">
                <a16:creationId xmlns:a16="http://schemas.microsoft.com/office/drawing/2014/main" id="{AF1B0AE9-63A0-FF20-36FE-293A867C0048}"/>
              </a:ext>
            </a:extLst>
          </p:cNvPr>
          <p:cNvSpPr txBox="1"/>
          <p:nvPr/>
        </p:nvSpPr>
        <p:spPr>
          <a:xfrm>
            <a:off x="1723346" y="76200"/>
            <a:ext cx="8792254" cy="1723549"/>
          </a:xfrm>
          <a:prstGeom prst="rect">
            <a:avLst/>
          </a:prstGeom>
          <a:noFill/>
        </p:spPr>
        <p:txBody>
          <a:bodyPr wrap="square" rtlCol="0">
            <a:spAutoFit/>
          </a:bodyPr>
          <a:lstStyle/>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CHỦ ĐỀ B: MẠNG MÁY TÍNH VÀ INTERNET</a:t>
            </a:r>
          </a:p>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TÌM KIẾM THÔNG TIN TRÊN WEBSITE</a:t>
            </a:r>
          </a:p>
          <a:p>
            <a:pPr algn="ctr">
              <a:spcBef>
                <a:spcPts val="300"/>
              </a:spcBef>
              <a:spcAft>
                <a:spcPts val="300"/>
              </a:spcAft>
            </a:pPr>
            <a:r>
              <a:rPr lang="en-US" sz="3200" b="1">
                <a:solidFill>
                  <a:srgbClr val="0000CC"/>
                </a:solidFill>
                <a:latin typeface="Times New Roman" panose="02020603050405020304" pitchFamily="18" charset="0"/>
                <a:cs typeface="Times New Roman" panose="02020603050405020304" pitchFamily="18" charset="0"/>
              </a:rPr>
              <a:t>BÀI 1: TÌM THÔNG TIN TRÊN WEBSITE</a:t>
            </a:r>
          </a:p>
        </p:txBody>
      </p:sp>
    </p:spTree>
    <p:extLst>
      <p:ext uri="{BB962C8B-B14F-4D97-AF65-F5344CB8AC3E}">
        <p14:creationId xmlns:p14="http://schemas.microsoft.com/office/powerpoint/2010/main" val="2818270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80CA5E-1FD6-D204-9772-B8FA6D2C4658}"/>
              </a:ext>
            </a:extLst>
          </p:cNvPr>
          <p:cNvSpPr txBox="1"/>
          <p:nvPr/>
        </p:nvSpPr>
        <p:spPr>
          <a:xfrm>
            <a:off x="616214" y="2006719"/>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23DA0C-4C3A-CCE2-72AC-353C0F9F6F66}"/>
              </a:ext>
            </a:extLst>
          </p:cNvPr>
          <p:cNvSpPr txBox="1"/>
          <p:nvPr/>
        </p:nvSpPr>
        <p:spPr>
          <a:xfrm>
            <a:off x="423616" y="3098895"/>
            <a:ext cx="9988822"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Tìm hiểu các thành phần của một website</a:t>
            </a:r>
          </a:p>
        </p:txBody>
      </p:sp>
      <p:sp>
        <p:nvSpPr>
          <p:cNvPr id="8" name="TextBox 7">
            <a:extLst>
              <a:ext uri="{FF2B5EF4-FFF2-40B4-BE49-F238E27FC236}">
                <a16:creationId xmlns:a16="http://schemas.microsoft.com/office/drawing/2014/main" id="{0EAFABD7-0B96-62C0-2303-3CF2E675641C}"/>
              </a:ext>
            </a:extLst>
          </p:cNvPr>
          <p:cNvSpPr txBox="1"/>
          <p:nvPr/>
        </p:nvSpPr>
        <p:spPr>
          <a:xfrm>
            <a:off x="423616" y="4330605"/>
            <a:ext cx="9988822"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2. Tìm thông tin trên website</a:t>
            </a:r>
          </a:p>
        </p:txBody>
      </p:sp>
      <p:sp>
        <p:nvSpPr>
          <p:cNvPr id="2" name="TextBox 1">
            <a:extLst>
              <a:ext uri="{FF2B5EF4-FFF2-40B4-BE49-F238E27FC236}">
                <a16:creationId xmlns:a16="http://schemas.microsoft.com/office/drawing/2014/main" id="{FFFEA0F7-0F99-5260-B5FF-DF7B05FAC388}"/>
              </a:ext>
            </a:extLst>
          </p:cNvPr>
          <p:cNvSpPr txBox="1"/>
          <p:nvPr/>
        </p:nvSpPr>
        <p:spPr>
          <a:xfrm>
            <a:off x="1723346" y="76200"/>
            <a:ext cx="8792254" cy="1723549"/>
          </a:xfrm>
          <a:prstGeom prst="rect">
            <a:avLst/>
          </a:prstGeom>
          <a:noFill/>
        </p:spPr>
        <p:txBody>
          <a:bodyPr wrap="square" rtlCol="0">
            <a:spAutoFit/>
          </a:bodyPr>
          <a:lstStyle/>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CHỦ ĐỀ B: MẠNG MÁY TÍNH VÀ INTERNET</a:t>
            </a:r>
          </a:p>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TÌM KIẾM THÔNG TIN TRÊN WEBSITE</a:t>
            </a:r>
          </a:p>
          <a:p>
            <a:pPr algn="ctr">
              <a:spcBef>
                <a:spcPts val="300"/>
              </a:spcBef>
              <a:spcAft>
                <a:spcPts val="300"/>
              </a:spcAft>
            </a:pPr>
            <a:r>
              <a:rPr lang="en-US" sz="3200" b="1">
                <a:solidFill>
                  <a:srgbClr val="0000CC"/>
                </a:solidFill>
                <a:latin typeface="Times New Roman" panose="02020603050405020304" pitchFamily="18" charset="0"/>
                <a:cs typeface="Times New Roman" panose="02020603050405020304" pitchFamily="18" charset="0"/>
              </a:rPr>
              <a:t>BÀI 1: TÌM THÔNG TIN TRÊN WEBSITE</a:t>
            </a:r>
          </a:p>
        </p:txBody>
      </p:sp>
    </p:spTree>
    <p:extLst>
      <p:ext uri="{BB962C8B-B14F-4D97-AF65-F5344CB8AC3E}">
        <p14:creationId xmlns:p14="http://schemas.microsoft.com/office/powerpoint/2010/main" val="3037410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4AC8E6-C4B7-3C02-F89B-82CD7C931511}"/>
              </a:ext>
            </a:extLst>
          </p:cNvPr>
          <p:cNvSpPr txBox="1"/>
          <p:nvPr/>
        </p:nvSpPr>
        <p:spPr>
          <a:xfrm>
            <a:off x="616214" y="2121019"/>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2257252-D19D-7C7A-F4AB-20649997D1B9}"/>
              </a:ext>
            </a:extLst>
          </p:cNvPr>
          <p:cNvSpPr txBox="1"/>
          <p:nvPr/>
        </p:nvSpPr>
        <p:spPr>
          <a:xfrm>
            <a:off x="423616" y="3213195"/>
            <a:ext cx="9988822"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Tìm hiểu các thành phần của một Website</a:t>
            </a:r>
          </a:p>
        </p:txBody>
      </p:sp>
      <p:sp>
        <p:nvSpPr>
          <p:cNvPr id="9" name="TextBox 8">
            <a:extLst>
              <a:ext uri="{FF2B5EF4-FFF2-40B4-BE49-F238E27FC236}">
                <a16:creationId xmlns:a16="http://schemas.microsoft.com/office/drawing/2014/main" id="{B4D64D42-5CBF-19CB-F04E-F4A0C8F86BE5}"/>
              </a:ext>
            </a:extLst>
          </p:cNvPr>
          <p:cNvSpPr txBox="1"/>
          <p:nvPr/>
        </p:nvSpPr>
        <p:spPr>
          <a:xfrm>
            <a:off x="1723346" y="76200"/>
            <a:ext cx="8792254" cy="1723549"/>
          </a:xfrm>
          <a:prstGeom prst="rect">
            <a:avLst/>
          </a:prstGeom>
          <a:noFill/>
        </p:spPr>
        <p:txBody>
          <a:bodyPr wrap="square" rtlCol="0">
            <a:spAutoFit/>
          </a:bodyPr>
          <a:lstStyle/>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CHỦ ĐỀ B: MẠNG MÁY TÍNH VÀ INTERNET</a:t>
            </a:r>
          </a:p>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TÌM KIẾM THÔNG TIN TRÊN WEBSITE</a:t>
            </a:r>
          </a:p>
          <a:p>
            <a:pPr algn="ctr">
              <a:spcBef>
                <a:spcPts val="300"/>
              </a:spcBef>
              <a:spcAft>
                <a:spcPts val="300"/>
              </a:spcAft>
            </a:pPr>
            <a:r>
              <a:rPr lang="en-US" sz="3200" b="1">
                <a:solidFill>
                  <a:srgbClr val="0000CC"/>
                </a:solidFill>
                <a:latin typeface="Times New Roman" panose="02020603050405020304" pitchFamily="18" charset="0"/>
                <a:cs typeface="Times New Roman" panose="02020603050405020304" pitchFamily="18" charset="0"/>
              </a:rPr>
              <a:t>BÀI 1: TÌM THÔNG TIN TRÊN WEBSITE</a:t>
            </a:r>
          </a:p>
        </p:txBody>
      </p:sp>
    </p:spTree>
    <p:extLst>
      <p:ext uri="{BB962C8B-B14F-4D97-AF65-F5344CB8AC3E}">
        <p14:creationId xmlns:p14="http://schemas.microsoft.com/office/powerpoint/2010/main" val="3071867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1ECFFB-CE22-7FF1-3D46-E62BD1258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3150"/>
            <a:ext cx="12401550" cy="4400550"/>
          </a:xfrm>
          <a:prstGeom prst="rect">
            <a:avLst/>
          </a:prstGeom>
        </p:spPr>
      </p:pic>
      <p:sp>
        <p:nvSpPr>
          <p:cNvPr id="5" name="Arrow: Right 4">
            <a:hlinkClick r:id="rId3"/>
            <a:extLst>
              <a:ext uri="{FF2B5EF4-FFF2-40B4-BE49-F238E27FC236}">
                <a16:creationId xmlns:a16="http://schemas.microsoft.com/office/drawing/2014/main" id="{C59A6EB3-10B0-85AF-0657-7677EFE112C2}"/>
              </a:ext>
            </a:extLst>
          </p:cNvPr>
          <p:cNvSpPr/>
          <p:nvPr/>
        </p:nvSpPr>
        <p:spPr>
          <a:xfrm>
            <a:off x="10591800" y="6096000"/>
            <a:ext cx="1085850" cy="62865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322DEF-781C-5CC5-7A42-DCE4C0B954BD}"/>
              </a:ext>
            </a:extLst>
          </p:cNvPr>
          <p:cNvSpPr txBox="1"/>
          <p:nvPr/>
        </p:nvSpPr>
        <p:spPr>
          <a:xfrm>
            <a:off x="328366" y="1860404"/>
            <a:ext cx="9988822"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Tìm hiểu các thành phần của một Website</a:t>
            </a:r>
          </a:p>
        </p:txBody>
      </p:sp>
      <p:sp>
        <p:nvSpPr>
          <p:cNvPr id="11" name="TextBox 10">
            <a:extLst>
              <a:ext uri="{FF2B5EF4-FFF2-40B4-BE49-F238E27FC236}">
                <a16:creationId xmlns:a16="http://schemas.microsoft.com/office/drawing/2014/main" id="{57525322-07C0-F68E-D3E8-CEA986B54762}"/>
              </a:ext>
            </a:extLst>
          </p:cNvPr>
          <p:cNvSpPr txBox="1"/>
          <p:nvPr/>
        </p:nvSpPr>
        <p:spPr>
          <a:xfrm>
            <a:off x="1723346" y="76200"/>
            <a:ext cx="8792254" cy="1723549"/>
          </a:xfrm>
          <a:prstGeom prst="rect">
            <a:avLst/>
          </a:prstGeom>
          <a:noFill/>
        </p:spPr>
        <p:txBody>
          <a:bodyPr wrap="square" rtlCol="0">
            <a:spAutoFit/>
          </a:bodyPr>
          <a:lstStyle/>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CHỦ ĐỀ B: MẠNG MÁY TÍNH VÀ INTERNET</a:t>
            </a:r>
          </a:p>
          <a:p>
            <a:pPr algn="ctr">
              <a:spcBef>
                <a:spcPts val="300"/>
              </a:spcBef>
              <a:spcAft>
                <a:spcPts val="300"/>
              </a:spcAft>
            </a:pPr>
            <a:r>
              <a:rPr lang="en-US" sz="3200" b="1">
                <a:solidFill>
                  <a:srgbClr val="FF0000"/>
                </a:solidFill>
                <a:latin typeface="Times New Roman" panose="02020603050405020304" pitchFamily="18" charset="0"/>
                <a:cs typeface="Times New Roman" panose="02020603050405020304" pitchFamily="18" charset="0"/>
              </a:rPr>
              <a:t>TÌM KIẾM THÔNG TIN TRÊN WEBSITE</a:t>
            </a:r>
          </a:p>
          <a:p>
            <a:pPr algn="ctr">
              <a:spcBef>
                <a:spcPts val="300"/>
              </a:spcBef>
              <a:spcAft>
                <a:spcPts val="300"/>
              </a:spcAft>
            </a:pPr>
            <a:r>
              <a:rPr lang="en-US" sz="3200" b="1">
                <a:solidFill>
                  <a:srgbClr val="0000CC"/>
                </a:solidFill>
                <a:latin typeface="Times New Roman" panose="02020603050405020304" pitchFamily="18" charset="0"/>
                <a:cs typeface="Times New Roman" panose="02020603050405020304" pitchFamily="18" charset="0"/>
              </a:rPr>
              <a:t>BÀI 1: TÌM THÔNG TIN TRÊN WEBSITE</a:t>
            </a:r>
          </a:p>
        </p:txBody>
      </p:sp>
    </p:spTree>
    <p:extLst>
      <p:ext uri="{BB962C8B-B14F-4D97-AF65-F5344CB8AC3E}">
        <p14:creationId xmlns:p14="http://schemas.microsoft.com/office/powerpoint/2010/main" val="166617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55D455-544B-D3FF-7FED-D1A701B6B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Rectangle 3">
            <a:extLst>
              <a:ext uri="{FF2B5EF4-FFF2-40B4-BE49-F238E27FC236}">
                <a16:creationId xmlns:a16="http://schemas.microsoft.com/office/drawing/2014/main" id="{5AC887C2-46CB-594A-2AEB-4E410C4BB752}"/>
              </a:ext>
            </a:extLst>
          </p:cNvPr>
          <p:cNvSpPr/>
          <p:nvPr/>
        </p:nvSpPr>
        <p:spPr>
          <a:xfrm>
            <a:off x="361950" y="0"/>
            <a:ext cx="2057400" cy="409575"/>
          </a:xfrm>
          <a:prstGeom prst="rect">
            <a:avLst/>
          </a:prstGeom>
          <a:noFill/>
          <a:ln w="762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prstDash val="dash"/>
              </a:ln>
              <a:solidFill>
                <a:srgbClr val="FF0000"/>
              </a:solidFill>
              <a:latin typeface="Times New Roman" panose="02020603050405020304" pitchFamily="18" charset="0"/>
              <a:cs typeface="Times New Roman" panose="02020603050405020304" pitchFamily="18" charset="0"/>
            </a:endParaRPr>
          </a:p>
        </p:txBody>
      </p:sp>
      <p:sp>
        <p:nvSpPr>
          <p:cNvPr id="5" name="Speech Bubble: Rectangle 4">
            <a:extLst>
              <a:ext uri="{FF2B5EF4-FFF2-40B4-BE49-F238E27FC236}">
                <a16:creationId xmlns:a16="http://schemas.microsoft.com/office/drawing/2014/main" id="{45AAD650-CA26-F20B-9DA4-41DA70CC7416}"/>
              </a:ext>
            </a:extLst>
          </p:cNvPr>
          <p:cNvSpPr/>
          <p:nvPr/>
        </p:nvSpPr>
        <p:spPr>
          <a:xfrm>
            <a:off x="2724150" y="85725"/>
            <a:ext cx="2781300" cy="647700"/>
          </a:xfrm>
          <a:prstGeom prst="wedgeRectCallout">
            <a:avLst>
              <a:gd name="adj1" fmla="val -64042"/>
              <a:gd name="adj2" fmla="val -30181"/>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Tên website</a:t>
            </a:r>
          </a:p>
        </p:txBody>
      </p:sp>
      <p:sp>
        <p:nvSpPr>
          <p:cNvPr id="6" name="Rectangle 5">
            <a:extLst>
              <a:ext uri="{FF2B5EF4-FFF2-40B4-BE49-F238E27FC236}">
                <a16:creationId xmlns:a16="http://schemas.microsoft.com/office/drawing/2014/main" id="{B1800B30-B09A-EB47-806D-EF2EC52EFCFC}"/>
              </a:ext>
            </a:extLst>
          </p:cNvPr>
          <p:cNvSpPr/>
          <p:nvPr/>
        </p:nvSpPr>
        <p:spPr>
          <a:xfrm>
            <a:off x="1228725" y="409576"/>
            <a:ext cx="1000125" cy="323850"/>
          </a:xfrm>
          <a:prstGeom prst="rect">
            <a:avLst/>
          </a:prstGeom>
          <a:noFill/>
          <a:ln w="762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prstDash val="dash"/>
              </a:ln>
              <a:solidFill>
                <a:srgbClr val="FF0000"/>
              </a:solidFill>
              <a:latin typeface="Times New Roman" panose="02020603050405020304" pitchFamily="18" charset="0"/>
              <a:cs typeface="Times New Roman" panose="02020603050405020304" pitchFamily="18" charset="0"/>
            </a:endParaRPr>
          </a:p>
        </p:txBody>
      </p:sp>
      <p:sp>
        <p:nvSpPr>
          <p:cNvPr id="7" name="Speech Bubble: Rectangle 6">
            <a:extLst>
              <a:ext uri="{FF2B5EF4-FFF2-40B4-BE49-F238E27FC236}">
                <a16:creationId xmlns:a16="http://schemas.microsoft.com/office/drawing/2014/main" id="{AD4EBBEC-83D6-2B94-3766-CA6912A2D184}"/>
              </a:ext>
            </a:extLst>
          </p:cNvPr>
          <p:cNvSpPr/>
          <p:nvPr/>
        </p:nvSpPr>
        <p:spPr>
          <a:xfrm>
            <a:off x="2581274" y="495300"/>
            <a:ext cx="3228975" cy="647700"/>
          </a:xfrm>
          <a:prstGeom prst="wedgeRectCallout">
            <a:avLst>
              <a:gd name="adj1" fmla="val -64042"/>
              <a:gd name="adj2" fmla="val -30181"/>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Địa chỉ website</a:t>
            </a:r>
          </a:p>
        </p:txBody>
      </p:sp>
      <p:sp>
        <p:nvSpPr>
          <p:cNvPr id="8" name="Rectangle 7">
            <a:extLst>
              <a:ext uri="{FF2B5EF4-FFF2-40B4-BE49-F238E27FC236}">
                <a16:creationId xmlns:a16="http://schemas.microsoft.com/office/drawing/2014/main" id="{A75910F6-75B8-213B-54A5-72382B8B2CD0}"/>
              </a:ext>
            </a:extLst>
          </p:cNvPr>
          <p:cNvSpPr/>
          <p:nvPr/>
        </p:nvSpPr>
        <p:spPr>
          <a:xfrm>
            <a:off x="3167060" y="1552575"/>
            <a:ext cx="7843839" cy="409575"/>
          </a:xfrm>
          <a:prstGeom prst="rect">
            <a:avLst/>
          </a:prstGeom>
          <a:noFill/>
          <a:ln w="762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prstDash val="dash"/>
              </a:ln>
              <a:solidFill>
                <a:srgbClr val="FF0000"/>
              </a:solidFill>
              <a:latin typeface="Times New Roman" panose="02020603050405020304" pitchFamily="18" charset="0"/>
              <a:cs typeface="Times New Roman" panose="02020603050405020304" pitchFamily="18" charset="0"/>
            </a:endParaRPr>
          </a:p>
        </p:txBody>
      </p:sp>
      <p:sp>
        <p:nvSpPr>
          <p:cNvPr id="9" name="Speech Bubble: Rectangle 8">
            <a:extLst>
              <a:ext uri="{FF2B5EF4-FFF2-40B4-BE49-F238E27FC236}">
                <a16:creationId xmlns:a16="http://schemas.microsoft.com/office/drawing/2014/main" id="{5BFC9E92-D28F-40BC-84D4-3DD2A2A3317F}"/>
              </a:ext>
            </a:extLst>
          </p:cNvPr>
          <p:cNvSpPr/>
          <p:nvPr/>
        </p:nvSpPr>
        <p:spPr>
          <a:xfrm>
            <a:off x="6305548" y="452438"/>
            <a:ext cx="4298951" cy="647700"/>
          </a:xfrm>
          <a:prstGeom prst="wedgeRectCallout">
            <a:avLst>
              <a:gd name="adj1" fmla="val -52521"/>
              <a:gd name="adj2" fmla="val 128643"/>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Bảng chọn nội dung</a:t>
            </a:r>
          </a:p>
        </p:txBody>
      </p:sp>
      <p:sp>
        <p:nvSpPr>
          <p:cNvPr id="10" name="Rectangle 9">
            <a:extLst>
              <a:ext uri="{FF2B5EF4-FFF2-40B4-BE49-F238E27FC236}">
                <a16:creationId xmlns:a16="http://schemas.microsoft.com/office/drawing/2014/main" id="{872029B5-CA66-953C-32B4-C844F77F8F9A}"/>
              </a:ext>
            </a:extLst>
          </p:cNvPr>
          <p:cNvSpPr/>
          <p:nvPr/>
        </p:nvSpPr>
        <p:spPr>
          <a:xfrm>
            <a:off x="10331450" y="1194594"/>
            <a:ext cx="806450" cy="409575"/>
          </a:xfrm>
          <a:prstGeom prst="rect">
            <a:avLst/>
          </a:prstGeom>
          <a:noFill/>
          <a:ln w="762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prstDash val="dash"/>
              </a:ln>
              <a:solidFill>
                <a:srgbClr val="FF0000"/>
              </a:solidFill>
              <a:latin typeface="Times New Roman" panose="02020603050405020304" pitchFamily="18" charset="0"/>
              <a:cs typeface="Times New Roman" panose="02020603050405020304" pitchFamily="18" charset="0"/>
            </a:endParaRPr>
          </a:p>
        </p:txBody>
      </p:sp>
      <p:sp>
        <p:nvSpPr>
          <p:cNvPr id="11" name="Speech Bubble: Rectangle 10">
            <a:extLst>
              <a:ext uri="{FF2B5EF4-FFF2-40B4-BE49-F238E27FC236}">
                <a16:creationId xmlns:a16="http://schemas.microsoft.com/office/drawing/2014/main" id="{DDFF5303-D020-6D71-4602-60B5C305F6DF}"/>
              </a:ext>
            </a:extLst>
          </p:cNvPr>
          <p:cNvSpPr/>
          <p:nvPr/>
        </p:nvSpPr>
        <p:spPr>
          <a:xfrm>
            <a:off x="7088979" y="452438"/>
            <a:ext cx="3575050" cy="647700"/>
          </a:xfrm>
          <a:prstGeom prst="wedgeRectCallout">
            <a:avLst>
              <a:gd name="adj1" fmla="val 46438"/>
              <a:gd name="adj2" fmla="val 87466"/>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Công cụ tìm kiếm</a:t>
            </a:r>
          </a:p>
        </p:txBody>
      </p:sp>
    </p:spTree>
    <p:extLst>
      <p:ext uri="{BB962C8B-B14F-4D97-AF65-F5344CB8AC3E}">
        <p14:creationId xmlns:p14="http://schemas.microsoft.com/office/powerpoint/2010/main" val="881679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32" fill="hold" grpId="1" nodeType="clickEffect">
                                  <p:stCondLst>
                                    <p:cond delay="0"/>
                                  </p:stCondLst>
                                  <p:childTnLst>
                                    <p:animEffect transition="out" filter="box(out)">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par>
                                <p:cTn id="16" presetID="4" presetClass="exit" presetSubtype="32" fill="hold" grpId="1" nodeType="withEffect">
                                  <p:stCondLst>
                                    <p:cond delay="0"/>
                                  </p:stCondLst>
                                  <p:childTnLst>
                                    <p:animEffect transition="out" filter="box(out)">
                                      <p:cBhvr>
                                        <p:cTn id="17" dur="2000"/>
                                        <p:tgtEl>
                                          <p:spTgt spid="5"/>
                                        </p:tgtEl>
                                      </p:cBhvr>
                                    </p:animEffect>
                                    <p:set>
                                      <p:cBhvr>
                                        <p:cTn id="18" dur="1" fill="hold">
                                          <p:stCondLst>
                                            <p:cond delay="19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32" fill="hold" grpId="1" nodeType="clickEffect">
                                  <p:stCondLst>
                                    <p:cond delay="0"/>
                                  </p:stCondLst>
                                  <p:childTnLst>
                                    <p:animEffect transition="out" filter="box(out)">
                                      <p:cBhvr>
                                        <p:cTn id="30" dur="2000"/>
                                        <p:tgtEl>
                                          <p:spTgt spid="6"/>
                                        </p:tgtEl>
                                      </p:cBhvr>
                                    </p:animEffect>
                                    <p:set>
                                      <p:cBhvr>
                                        <p:cTn id="31" dur="1" fill="hold">
                                          <p:stCondLst>
                                            <p:cond delay="1999"/>
                                          </p:stCondLst>
                                        </p:cTn>
                                        <p:tgtEl>
                                          <p:spTgt spid="6"/>
                                        </p:tgtEl>
                                        <p:attrNameLst>
                                          <p:attrName>style.visibility</p:attrName>
                                        </p:attrNameLst>
                                      </p:cBhvr>
                                      <p:to>
                                        <p:strVal val="hidden"/>
                                      </p:to>
                                    </p:set>
                                  </p:childTnLst>
                                </p:cTn>
                              </p:par>
                              <p:par>
                                <p:cTn id="32" presetID="4" presetClass="exit" presetSubtype="32" fill="hold" grpId="1" nodeType="withEffect">
                                  <p:stCondLst>
                                    <p:cond delay="0"/>
                                  </p:stCondLst>
                                  <p:childTnLst>
                                    <p:animEffect transition="out" filter="box(out)">
                                      <p:cBhvr>
                                        <p:cTn id="33" dur="2000"/>
                                        <p:tgtEl>
                                          <p:spTgt spid="7"/>
                                        </p:tgtEl>
                                      </p:cBhvr>
                                    </p:animEffect>
                                    <p:set>
                                      <p:cBhvr>
                                        <p:cTn id="34" dur="1" fill="hold">
                                          <p:stCondLst>
                                            <p:cond delay="19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32" fill="hold" grpId="1" nodeType="clickEffect">
                                  <p:stCondLst>
                                    <p:cond delay="0"/>
                                  </p:stCondLst>
                                  <p:childTnLst>
                                    <p:animEffect transition="out" filter="box(out)">
                                      <p:cBhvr>
                                        <p:cTn id="46" dur="2000"/>
                                        <p:tgtEl>
                                          <p:spTgt spid="8"/>
                                        </p:tgtEl>
                                      </p:cBhvr>
                                    </p:animEffect>
                                    <p:set>
                                      <p:cBhvr>
                                        <p:cTn id="47" dur="1" fill="hold">
                                          <p:stCondLst>
                                            <p:cond delay="1999"/>
                                          </p:stCondLst>
                                        </p:cTn>
                                        <p:tgtEl>
                                          <p:spTgt spid="8"/>
                                        </p:tgtEl>
                                        <p:attrNameLst>
                                          <p:attrName>style.visibility</p:attrName>
                                        </p:attrNameLst>
                                      </p:cBhvr>
                                      <p:to>
                                        <p:strVal val="hidden"/>
                                      </p:to>
                                    </p:set>
                                  </p:childTnLst>
                                </p:cTn>
                              </p:par>
                              <p:par>
                                <p:cTn id="48" presetID="4" presetClass="exit" presetSubtype="32" fill="hold" grpId="1" nodeType="withEffect">
                                  <p:stCondLst>
                                    <p:cond delay="0"/>
                                  </p:stCondLst>
                                  <p:childTnLst>
                                    <p:animEffect transition="out" filter="box(out)">
                                      <p:cBhvr>
                                        <p:cTn id="49" dur="2000"/>
                                        <p:tgtEl>
                                          <p:spTgt spid="9"/>
                                        </p:tgtEl>
                                      </p:cBhvr>
                                    </p:animEffect>
                                    <p:set>
                                      <p:cBhvr>
                                        <p:cTn id="50" dur="1" fill="hold">
                                          <p:stCondLst>
                                            <p:cond delay="199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D0A68E-BA62-7ADD-ACFF-5921AB4A5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838200"/>
            <a:ext cx="14439900" cy="9239250"/>
          </a:xfrm>
          <a:prstGeom prst="rect">
            <a:avLst/>
          </a:prstGeom>
        </p:spPr>
      </p:pic>
      <p:sp>
        <p:nvSpPr>
          <p:cNvPr id="5" name="Arrow: Right 4">
            <a:hlinkClick r:id="rId3"/>
            <a:extLst>
              <a:ext uri="{FF2B5EF4-FFF2-40B4-BE49-F238E27FC236}">
                <a16:creationId xmlns:a16="http://schemas.microsoft.com/office/drawing/2014/main" id="{3B35553D-FBC5-AD69-76AB-6D37548CD108}"/>
              </a:ext>
            </a:extLst>
          </p:cNvPr>
          <p:cNvSpPr/>
          <p:nvPr/>
        </p:nvSpPr>
        <p:spPr>
          <a:xfrm>
            <a:off x="10858500" y="6381750"/>
            <a:ext cx="857250" cy="47625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719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0E439E-D147-EE97-90D0-F9CC64FB0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2" y="0"/>
            <a:ext cx="12158997" cy="5619750"/>
          </a:xfrm>
          <a:prstGeom prst="rect">
            <a:avLst/>
          </a:prstGeom>
        </p:spPr>
      </p:pic>
      <p:sp>
        <p:nvSpPr>
          <p:cNvPr id="6" name="Rectangle 5">
            <a:extLst>
              <a:ext uri="{FF2B5EF4-FFF2-40B4-BE49-F238E27FC236}">
                <a16:creationId xmlns:a16="http://schemas.microsoft.com/office/drawing/2014/main" id="{FE4C1EE4-5838-94AA-C0D6-8186B8986F33}"/>
              </a:ext>
            </a:extLst>
          </p:cNvPr>
          <p:cNvSpPr/>
          <p:nvPr/>
        </p:nvSpPr>
        <p:spPr>
          <a:xfrm>
            <a:off x="590550" y="5486400"/>
            <a:ext cx="11010900" cy="13716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cs typeface="Times New Roman" panose="02020603050405020304" pitchFamily="18" charset="0"/>
              </a:rPr>
              <a:t>	Trong các thành phần của một website, bảng chọn nội dung thể hiện cách phân loại thông tin theo các chủ đề (Hình 1) giúp việc tìm kiếm thông tin thuận lợi, dễ dàng hơn.</a:t>
            </a:r>
          </a:p>
        </p:txBody>
      </p:sp>
    </p:spTree>
    <p:extLst>
      <p:ext uri="{BB962C8B-B14F-4D97-AF65-F5344CB8AC3E}">
        <p14:creationId xmlns:p14="http://schemas.microsoft.com/office/powerpoint/2010/main" val="2999604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573</TotalTime>
  <Words>416</Words>
  <Application>Microsoft Office PowerPoint</Application>
  <PresentationFormat>Widescreen</PresentationFormat>
  <Paragraphs>63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nguyenvansaly1981@outlook.com</dc:creator>
  <cp:lastModifiedBy>Techsi.vn</cp:lastModifiedBy>
  <cp:revision>14</cp:revision>
  <dcterms:created xsi:type="dcterms:W3CDTF">2023-09-10T13:25:02Z</dcterms:created>
  <dcterms:modified xsi:type="dcterms:W3CDTF">2024-10-01T11:41:39Z</dcterms:modified>
</cp:coreProperties>
</file>