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0" r:id="rId2"/>
    <p:sldId id="292" r:id="rId3"/>
    <p:sldId id="338" r:id="rId4"/>
    <p:sldId id="286" r:id="rId5"/>
    <p:sldId id="288" r:id="rId6"/>
    <p:sldId id="287" r:id="rId7"/>
    <p:sldId id="293" r:id="rId8"/>
    <p:sldId id="301" r:id="rId9"/>
    <p:sldId id="304" r:id="rId10"/>
    <p:sldId id="305" r:id="rId11"/>
    <p:sldId id="306" r:id="rId12"/>
    <p:sldId id="307" r:id="rId13"/>
    <p:sldId id="308" r:id="rId14"/>
    <p:sldId id="303" r:id="rId15"/>
  </p:sldIdLst>
  <p:sldSz cx="12192000" cy="6858000"/>
  <p:notesSz cx="6858000" cy="9144000"/>
  <p:custDataLst>
    <p:tags r:id="rId17"/>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9F3"/>
    <a:srgbClr val="8B6442"/>
    <a:srgbClr val="F18585"/>
    <a:srgbClr val="9CEDFC"/>
    <a:srgbClr val="F0C444"/>
    <a:srgbClr val="A0D36C"/>
    <a:srgbClr val="EF5F5F"/>
    <a:srgbClr val="F2863B"/>
    <a:srgbClr val="7FC438"/>
    <a:srgbClr val="F9C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94" autoAdjust="0"/>
    <p:restoredTop sz="94660"/>
  </p:normalViewPr>
  <p:slideViewPr>
    <p:cSldViewPr snapToGrid="0">
      <p:cViewPr varScale="1">
        <p:scale>
          <a:sx n="63" d="100"/>
          <a:sy n="63" d="100"/>
        </p:scale>
        <p:origin x="2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3</a:t>
            </a:fld>
            <a:endParaRPr lang="zh-CN" altLang="en-US"/>
          </a:p>
        </p:txBody>
      </p:sp>
    </p:spTree>
    <p:extLst>
      <p:ext uri="{BB962C8B-B14F-4D97-AF65-F5344CB8AC3E}">
        <p14:creationId xmlns:p14="http://schemas.microsoft.com/office/powerpoint/2010/main" val="143603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10/27/2021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10/27/2021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2021/10/27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387806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679" r:id="rId9"/>
    <p:sldLayoutId id="2147483700"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8.wdp"/><Relationship Id="rId5" Type="http://schemas.openxmlformats.org/officeDocument/2006/relationships/image" Target="../media/image17.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868" y="2194562"/>
            <a:ext cx="7972363" cy="1569660"/>
          </a:xfrm>
          <a:prstGeom prst="rect">
            <a:avLst/>
          </a:prstGeom>
          <a:noFill/>
        </p:spPr>
        <p:txBody>
          <a:bodyPr wrap="square" rtlCol="0">
            <a:spAutoFit/>
          </a:bodyPr>
          <a:lstStyle/>
          <a:p>
            <a:pPr algn="ctr"/>
            <a:r>
              <a:rPr lang="en-US" sz="4800" dirty="0">
                <a:ln>
                  <a:solidFill>
                    <a:schemeClr val="accent1">
                      <a:lumMod val="50000"/>
                    </a:schemeClr>
                  </a:solidFill>
                </a:ln>
                <a:solidFill>
                  <a:schemeClr val="bg1"/>
                </a:solidFill>
                <a:latin typeface="+mj-lt"/>
              </a:rPr>
              <a:t>BÀI 51:</a:t>
            </a:r>
          </a:p>
          <a:p>
            <a:pPr algn="ctr"/>
            <a:r>
              <a:rPr lang="en-US" sz="4800" dirty="0">
                <a:ln>
                  <a:solidFill>
                    <a:schemeClr val="accent1">
                      <a:lumMod val="50000"/>
                    </a:schemeClr>
                  </a:solidFill>
                </a:ln>
                <a:solidFill>
                  <a:schemeClr val="bg1"/>
                </a:solidFill>
                <a:latin typeface="+mj-lt"/>
              </a:rPr>
              <a:t>SỐ CÓ BA CHỮ SỐ</a:t>
            </a:r>
          </a:p>
        </p:txBody>
      </p:sp>
      <p:grpSp>
        <p:nvGrpSpPr>
          <p:cNvPr id="4" name="Group 3">
            <a:extLst>
              <a:ext uri="{FF2B5EF4-FFF2-40B4-BE49-F238E27FC236}">
                <a16:creationId xmlns:a16="http://schemas.microsoft.com/office/drawing/2014/main" id="{B5044254-DE52-4029-B43E-ACD26C567FBA}"/>
              </a:ext>
            </a:extLst>
          </p:cNvPr>
          <p:cNvGrpSpPr/>
          <p:nvPr/>
        </p:nvGrpSpPr>
        <p:grpSpPr>
          <a:xfrm>
            <a:off x="1137602" y="223582"/>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7"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75000"/>
                </a:schemeClr>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8"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1">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grpSp>
        <p:sp>
          <p:nvSpPr>
            <p:cNvPr id="6" name="TextBox 5">
              <a:extLst>
                <a:ext uri="{FF2B5EF4-FFF2-40B4-BE49-F238E27FC236}">
                  <a16:creationId xmlns:a16="http://schemas.microsoft.com/office/drawing/2014/main" id="{46C80A5A-72BA-45B9-A254-2A8D09624ECF}"/>
                </a:ext>
              </a:extLst>
            </p:cNvPr>
            <p:cNvSpPr txBox="1"/>
            <p:nvPr/>
          </p:nvSpPr>
          <p:spPr>
            <a:xfrm>
              <a:off x="1588934" y="197943"/>
              <a:ext cx="2125815" cy="584775"/>
            </a:xfrm>
            <a:prstGeom prst="rect">
              <a:avLst/>
            </a:prstGeom>
            <a:noFill/>
          </p:spPr>
          <p:txBody>
            <a:bodyPr wrap="square" rtlCol="0">
              <a:spAutoFit/>
            </a:bodyPr>
            <a:lstStyle/>
            <a:p>
              <a:pPr algn="ctr"/>
              <a:r>
                <a:rPr lang="vi-VN" sz="3200" dirty="0">
                  <a:solidFill>
                    <a:srgbClr val="002060"/>
                  </a:solidFill>
                  <a:latin typeface="+mj-lt"/>
                </a:rPr>
                <a:t>CHỦ ĐỀ </a:t>
              </a:r>
              <a:r>
                <a:rPr lang="en-US" sz="3200" dirty="0">
                  <a:solidFill>
                    <a:srgbClr val="002060"/>
                  </a:solidFill>
                  <a:latin typeface="+mj-lt"/>
                </a:rPr>
                <a:t>10</a:t>
              </a:r>
              <a:endParaRPr lang="vi-VN" sz="3200" dirty="0">
                <a:solidFill>
                  <a:srgbClr val="002060"/>
                </a:solidFill>
                <a:latin typeface="+mj-lt"/>
              </a:endParaRPr>
            </a:p>
          </p:txBody>
        </p:sp>
      </p:grpSp>
      <p:sp>
        <p:nvSpPr>
          <p:cNvPr id="9" name="TextBox 8">
            <a:extLst>
              <a:ext uri="{FF2B5EF4-FFF2-40B4-BE49-F238E27FC236}">
                <a16:creationId xmlns:a16="http://schemas.microsoft.com/office/drawing/2014/main" id="{D049F577-F92A-4405-A19E-48EB947980F5}"/>
              </a:ext>
            </a:extLst>
          </p:cNvPr>
          <p:cNvSpPr txBox="1"/>
          <p:nvPr/>
        </p:nvSpPr>
        <p:spPr>
          <a:xfrm>
            <a:off x="3107421" y="290067"/>
            <a:ext cx="6755037" cy="646331"/>
          </a:xfrm>
          <a:prstGeom prst="rect">
            <a:avLst/>
          </a:prstGeom>
          <a:noFill/>
        </p:spPr>
        <p:txBody>
          <a:bodyPr wrap="square" rtlCol="0">
            <a:spAutoFit/>
          </a:bodyPr>
          <a:lstStyle/>
          <a:p>
            <a:pPr lvl="1" algn="ctr"/>
            <a:r>
              <a:rPr lang="en-US" sz="3600" dirty="0">
                <a:solidFill>
                  <a:srgbClr val="002060"/>
                </a:solidFill>
                <a:latin typeface="+mj-lt"/>
              </a:rPr>
              <a:t>CÁC SỐ TRONG PHẠM VI 1000</a:t>
            </a:r>
            <a:endParaRPr lang="vi-VN" sz="3600" dirty="0">
              <a:solidFill>
                <a:srgbClr val="002060"/>
              </a:solidFill>
              <a:latin typeface="+mj-lt"/>
            </a:endParaRPr>
          </a:p>
        </p:txBody>
      </p:sp>
      <p:sp>
        <p:nvSpPr>
          <p:cNvPr id="2" name="TextBox 1"/>
          <p:cNvSpPr txBox="1"/>
          <p:nvPr/>
        </p:nvSpPr>
        <p:spPr>
          <a:xfrm>
            <a:off x="3814128" y="3764222"/>
            <a:ext cx="5844222" cy="707886"/>
          </a:xfrm>
          <a:prstGeom prst="rect">
            <a:avLst/>
          </a:prstGeom>
          <a:noFill/>
        </p:spPr>
        <p:txBody>
          <a:bodyPr wrap="square" rtlCol="0">
            <a:spAutoFit/>
          </a:bodyPr>
          <a:lstStyle/>
          <a:p>
            <a:r>
              <a:rPr lang="en-US" sz="4000" dirty="0" err="1">
                <a:solidFill>
                  <a:schemeClr val="bg1"/>
                </a:solidFill>
                <a:latin typeface="+mj-lt"/>
              </a:rPr>
              <a:t>Tiết</a:t>
            </a:r>
            <a:r>
              <a:rPr lang="en-US" sz="4000" dirty="0">
                <a:solidFill>
                  <a:schemeClr val="bg1"/>
                </a:solidFill>
                <a:latin typeface="+mj-lt"/>
              </a:rPr>
              <a:t> 2- </a:t>
            </a:r>
            <a:r>
              <a:rPr lang="en-US" sz="4000" dirty="0" err="1">
                <a:solidFill>
                  <a:schemeClr val="bg1"/>
                </a:solidFill>
                <a:latin typeface="+mj-lt"/>
              </a:rPr>
              <a:t>Luyện</a:t>
            </a:r>
            <a:r>
              <a:rPr lang="en-US" sz="4000" dirty="0">
                <a:solidFill>
                  <a:schemeClr val="bg1"/>
                </a:solidFill>
                <a:latin typeface="+mj-lt"/>
              </a:rPr>
              <a:t> </a:t>
            </a:r>
            <a:r>
              <a:rPr lang="en-US" sz="4000" dirty="0" err="1">
                <a:solidFill>
                  <a:schemeClr val="bg1"/>
                </a:solidFill>
                <a:latin typeface="+mj-lt"/>
              </a:rPr>
              <a:t>tập</a:t>
            </a:r>
            <a:r>
              <a:rPr lang="en-US" sz="4000" dirty="0">
                <a:solidFill>
                  <a:schemeClr val="bg1"/>
                </a:solidFill>
                <a:latin typeface="+mj-lt"/>
              </a:rPr>
              <a:t> </a:t>
            </a:r>
          </a:p>
        </p:txBody>
      </p:sp>
    </p:spTree>
    <p:extLst>
      <p:ext uri="{BB962C8B-B14F-4D97-AF65-F5344CB8AC3E}">
        <p14:creationId xmlns:p14="http://schemas.microsoft.com/office/powerpoint/2010/main" val="42529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25400"/>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100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699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1077218"/>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gồm</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chục</a:t>
            </a:r>
            <a:r>
              <a:rPr lang="en-US" sz="3200" dirty="0">
                <a:solidFill>
                  <a:prstClr val="black"/>
                </a:solidFill>
                <a:latin typeface="Times New Roman" pitchFamily="18" charset="0"/>
                <a:cs typeface="Times New Roman" pitchFamily="18" charset="0"/>
              </a:rPr>
              <a:t>, 8 </a:t>
            </a:r>
            <a:r>
              <a:rPr lang="en-US" sz="3200" dirty="0" err="1">
                <a:solidFill>
                  <a:prstClr val="black"/>
                </a:solidFill>
                <a:latin typeface="Times New Roman" pitchFamily="18" charset="0"/>
                <a:cs typeface="Times New Roman" pitchFamily="18" charset="0"/>
              </a:rPr>
              <a:t>trăm</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đơn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A:823</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283</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382</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11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823030" y="2709107"/>
            <a:ext cx="1113292" cy="968164"/>
            <a:chOff x="3128671" y="1872384"/>
            <a:chExt cx="769036" cy="726312"/>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671" y="1872384"/>
              <a:ext cx="769036" cy="726312"/>
            </a:xfrm>
            <a:prstGeom prst="rect">
              <a:avLst/>
            </a:prstGeom>
          </p:spPr>
        </p:pic>
        <p:sp>
          <p:nvSpPr>
            <p:cNvPr id="19" name="文本框 18"/>
            <p:cNvSpPr txBox="1"/>
            <p:nvPr/>
          </p:nvSpPr>
          <p:spPr>
            <a:xfrm>
              <a:off x="3279154" y="2021833"/>
              <a:ext cx="404287"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01</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0" name="文本框 19"/>
          <p:cNvSpPr txBox="1"/>
          <p:nvPr/>
        </p:nvSpPr>
        <p:spPr>
          <a:xfrm>
            <a:off x="3864333" y="2844740"/>
            <a:ext cx="5543172" cy="892296"/>
          </a:xfrm>
          <a:prstGeom prst="rect">
            <a:avLst/>
          </a:prstGeom>
          <a:noFill/>
        </p:spPr>
        <p:txBody>
          <a:bodyPr wrap="square" rtlCol="0">
            <a:spAutoFit/>
          </a:bodyPr>
          <a:lstStyle/>
          <a:p>
            <a:pPr algn="just"/>
            <a:r>
              <a:rPr lang="en-US" altLang="zh-CN" sz="2599" b="1" dirty="0" err="1">
                <a:solidFill>
                  <a:srgbClr val="DC6925"/>
                </a:solidFill>
                <a:latin typeface="Arial" panose="020B0604020202020204" pitchFamily="34" charset="0"/>
                <a:cs typeface="Arial" panose="020B0604020202020204" pitchFamily="34" charset="0"/>
              </a:rPr>
              <a:t>Đọc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viết</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được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các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có</a:t>
            </a:r>
            <a:r>
              <a:rPr lang="en-US" altLang="zh-CN" sz="2599" b="1" dirty="0">
                <a:solidFill>
                  <a:srgbClr val="DC6925"/>
                </a:solidFill>
                <a:latin typeface="Arial" panose="020B0604020202020204" pitchFamily="34" charset="0"/>
                <a:cs typeface="Arial" panose="020B0604020202020204" pitchFamily="34" charset="0"/>
              </a:rPr>
              <a:t> 3 </a:t>
            </a:r>
            <a:r>
              <a:rPr lang="en-US" altLang="zh-CN" sz="2599" b="1" dirty="0" err="1">
                <a:solidFill>
                  <a:srgbClr val="DC6925"/>
                </a:solidFill>
                <a:latin typeface="Arial" panose="020B0604020202020204" pitchFamily="34" charset="0"/>
                <a:cs typeface="Arial" panose="020B0604020202020204" pitchFamily="34" charset="0"/>
              </a:rPr>
              <a:t>chữ</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a:t>
            </a:r>
            <a:endParaRPr lang="zh-CN" altLang="en-US" sz="2599" b="1" dirty="0">
              <a:solidFill>
                <a:srgbClr val="DC6925"/>
              </a:solidFill>
              <a:latin typeface="Arial" panose="020B0604020202020204" pitchFamily="34" charset="0"/>
              <a:cs typeface="Arial" panose="020B0604020202020204" pitchFamily="34" charset="0"/>
            </a:endParaRPr>
          </a:p>
        </p:txBody>
      </p:sp>
      <p:sp>
        <p:nvSpPr>
          <p:cNvPr id="21" name="文本框 20"/>
          <p:cNvSpPr txBox="1"/>
          <p:nvPr/>
        </p:nvSpPr>
        <p:spPr>
          <a:xfrm>
            <a:off x="3864333" y="4060064"/>
            <a:ext cx="5399194"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599" dirty="0" err="1">
                <a:latin typeface="Arial" panose="020B0604020202020204" pitchFamily="34" charset="0"/>
                <a:cs typeface="Arial" panose="020B0604020202020204" pitchFamily="34" charset="0"/>
              </a:rPr>
              <a:t>Củng</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về</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cấu</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tạo</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của</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các</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có</a:t>
            </a:r>
            <a:r>
              <a:rPr lang="en-US" altLang="zh-CN" sz="2599" dirty="0">
                <a:latin typeface="Arial" panose="020B0604020202020204" pitchFamily="34" charset="0"/>
                <a:cs typeface="Arial" panose="020B0604020202020204" pitchFamily="34" charset="0"/>
              </a:rPr>
              <a:t> 3 </a:t>
            </a:r>
            <a:r>
              <a:rPr lang="en-US" altLang="zh-CN" sz="2599" dirty="0" err="1">
                <a:latin typeface="Arial" panose="020B0604020202020204" pitchFamily="34" charset="0"/>
                <a:cs typeface="Arial" panose="020B0604020202020204" pitchFamily="34" charset="0"/>
              </a:rPr>
              <a:t>chữ</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a:t>
            </a:r>
            <a:endParaRPr lang="zh-CN" altLang="en-US" sz="2599" dirty="0">
              <a:latin typeface="Arial" panose="020B0604020202020204" pitchFamily="34" charset="0"/>
              <a:cs typeface="Arial" panose="020B0604020202020204" pitchFamily="34" charset="0"/>
            </a:endParaRPr>
          </a:p>
        </p:txBody>
      </p:sp>
      <p:grpSp>
        <p:nvGrpSpPr>
          <p:cNvPr id="24" name="组合 23"/>
          <p:cNvGrpSpPr/>
          <p:nvPr/>
        </p:nvGrpSpPr>
        <p:grpSpPr>
          <a:xfrm>
            <a:off x="2784495" y="3932925"/>
            <a:ext cx="1025114" cy="968164"/>
            <a:chOff x="5192698" y="1872384"/>
            <a:chExt cx="769036" cy="726312"/>
          </a:xfrm>
        </p:grpSpPr>
        <p:pic>
          <p:nvPicPr>
            <p:cNvPr id="25" name="图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02</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 name="TextBox 1"/>
          <p:cNvSpPr txBox="1"/>
          <p:nvPr/>
        </p:nvSpPr>
        <p:spPr>
          <a:xfrm>
            <a:off x="4785935" y="1989215"/>
            <a:ext cx="2461893" cy="707702"/>
          </a:xfrm>
          <a:prstGeom prst="rect">
            <a:avLst/>
          </a:prstGeom>
          <a:noFill/>
        </p:spPr>
        <p:txBody>
          <a:bodyPr wrap="none" rtlCol="0">
            <a:spAutoFit/>
          </a:bodyPr>
          <a:lstStyle/>
          <a:p>
            <a:r>
              <a:rPr lang="en-US" sz="3999" dirty="0">
                <a:solidFill>
                  <a:srgbClr val="00B0F0"/>
                </a:solidFill>
                <a:latin typeface="UTM Zebrawood" panose="02040603050506020204" pitchFamily="18" charset="0"/>
              </a:rPr>
              <a:t>MỤC TIÊU</a:t>
            </a:r>
          </a:p>
        </p:txBody>
      </p:sp>
    </p:spTree>
    <p:extLst>
      <p:ext uri="{BB962C8B-B14F-4D97-AF65-F5344CB8AC3E}">
        <p14:creationId xmlns:p14="http://schemas.microsoft.com/office/powerpoint/2010/main" val="9938936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26" name="TextBox 25">
              <a:extLst>
                <a:ext uri="{FF2B5EF4-FFF2-40B4-BE49-F238E27FC236}">
                  <a16:creationId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752</a:t>
              </a:r>
            </a:p>
          </p:txBody>
        </p:sp>
        <p:sp>
          <p:nvSpPr>
            <p:cNvPr id="27" name="Rounded Rectangle 26">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31" name="TextBox 30">
              <a:extLst>
                <a:ext uri="{FF2B5EF4-FFF2-40B4-BE49-F238E27FC236}">
                  <a16:creationId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641</a:t>
              </a:r>
            </a:p>
          </p:txBody>
        </p:sp>
        <p:sp>
          <p:nvSpPr>
            <p:cNvPr id="32" name="Rounded Rectangle 31">
              <a:extLst>
                <a:ext uri="{FF2B5EF4-FFF2-40B4-BE49-F238E27FC236}">
                  <a16:creationId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35" name="TextBox 34">
              <a:extLst>
                <a:ext uri="{FF2B5EF4-FFF2-40B4-BE49-F238E27FC236}">
                  <a16:creationId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475</a:t>
              </a:r>
            </a:p>
          </p:txBody>
        </p:sp>
        <p:sp>
          <p:nvSpPr>
            <p:cNvPr id="36" name="Rounded Rectangle 3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a16="http://schemas.microsoft.com/office/drawing/2014/main" id="{23429152-A037-A543-AE6D-99BB235C8846}"/>
              </a:ext>
            </a:extLst>
          </p:cNvPr>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t> </a:t>
            </a:r>
            <a:r>
              <a:rPr lang="en-US" sz="2800" dirty="0" err="1"/>
              <a:t>Mỗi</a:t>
            </a:r>
            <a:r>
              <a:rPr lang="en-US" sz="2800" dirty="0"/>
              <a:t> </a:t>
            </a:r>
            <a:r>
              <a:rPr lang="en-US" sz="2800" dirty="0" err="1"/>
              <a:t>chú</a:t>
            </a:r>
            <a:r>
              <a:rPr lang="en-US" sz="2800" dirty="0"/>
              <a:t> </a:t>
            </a:r>
            <a:r>
              <a:rPr lang="en-US" sz="2800" dirty="0" err="1"/>
              <a:t>ong</a:t>
            </a:r>
            <a:r>
              <a:rPr lang="en-US" sz="2800" dirty="0"/>
              <a:t> </a:t>
            </a:r>
            <a:r>
              <a:rPr lang="en-US" sz="2800" dirty="0" err="1"/>
              <a:t>đến</a:t>
            </a:r>
            <a:r>
              <a:rPr lang="en-US" sz="2800" dirty="0"/>
              <a:t> </a:t>
            </a:r>
            <a:r>
              <a:rPr lang="en-US" sz="2800" dirty="0" err="1"/>
              <a:t>từ</a:t>
            </a:r>
            <a:r>
              <a:rPr lang="en-US" sz="2800" dirty="0"/>
              <a:t> </a:t>
            </a:r>
            <a:r>
              <a:rPr lang="en-US" sz="2800" dirty="0" err="1"/>
              <a:t>tổ</a:t>
            </a:r>
            <a:r>
              <a:rPr lang="en-US" sz="2800" dirty="0"/>
              <a:t> </a:t>
            </a:r>
            <a:r>
              <a:rPr lang="en-US" sz="2800" dirty="0" err="1"/>
              <a:t>nào</a:t>
            </a:r>
            <a:r>
              <a:rPr lang="en-US" sz="2800" dirty="0"/>
              <a:t>? </a:t>
            </a:r>
          </a:p>
        </p:txBody>
      </p:sp>
      <p:pic>
        <p:nvPicPr>
          <p:cNvPr id="9" name="Picture 8">
            <a:extLst>
              <a:ext uri="{FF2B5EF4-FFF2-40B4-BE49-F238E27FC236}">
                <a16:creationId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10">
            <a:extLst>
              <a:ext uri="{FF2B5EF4-FFF2-40B4-BE49-F238E27FC236}">
                <a16:creationId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7BB83903-9C12-A347-84DD-EFB3031928FE}"/>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a16="http://schemas.microsoft.com/office/drawing/2014/main" id="{1110E70E-4ACF-9745-9F53-75F27D6DB422}"/>
              </a:ext>
            </a:extLst>
          </p:cNvPr>
          <p:cNvSpPr txBox="1"/>
          <p:nvPr/>
        </p:nvSpPr>
        <p:spPr>
          <a:xfrm>
            <a:off x="1506055" y="278839"/>
            <a:ext cx="9549872" cy="1131848"/>
          </a:xfrm>
          <a:prstGeom prst="rect">
            <a:avLst/>
          </a:prstGeom>
          <a:noFill/>
        </p:spPr>
        <p:txBody>
          <a:bodyPr wrap="square" rtlCol="0">
            <a:spAutoFit/>
          </a:bodyPr>
          <a:lstStyle/>
          <a:p>
            <a:pPr>
              <a:lnSpc>
                <a:spcPct val="150000"/>
              </a:lnSpc>
            </a:pP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bởi</a:t>
            </a:r>
            <a:r>
              <a:rPr lang="en-US" sz="2400" dirty="0"/>
              <a:t> </a:t>
            </a:r>
            <a:r>
              <a:rPr lang="en-US" sz="2400" dirty="0" err="1"/>
              <a:t>màu</a:t>
            </a:r>
            <a:r>
              <a:rPr lang="en-US" sz="2400" dirty="0"/>
              <a:t> </a:t>
            </a:r>
            <a:r>
              <a:rPr lang="en-US" sz="2400" dirty="0" err="1"/>
              <a:t>ở</a:t>
            </a:r>
            <a:r>
              <a:rPr lang="en-US" sz="2400" dirty="0"/>
              <a:t> </a:t>
            </a:r>
            <a:r>
              <a:rPr lang="en-US" sz="2400" dirty="0" err="1"/>
              <a:t>thùng</a:t>
            </a:r>
            <a:r>
              <a:rPr lang="en-US" sz="2400" dirty="0"/>
              <a:t> </a:t>
            </a:r>
            <a:r>
              <a:rPr lang="en-US" sz="2400" dirty="0" err="1"/>
              <a:t>ghi</a:t>
            </a:r>
            <a:r>
              <a:rPr lang="en-US" sz="2400" dirty="0"/>
              <a:t> </a:t>
            </a:r>
            <a:r>
              <a:rPr lang="en-US" sz="2400" dirty="0" err="1"/>
              <a:t>cách</a:t>
            </a:r>
            <a:r>
              <a:rPr lang="en-US" sz="2400" dirty="0"/>
              <a:t> </a:t>
            </a:r>
            <a:r>
              <a:rPr lang="en-US" sz="2400" dirty="0" err="1"/>
              <a:t>đọc</a:t>
            </a:r>
            <a:r>
              <a:rPr lang="en-US" sz="2400" dirty="0"/>
              <a:t> </a:t>
            </a:r>
            <a:r>
              <a:rPr lang="en-US" sz="2400" dirty="0" err="1"/>
              <a:t>số</a:t>
            </a:r>
            <a:r>
              <a:rPr lang="en-US" sz="2400" dirty="0"/>
              <a:t> </a:t>
            </a:r>
            <a:r>
              <a:rPr lang="en-US" sz="2400" dirty="0" err="1"/>
              <a:t>trên</a:t>
            </a:r>
            <a:r>
              <a:rPr lang="en-US" sz="2400" dirty="0"/>
              <a:t> </a:t>
            </a:r>
            <a:r>
              <a:rPr lang="en-US" sz="2400" dirty="0" err="1"/>
              <a:t>thanh</a:t>
            </a:r>
            <a:r>
              <a:rPr lang="en-US" sz="2400" dirty="0"/>
              <a:t> </a:t>
            </a:r>
            <a:r>
              <a:rPr lang="en-US" sz="2400" dirty="0" err="1"/>
              <a:t>gỗ</a:t>
            </a:r>
            <a:r>
              <a:rPr lang="en-US" sz="2400" dirty="0"/>
              <a:t>. </a:t>
            </a:r>
            <a:r>
              <a:rPr lang="en-US" sz="2400" dirty="0" err="1"/>
              <a:t>Hỏi</a:t>
            </a: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màu</a:t>
            </a:r>
            <a:r>
              <a:rPr lang="en-US" sz="2400" dirty="0"/>
              <a:t> </a:t>
            </a:r>
            <a:r>
              <a:rPr lang="en-US" sz="2400" dirty="0" err="1"/>
              <a:t>gì</a:t>
            </a:r>
            <a:r>
              <a:rPr lang="en-US" sz="2400" dirty="0"/>
              <a:t>?</a:t>
            </a:r>
          </a:p>
        </p:txBody>
      </p:sp>
      <p:sp>
        <p:nvSpPr>
          <p:cNvPr id="2" name="Rounded Rectangle 1">
            <a:extLst>
              <a:ext uri="{FF2B5EF4-FFF2-40B4-BE49-F238E27FC236}">
                <a16:creationId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6" name="Up Arrow 5">
            <a:extLst>
              <a:ext uri="{FF2B5EF4-FFF2-40B4-BE49-F238E27FC236}">
                <a16:creationId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2" name="Up Arrow 5">
            <a:extLst>
              <a:ext uri="{FF2B5EF4-FFF2-40B4-BE49-F238E27FC236}">
                <a16:creationId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3" name="Up Arrow 5">
            <a:extLst>
              <a:ext uri="{FF2B5EF4-FFF2-40B4-BE49-F238E27FC236}">
                <a16:creationId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4" name="Up Arrow 5">
            <a:extLst>
              <a:ext uri="{FF2B5EF4-FFF2-40B4-BE49-F238E27FC236}">
                <a16:creationId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5" name="Up Arrow 5">
            <a:extLst>
              <a:ext uri="{FF2B5EF4-FFF2-40B4-BE49-F238E27FC236}">
                <a16:creationId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6" name="Up Arrow 5">
            <a:extLst>
              <a:ext uri="{FF2B5EF4-FFF2-40B4-BE49-F238E27FC236}">
                <a16:creationId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7" name="Up Arrow 5">
            <a:extLst>
              <a:ext uri="{FF2B5EF4-FFF2-40B4-BE49-F238E27FC236}">
                <a16:creationId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7" name="Oval 6">
            <a:extLst>
              <a:ext uri="{FF2B5EF4-FFF2-40B4-BE49-F238E27FC236}">
                <a16:creationId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1" name="Oval 20">
            <a:extLst>
              <a:ext uri="{FF2B5EF4-FFF2-40B4-BE49-F238E27FC236}">
                <a16:creationId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2" name="Oval 21">
            <a:extLst>
              <a:ext uri="{FF2B5EF4-FFF2-40B4-BE49-F238E27FC236}">
                <a16:creationId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3" name="Oval 22">
            <a:extLst>
              <a:ext uri="{FF2B5EF4-FFF2-40B4-BE49-F238E27FC236}">
                <a16:creationId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4" name="Oval 23">
            <a:extLst>
              <a:ext uri="{FF2B5EF4-FFF2-40B4-BE49-F238E27FC236}">
                <a16:creationId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5" name="Oval 24">
            <a:extLst>
              <a:ext uri="{FF2B5EF4-FFF2-40B4-BE49-F238E27FC236}">
                <a16:creationId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6" name="Oval 25">
            <a:extLst>
              <a:ext uri="{FF2B5EF4-FFF2-40B4-BE49-F238E27FC236}">
                <a16:creationId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7" name="Oval 26">
            <a:extLst>
              <a:ext uri="{FF2B5EF4-FFF2-40B4-BE49-F238E27FC236}">
                <a16:creationId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9" name="TextBox 8">
            <a:extLst>
              <a:ext uri="{FF2B5EF4-FFF2-40B4-BE49-F238E27FC236}">
                <a16:creationId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en-VN" sz="2400" dirty="0"/>
              <a:t>125</a:t>
            </a:r>
          </a:p>
        </p:txBody>
      </p:sp>
      <p:sp>
        <p:nvSpPr>
          <p:cNvPr id="28" name="TextBox 27">
            <a:extLst>
              <a:ext uri="{FF2B5EF4-FFF2-40B4-BE49-F238E27FC236}">
                <a16:creationId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en-VN" sz="2400" dirty="0"/>
              <a:t>234</a:t>
            </a:r>
          </a:p>
        </p:txBody>
      </p:sp>
      <p:sp>
        <p:nvSpPr>
          <p:cNvPr id="29" name="TextBox 28">
            <a:extLst>
              <a:ext uri="{FF2B5EF4-FFF2-40B4-BE49-F238E27FC236}">
                <a16:creationId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en-VN" sz="2400" dirty="0"/>
              <a:t>342</a:t>
            </a:r>
          </a:p>
        </p:txBody>
      </p:sp>
      <p:sp>
        <p:nvSpPr>
          <p:cNvPr id="30" name="TextBox 29">
            <a:extLst>
              <a:ext uri="{FF2B5EF4-FFF2-40B4-BE49-F238E27FC236}">
                <a16:creationId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en-VN" sz="2400" dirty="0"/>
              <a:t>423</a:t>
            </a:r>
          </a:p>
        </p:txBody>
      </p:sp>
      <p:sp>
        <p:nvSpPr>
          <p:cNvPr id="31" name="TextBox 30">
            <a:extLst>
              <a:ext uri="{FF2B5EF4-FFF2-40B4-BE49-F238E27FC236}">
                <a16:creationId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en-VN" sz="2400" dirty="0"/>
              <a:t>521</a:t>
            </a:r>
          </a:p>
        </p:txBody>
      </p:sp>
      <p:sp>
        <p:nvSpPr>
          <p:cNvPr id="32" name="TextBox 31">
            <a:extLst>
              <a:ext uri="{FF2B5EF4-FFF2-40B4-BE49-F238E27FC236}">
                <a16:creationId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en-VN" sz="2400" dirty="0"/>
              <a:t>652</a:t>
            </a:r>
          </a:p>
        </p:txBody>
      </p:sp>
      <p:sp>
        <p:nvSpPr>
          <p:cNvPr id="33" name="TextBox 32">
            <a:extLst>
              <a:ext uri="{FF2B5EF4-FFF2-40B4-BE49-F238E27FC236}">
                <a16:creationId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en-VN" sz="2400" dirty="0"/>
              <a:t>706</a:t>
            </a:r>
          </a:p>
        </p:txBody>
      </p:sp>
      <p:pic>
        <p:nvPicPr>
          <p:cNvPr id="5" name="Picture 4">
            <a:extLst>
              <a:ext uri="{FF2B5EF4-FFF2-40B4-BE49-F238E27FC236}">
                <a16:creationId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VN" sz="1200" b="1" dirty="0">
                  <a:ln w="9525">
                    <a:solidFill>
                      <a:schemeClr val="bg1"/>
                    </a:solidFill>
                  </a:ln>
                  <a:solidFill>
                    <a:schemeClr val="bg1"/>
                  </a:solidFill>
                </a:rPr>
                <a:t>Bảy trăm </a:t>
              </a:r>
            </a:p>
            <a:p>
              <a:pPr algn="ctr"/>
              <a:r>
                <a:rPr lang="en-VN" sz="1200" b="1" dirty="0">
                  <a:ln w="9525">
                    <a:solidFill>
                      <a:schemeClr val="bg1"/>
                    </a:solidFill>
                  </a:ln>
                  <a:solidFill>
                    <a:schemeClr val="bg1"/>
                  </a:solidFill>
                </a:rPr>
                <a:t>linh sáu</a:t>
              </a:r>
            </a:p>
          </p:txBody>
        </p:sp>
        <p:sp>
          <p:nvSpPr>
            <p:cNvPr id="37" name="TextBox 36">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VN" sz="1200" b="1" dirty="0">
                  <a:ln w="9525">
                    <a:noFill/>
                  </a:ln>
                </a:rPr>
                <a:t>Bảy trăm </a:t>
              </a:r>
            </a:p>
            <a:p>
              <a:pPr algn="ctr"/>
              <a:r>
                <a:rPr lang="en-VN" sz="1200" b="1" dirty="0">
                  <a:ln w="9525">
                    <a:noFill/>
                  </a:ln>
                </a:rPr>
                <a:t>linh sáu</a:t>
              </a:r>
            </a:p>
          </p:txBody>
        </p:sp>
      </p:grpSp>
      <p:sp>
        <p:nvSpPr>
          <p:cNvPr id="36" name="Freeform 35">
            <a:extLst>
              <a:ext uri="{FF2B5EF4-FFF2-40B4-BE49-F238E27FC236}">
                <a16:creationId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8" name="Freeform 37">
            <a:extLst>
              <a:ext uri="{FF2B5EF4-FFF2-40B4-BE49-F238E27FC236}">
                <a16:creationId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1" name="Freeform 40">
            <a:extLst>
              <a:ext uri="{FF2B5EF4-FFF2-40B4-BE49-F238E27FC236}">
                <a16:creationId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Freeform 41">
            <a:extLst>
              <a:ext uri="{FF2B5EF4-FFF2-40B4-BE49-F238E27FC236}">
                <a16:creationId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Freeform 42">
            <a:extLst>
              <a:ext uri="{FF2B5EF4-FFF2-40B4-BE49-F238E27FC236}">
                <a16:creationId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Freeform 43">
            <a:extLst>
              <a:ext uri="{FF2B5EF4-FFF2-40B4-BE49-F238E27FC236}">
                <a16:creationId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a16="http://schemas.microsoft.com/office/drawing/2014/main" id="{64FDEE5B-737D-A645-B8B2-EB7E24F728E8}"/>
              </a:ext>
            </a:extLst>
          </p:cNvPr>
          <p:cNvSpPr txBox="1"/>
          <p:nvPr/>
        </p:nvSpPr>
        <p:spPr>
          <a:xfrm>
            <a:off x="2019300" y="5202280"/>
            <a:ext cx="6712094" cy="646331"/>
          </a:xfrm>
          <a:prstGeom prst="rect">
            <a:avLst/>
          </a:prstGeom>
          <a:noFill/>
        </p:spPr>
        <p:txBody>
          <a:bodyPr wrap="none" rtlCol="0">
            <a:spAutoFit/>
          </a:bodyPr>
          <a:lstStyle/>
          <a:p>
            <a:r>
              <a:rPr lang="en-VN" sz="3600" dirty="0">
                <a:solidFill>
                  <a:srgbClr val="FF0000"/>
                </a:solidFill>
                <a:sym typeface="Wingdings" pitchFamily="2" charset="2"/>
              </a:rPr>
              <a:t> Số liền trước của 300 là: 299</a:t>
            </a:r>
            <a:endParaRPr lang="en-VN" sz="3600" dirty="0">
              <a:solidFill>
                <a:srgbClr val="FF0000"/>
              </a:solidFill>
            </a:endParaRPr>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344339" y="278839"/>
            <a:ext cx="9503321" cy="658770"/>
          </a:xfrm>
          <a:prstGeom prst="rect">
            <a:avLst/>
          </a:prstGeom>
          <a:noFill/>
        </p:spPr>
        <p:txBody>
          <a:bodyPr wrap="square" rtlCol="0">
            <a:spAutoFit/>
          </a:bodyPr>
          <a:lstStyle/>
          <a:p>
            <a:pPr>
              <a:lnSpc>
                <a:spcPct val="150000"/>
              </a:lnSpc>
            </a:pPr>
            <a:r>
              <a:rPr lang="en-US" sz="2800" dirty="0"/>
              <a:t> b)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liền</a:t>
            </a:r>
            <a:r>
              <a:rPr lang="en-US" sz="2800" dirty="0"/>
              <a:t> </a:t>
            </a:r>
            <a:r>
              <a:rPr lang="en-US" sz="2800" dirty="0" err="1"/>
              <a:t>sau</a:t>
            </a:r>
            <a:r>
              <a:rPr lang="en-US" sz="2800" dirty="0"/>
              <a:t> </a:t>
            </a:r>
            <a:r>
              <a:rPr lang="en-US" sz="2800" dirty="0" err="1"/>
              <a:t>của</a:t>
            </a:r>
            <a:r>
              <a:rPr lang="en-US" sz="2800" dirty="0"/>
              <a:t> 999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sp>
        <p:nvSpPr>
          <p:cNvPr id="7" name="TextBox 6">
            <a:extLst>
              <a:ext uri="{FF2B5EF4-FFF2-40B4-BE49-F238E27FC236}">
                <a16:creationId xmlns:a16="http://schemas.microsoft.com/office/drawing/2014/main" id="{64FDEE5B-737D-A645-B8B2-EB7E24F728E8}"/>
              </a:ext>
            </a:extLst>
          </p:cNvPr>
          <p:cNvSpPr txBox="1"/>
          <p:nvPr/>
        </p:nvSpPr>
        <p:spPr>
          <a:xfrm>
            <a:off x="1506054" y="4966937"/>
            <a:ext cx="5981125"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trước của 999 là: </a:t>
            </a:r>
            <a:r>
              <a:rPr lang="en-VN" sz="3200" dirty="0">
                <a:solidFill>
                  <a:srgbClr val="FF0000"/>
                </a:solidFill>
                <a:sym typeface="Wingdings" pitchFamily="2" charset="2"/>
              </a:rPr>
              <a:t>998</a:t>
            </a:r>
            <a:endParaRPr lang="en-VN" sz="3200" dirty="0">
              <a:solidFill>
                <a:srgbClr val="FF0000"/>
              </a:solidFill>
            </a:endParaRPr>
          </a:p>
        </p:txBody>
      </p:sp>
      <p:sp>
        <p:nvSpPr>
          <p:cNvPr id="2" name="Rounded Rectangle 1">
            <a:extLst>
              <a:ext uri="{FF2B5EF4-FFF2-40B4-BE49-F238E27FC236}">
                <a16:creationId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998</a:t>
            </a:r>
          </a:p>
        </p:txBody>
      </p:sp>
      <p:sp>
        <p:nvSpPr>
          <p:cNvPr id="8" name="Rounded Rectangle 7">
            <a:extLst>
              <a:ext uri="{FF2B5EF4-FFF2-40B4-BE49-F238E27FC236}">
                <a16:creationId xmlns:a16="http://schemas.microsoft.com/office/drawing/2014/main" id="{781286F4-B685-8B4F-9B76-E69CC147AA6A}"/>
              </a:ext>
            </a:extLst>
          </p:cNvPr>
          <p:cNvSpPr/>
          <p:nvPr/>
        </p:nvSpPr>
        <p:spPr>
          <a:xfrm>
            <a:off x="8039100" y="2032534"/>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1000</a:t>
            </a:r>
          </a:p>
        </p:txBody>
      </p:sp>
      <p:sp>
        <p:nvSpPr>
          <p:cNvPr id="9" name="Rounded Rectangle 8">
            <a:extLst>
              <a:ext uri="{FF2B5EF4-FFF2-40B4-BE49-F238E27FC236}">
                <a16:creationId xmlns:a16="http://schemas.microsoft.com/office/drawing/2014/main" id="{EE2D02F4-6F03-4045-A165-0D1F6FB0FB05}"/>
              </a:ext>
            </a:extLst>
          </p:cNvPr>
          <p:cNvSpPr/>
          <p:nvPr/>
        </p:nvSpPr>
        <p:spPr>
          <a:xfrm>
            <a:off x="4857750" y="2098394"/>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spc="300" dirty="0">
                <a:solidFill>
                  <a:schemeClr val="tx1"/>
                </a:solidFill>
              </a:rPr>
              <a:t>999</a:t>
            </a:r>
          </a:p>
        </p:txBody>
      </p:sp>
      <p:sp>
        <p:nvSpPr>
          <p:cNvPr id="5" name="Curved Down Arrow 4">
            <a:extLst>
              <a:ext uri="{FF2B5EF4-FFF2-40B4-BE49-F238E27FC236}">
                <a16:creationId xmlns:a16="http://schemas.microsoft.com/office/drawing/2014/main" id="{E3A8126D-280D-8444-9CFB-D5402C5CE10C}"/>
              </a:ext>
            </a:extLst>
          </p:cNvPr>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1" name="Rectangle 10">
            <a:extLst>
              <a:ext uri="{FF2B5EF4-FFF2-40B4-BE49-F238E27FC236}">
                <a16:creationId xmlns:a16="http://schemas.microsoft.com/office/drawing/2014/main" id="{98E6C65E-E6D8-8847-A9A3-9DC1988A6007}"/>
              </a:ext>
            </a:extLst>
          </p:cNvPr>
          <p:cNvSpPr/>
          <p:nvPr/>
        </p:nvSpPr>
        <p:spPr>
          <a:xfrm>
            <a:off x="2019300"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Curved Down Arrow 12">
            <a:extLst>
              <a:ext uri="{FF2B5EF4-FFF2-40B4-BE49-F238E27FC236}">
                <a16:creationId xmlns:a16="http://schemas.microsoft.com/office/drawing/2014/main" id="{67B126EE-2767-504C-8D9A-A4EA69FA3166}"/>
              </a:ext>
            </a:extLst>
          </p:cNvPr>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4" name="Rectangle 13">
            <a:extLst>
              <a:ext uri="{FF2B5EF4-FFF2-40B4-BE49-F238E27FC236}">
                <a16:creationId xmlns:a16="http://schemas.microsoft.com/office/drawing/2014/main" id="{3042E108-3520-364C-94EC-1A7F760563B6}"/>
              </a:ext>
            </a:extLst>
          </p:cNvPr>
          <p:cNvSpPr/>
          <p:nvPr/>
        </p:nvSpPr>
        <p:spPr>
          <a:xfrm>
            <a:off x="8505824"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A583B101-076F-2E4B-A501-D15277696A0A}"/>
              </a:ext>
            </a:extLst>
          </p:cNvPr>
          <p:cNvSpPr txBox="1"/>
          <p:nvPr/>
        </p:nvSpPr>
        <p:spPr>
          <a:xfrm>
            <a:off x="1506054" y="5702806"/>
            <a:ext cx="5870518"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sau của 999 là: </a:t>
            </a:r>
            <a:r>
              <a:rPr lang="en-VN" sz="3200" dirty="0">
                <a:solidFill>
                  <a:srgbClr val="FF0000"/>
                </a:solidFill>
                <a:sym typeface="Wingdings" pitchFamily="2" charset="2"/>
              </a:rPr>
              <a:t>1000</a:t>
            </a:r>
            <a:endParaRPr lang="en-VN" sz="3200" dirty="0">
              <a:solidFill>
                <a:srgbClr val="FF0000"/>
              </a:solidFill>
            </a:endParaRPr>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FEF76E3-00E6-CB4F-891F-2BF8A08DC9C0}"/>
              </a:ext>
            </a:extLst>
          </p:cNvPr>
          <p:cNvSpPr/>
          <p:nvPr/>
        </p:nvSpPr>
        <p:spPr>
          <a:xfrm>
            <a:off x="1506053" y="2032534"/>
            <a:ext cx="8714271"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400" dirty="0"/>
          </a:p>
        </p:txBody>
      </p:sp>
      <p:sp>
        <p:nvSpPr>
          <p:cNvPr id="2" name="TextBox 1"/>
          <p:cNvSpPr txBox="1"/>
          <p:nvPr/>
        </p:nvSpPr>
        <p:spPr>
          <a:xfrm>
            <a:off x="3076575" y="2609064"/>
            <a:ext cx="6515100" cy="1323439"/>
          </a:xfrm>
          <a:prstGeom prst="rect">
            <a:avLst/>
          </a:prstGeom>
          <a:noFill/>
        </p:spPr>
        <p:txBody>
          <a:bodyPr wrap="square" rtlCol="0">
            <a:spAutoFit/>
          </a:bodyPr>
          <a:lstStyle/>
          <a:p>
            <a:r>
              <a:rPr lang="en-US" sz="8000" dirty="0"/>
              <a:t>CỦNG CỐ</a:t>
            </a:r>
          </a:p>
        </p:txBody>
      </p:sp>
    </p:spTree>
    <p:extLst>
      <p:ext uri="{BB962C8B-B14F-4D97-AF65-F5344CB8AC3E}">
        <p14:creationId xmlns:p14="http://schemas.microsoft.com/office/powerpoint/2010/main" val="2119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TotalTime>
  <Words>279</Words>
  <Application>Microsoft Office PowerPoint</Application>
  <PresentationFormat>Widescreen</PresentationFormat>
  <Paragraphs>64</Paragraphs>
  <Slides>14</Slides>
  <Notes>1</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Times New Roman</vt:lpstr>
      <vt:lpstr>UTM Cookies</vt:lpstr>
      <vt:lpstr>UTM Zebrawood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188</cp:revision>
  <dcterms:created xsi:type="dcterms:W3CDTF">2021-06-02T01:34:28Z</dcterms:created>
  <dcterms:modified xsi:type="dcterms:W3CDTF">2021-10-27T03:39:46Z</dcterms:modified>
</cp:coreProperties>
</file>