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61" r:id="rId2"/>
    <p:sldId id="280" r:id="rId3"/>
    <p:sldId id="307" r:id="rId4"/>
    <p:sldId id="265" r:id="rId5"/>
    <p:sldId id="516" r:id="rId6"/>
    <p:sldId id="304" r:id="rId7"/>
    <p:sldId id="527" r:id="rId8"/>
    <p:sldId id="325" r:id="rId9"/>
    <p:sldId id="309" r:id="rId10"/>
    <p:sldId id="269" r:id="rId11"/>
    <p:sldId id="276" r:id="rId12"/>
    <p:sldId id="522" r:id="rId13"/>
    <p:sldId id="326" r:id="rId14"/>
    <p:sldId id="296" r:id="rId15"/>
    <p:sldId id="302" r:id="rId16"/>
  </p:sldIdLst>
  <p:sldSz cx="12192000" cy="6858000"/>
  <p:notesSz cx="6858000" cy="9144000"/>
  <p:embeddedFontLst>
    <p:embeddedFont>
      <p:font typeface="#9Slide05 Heroe Pro" pitchFamily="2" charset="0"/>
      <p:regular r:id="rId18"/>
    </p:embeddedFont>
    <p:embeddedFont>
      <p:font typeface="#9Slide05 SVNClementine" panose="020F0502020204030203" pitchFamily="34" charset="0"/>
      <p:regular r:id="rId19"/>
    </p:embeddedFont>
    <p:embeddedFont>
      <p:font typeface="#9Slide05 SVNFourth" panose="00000500000000000000" pitchFamily="2" charset="0"/>
      <p:regular r:id="rId20"/>
      <p:bold r:id="rId21"/>
    </p:embeddedFont>
    <p:embeddedFont>
      <p:font typeface="#9Slide05 SVNLobster" panose="02040603050506020204" pitchFamily="18" charset="0"/>
      <p:regular r:id="rId22"/>
    </p:embeddedFont>
    <p:embeddedFont>
      <p:font typeface="#9Slide07 HoneyCream" pitchFamily="2" charset="0"/>
      <p:regular r:id="rId23"/>
    </p:embeddedFont>
    <p:embeddedFont>
      <p:font typeface="UTM Avo" panose="02040603050506020204" pitchFamily="18" charset="0"/>
      <p:regular r:id="rId24"/>
    </p:embeddedFont>
    <p:embeddedFont>
      <p:font typeface="UVF TypoSlabserif" panose="020B0604020202020204" charset="0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9999"/>
    <a:srgbClr val="FF0066"/>
    <a:srgbClr val="88B543"/>
    <a:srgbClr val="CBDA75"/>
    <a:srgbClr val="C47344"/>
    <a:srgbClr val="CFFAFF"/>
    <a:srgbClr val="89B544"/>
    <a:srgbClr val="A3E6EA"/>
    <a:srgbClr val="96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7E9D5-A261-425C-91FD-4580969F7DC1}" v="1" dt="2022-09-12T16:42:12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1-07T07:15:10.8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8430 1229 0,'-30'0'94,"1"0"-78,0 0-1,-30 0 1,1 0 0,-30 0-16,-29 0 15,-205 0 17,117 0-17,146 0-15,-29 0 16,30 0-1,-1 0 1,1 30-16,-1-1 16,-116 30 15,87-1 0,-117 118 0,205-147-15,-88 29 15,59-28-31,29-1 16,-59 0 15,59 0-31,0 1 16,0 204 15,0-146-31,30 116 47,-1-57-31,-29-118-1,29 30 1,0-1-1,1-29 1,28 59 0,30 58 15,-59-87-15,59 58 15,-88-88-31,59 59 31,-1-29-15,-28-30-1,-1-29-15,0 29 47,59 0-16,-30 1-31,1-30 16,58 29 0,-58-29-1,58 0 17,-59 0-32,-29 0 15,147 0 16,0-29 1,29-30-1,-118 59-31,1-29 16,88-59 15,-118 30-31,30 58 15,88-59 17,-147 30-17,30 0 17,-30-1-17,0 1 1,205-88 15,-175 88-15,-1-1-1,-28 30 1,-30-29-16,29 29 16,0-29 15,-29 0-16,30 29-15,87-88 32,-59 29-17,1-28 1,58-31 0,-59 60-1,30-88 1,-88 87-1,29-58 17,1 88-17,-30 0 1,0-30 31,0 0-16,0 30-31,0 0 16,-30 0-1,1-30-15,-29 1 16,-118-147 15,59 146-31,58 1 16,-58-30-1,59 59 1,-30-30 0,59 30-1,-30 0-15,-29-1 47,-117-28-16,147 58-15,-30-29 0,59 29-1,-59 0 1,59 0 0,-30 0-1,-29 0 16,-29 0-15,59 0 0,-176 58-1,116-29 1,60 1 0,-59 28-1,-88 30 1,0 88-1,117-59 1,-29-30 0,0 60-16</inkml:trace>
  <inkml:trace contextRef="#ctx0" brushRef="#br0" timeOffset="7988.5">7610 4068 0,'0'29'156,"0"0"-62,0 1-47,0 28 47,-29 59-79,29-29 1,-30 175-1,30-204 1,0-30 0,0 59 15,0-29-15,0-30-1,0 29 16,0-28 1,0-1 15</inkml:trace>
  <inkml:trace contextRef="#ctx0" brushRef="#br0" timeOffset="9105.58">6937 4507 0,'0'-29'125,"58"29"-110,30 0 1,58-30-1,89 1 1,-118 29-16,-59 0 16,89-29-1,-118 29 1,59 0 0,-59 0-1,0 0 16,0 0-15,1-29 0,28 29 15,-28 0-31,-1 0 31,29 0 0,-28 0 1</inkml:trace>
  <inkml:trace contextRef="#ctx0" brushRef="#br0" timeOffset="53500.66">4976 1405 0</inkml:trace>
  <inkml:trace contextRef="#ctx0" brushRef="#br0" timeOffset="54535.61">5005 1405 0,'0'0'15,"29"0"32,-29 29-16,59 30-15,-30-1-16,59 30 16,-30 0-1,1 29 1,146 146 15,-118-175-15,-57 0-1,28 29 1,1-58 0,-30 28-1,0-28-15,1-1 16,28 30-1,30 29 17,-88-88-17,29 1 1,1 28 15,-1 1 0,29-30 16,-28 0-15,-30 1-1</inkml:trace>
  <inkml:trace contextRef="#ctx0" brushRef="#br0" timeOffset="54541.49">6176 3132 0</inkml:trace>
  <inkml:trace contextRef="#ctx0" brushRef="#br0" timeOffset="55794.44">6351 1405 0,'0'29'63,"-29"59"-48,-30 58 1,-28 1 0,28-59-1,-146 292 1,147-175 15,-59-88-15,87 0-16,1-59 15,0 1 17,-30 87-1,1-58-15,58-59-1,-30-29-15,-28 59 31,29 58 1,-1-59-32,30 1 15,-29-59 1,0 29 0,0 30-16,29-30 31,-30 30 0,1-59 47</inkml:trace>
  <inkml:trace contextRef="#ctx0" brushRef="#br1" timeOffset="63996.09">6351 1112 0,'88'88'188,"-29"-29"-172,-1 29-1,59 58 1,-87-117-1,-1 0 1,59 88 15,-88-87-15,0-1 0,0 0-16,29 0 15,0 30 32,30 29-16,-30-88-15,0 29 15,-29 0-15,30-29 203,-1-29-188,0-29-16,322-498 17,-204 351-17,-118 146 1,29-58 0,-28 88 30,-30 0-30,29 29 0,-29-30-1,146-28 17,1-30-17,58-29 16,-176 88 1,0 29-1</inkml:trace>
  <inkml:trace contextRef="#ctx0" brushRef="#br1" timeOffset="67107.22">15338 4039 0,'29'-30'94,"0"1"-79,30-29 1,116-89-1,-58 1 32,-29 29-15,-88 88-1,29 29 0,-29-30-15,30 1 31,-1-59-1,-29 59-14,0 0-32,0 0 31,0-30 0,0 30 0,0 0-15,-29 29 62,-1 0-62,1 0 46,-29 29-46,-1 59 31,30-88-32,29 29 1,-30 88 15,30-59-31,-58 177 32,58-177-17,-29 30 1,29-59-16,0 30 31,0-30 0,0 0 16,0 0-16,0 1-15,0-1-16,0 0 31,0 0-15,0 1 0,29 87 15,29-29 0,-28-59-15,-1-29-1,-29 29-15,29-29 16,30 0 15,29 0-15,-59 0-1,29 0 1,30-58 15,-58 28 1,-1 30-1,-29-29 78,0 0-78</inkml:trace>
  <inkml:trace contextRef="#ctx0" brushRef="#br1" timeOffset="69904.05">16625 4039 0,'0'-30'15,"0"1"1,-29 0 15,29 0-15,-29 29-16,29-30 16,0 1 30,-29 29-14,-1 0-17,1 0 17,0 0-17,0 0 1,-1 29 15,1 1-15,0-1 15,29 0-31,-30 30 16,-28 146 15,29-147-31,29-29 31,-30 30-15,30-30 15,0 0-15,0 1-1,0 87 32,0-59-16,59-58 16,-30 0-31,0 0-1,59 0 17,-88-29-32,30-30 31,-30 30-15,0 0-1,29 29 1,-29-59 15,29-28 0,-29 57-15,29-57 0,-29 57-1,0-28 1,0 28-1,30-28 1,-30 29 0,0-59-1,0 59 1,0 58 203,0 59-219,0 175 31,0-204-15,29-1-1,-29-29 1,0 1-1,0 28 17,29-29-32,-29 1 31,29-1 0,1-29 0,-1 29 16,30-29-15,-59 29-32,29-29 15,0 0 63,0 0-31,1-58-16,-30 29-15,29 29 15,0-30 32,-29 1-48,29-59 17,-29 59-17,0 0 32,0 0 47</inkml:trace>
  <inkml:trace contextRef="#ctx0" brushRef="#br1" timeOffset="71082.8">16450 3483 0,'175'88'172,"-145"-30"-156,28-58-1,1 59 17,-30-59-1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1-07T07:20:42.07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20723 9511 0,'30'0'391,"-1"0"-344,29 0-16,-28 0-16,28 0 32,1 0-15,-1 0-1,-28 0 16,-30 29-32,29-29 1,-29 29 15,0 1-15,0 28-1,0-29 1,0 30-16,-29-1 16,-1-28-16,-87 145 47,117-145-32,-29-1 1,-30 0-1,30 0 1,0-29 0,0 30 15,-1-30 63,60 0 78,-1 0-157,0 0-15,0 0 16,1 0-1,-1-30 17,0 30-17,1 0 17,-1 0-1,0 0-16,0 0 17,-29 30-17,0 28 17,0-29-17,0 30 1,0-1 15,0-28-31,0-1 0,-87 59 47,28-59-16,30 0-31,-1 1 16,-57-1 15,57-29-15,1 0-1,-29 29 1,-1-29 0,30 0-16,-30 0 31,30 0-16,0 0 1,29-29 0,-30 0-1,1-1 32,29 1 0</inkml:trace>
  <inkml:trace contextRef="#ctx0" brushRef="#br0" timeOffset="2263.98">21689 9745 0,'0'-29'110,"0"-1"-48,0 1-46,0-59 15,0 30-15,0 29-1,0-30 17,0 1-17,30 28 16,28 1 16,-29 29-31,30 0 0,117 0 15,-118 29 0,-58 30-15,29-30-1,-29 176 17,0-30-17,-29-116 1,0 58-1,0-58 1,-1-59 0,-28 117-1,-30 29 1,-29 29 15,88-145-15,-118 87 15,118-88-15,-30 0 31,1-29-32,-1 0 32,59-29-31,-29 0-1,0 0 17,29-1-1,0 1-31,0 0 15,0-30 17,29 30 15,0 29-16,1 0-16,57 0 17,-57 0-32,-30 29 15,29 0 1,59 1 0,-59-1-1,88 0 1,-58-29-1,116 30 1,-58-30 0,-58 0-1,29 0 1,-59 0 0,0 0 62,1-30-63</inkml:trace>
  <inkml:trace contextRef="#ctx0" brushRef="#br0" timeOffset="5159.72">22714 9862 0,'0'0'16,"29"0"-16,0-29 15,1 29-15,-1-30 16,0 1 0,-29 0-16,29 0 15,1-1 1,-1 1-16,-29 0 31,29 0-15,-29-1-1,0 1 1,0-29 0,30-1 46,-30-58-46,29 58-1,-29-145 17,0 116-17,0-58 1,0 58-1,0 58 1,0 1 15,-29 29 1,-59 117 14,29 30-30,30-89 0,-30 30-1,59-30 1,-29 59 0,29 1 15,0 28 0,-29-88-15,29 235 15,0-205-15,0 204 15,0-145-16,0-1 17,0-87-32,0 28 15,0-57 1,0-1 0,0 0 15,0 0-16,0-58 64,0-88-64,0 88 1,0-30-16,0 1 15,0-30 1,0 29 0,29-116-1,30 87 17,-59 59-1,29 0-16,0-1 17,0 30-17,1 0 1,58-29 15,-59 0-15,0 29-1,-29-29 1,29 29 0,1 0 46,-30 29 1,0 29-32,0-28-15,0-1-16,0 0 15,-30 59 16,30-59-15,0 0 0,-29-29-16,-29 0 31,-1 0 16,30 0-16,-1 0-15,30 30 140,0-1-140,0 0 15,0 0-16,0 1 1,30-1 0,-1-29-1,30 58 17,-30 1-1,0-30-16,-29 1 1,29-30 15,1 0-31,-30 29 16,29-29 0,29 0 30,30-117-14,-88 87-17,88-262 17,-88 233-17,0 30 1</inkml:trace>
  <inkml:trace contextRef="#ctx0" brushRef="#br0" timeOffset="5197.38">23387 10067 0</inkml:trace>
  <inkml:trace contextRef="#ctx0" brushRef="#br0" timeOffset="7289.84">23621 10067 0,'-58'29'16,"-1"30"0,1-30-1,28-29 1,30 58 15,-29-28-15,-29 57 31,28-57 0,30 28-16,0-29-16,59 30 17,-30-30-32,30 1 15,-1-1 17,-29-29-17,1 0-15,-1 0 16,0 0 15,30 0 0,-59-29-15,29-1 0,0-28-1,-29 28 1,0-28 15,0 29-15,0-30-1,0 30 1,-29 0 15,29-1-15,0 60 93,0 57-93,0 1-1,0 263 17,0-204 15,0-89-32,0 1 1,0 87-1,0-117 17,0 1-17,0 28 17,-29-29-1,29 30 16,-30-59-32,1 0 17,0 0-17,0-59 16,29 1-15,0 29 0,0-1-1,29-116 17,29 87-32,30-28 15,117-60 16,-176 118-31,30 0 16,-30 29 0,1-29-1,-1 29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55810-90B7-4589-8369-00AFE78BC515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E2C24-02A8-4287-89F8-D9F10CE9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E2C24-02A8-4287-89F8-D9F10CE9C2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E2C24-02A8-4287-89F8-D9F10CE9C2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2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D4936-D5C5-A7E4-ED5E-625E40A97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9451"/>
            <a:ext cx="12192000" cy="6648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C91559-046D-A6FC-C7E0-8C3C7F4F12ED}"/>
              </a:ext>
            </a:extLst>
          </p:cNvPr>
          <p:cNvSpPr/>
          <p:nvPr userDrawn="1"/>
        </p:nvSpPr>
        <p:spPr>
          <a:xfrm>
            <a:off x="2381250" y="1466850"/>
            <a:ext cx="1143000" cy="304800"/>
          </a:xfrm>
          <a:prstGeom prst="rect">
            <a:avLst/>
          </a:prstGeom>
          <a:solidFill>
            <a:srgbClr val="C47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C87B9-CA81-D3E1-35A0-2CD91B94E80A}"/>
              </a:ext>
            </a:extLst>
          </p:cNvPr>
          <p:cNvSpPr/>
          <p:nvPr userDrawn="1"/>
        </p:nvSpPr>
        <p:spPr>
          <a:xfrm>
            <a:off x="2381250" y="4282537"/>
            <a:ext cx="1143000" cy="304800"/>
          </a:xfrm>
          <a:prstGeom prst="rect">
            <a:avLst/>
          </a:prstGeom>
          <a:solidFill>
            <a:srgbClr val="C47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7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8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1C96FA5-78C3-9258-E4EB-7C1B999FE7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5221" y="-20421600"/>
            <a:ext cx="1997214" cy="183050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74CD590-4FCD-128F-381F-5FCD9736D3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69835" y="24079200"/>
            <a:ext cx="1997214" cy="183050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E685EBD-DB8A-8492-AEB7-D2429482FA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336" y="-19506349"/>
            <a:ext cx="1997214" cy="183050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06D60AE-0F02-C1B4-EAED-314260CC7F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608" y="24994451"/>
            <a:ext cx="1997214" cy="1830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4" r:id="rId6"/>
    <p:sldLayoutId id="214748365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1.svg"/><Relationship Id="rId7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44.svg"/><Relationship Id="rId4" Type="http://schemas.openxmlformats.org/officeDocument/2006/relationships/image" Target="../media/image22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9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30.sv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30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customXml" Target="../ink/ink1.xml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9.svg"/><Relationship Id="rId5" Type="http://schemas.openxmlformats.org/officeDocument/2006/relationships/image" Target="../media/image19.png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391445" y="984387"/>
            <a:ext cx="7409110" cy="340556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46" y="2963885"/>
            <a:ext cx="2619544" cy="3566770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106" y="2875495"/>
            <a:ext cx="2614165" cy="3486933"/>
          </a:xfrm>
          <a:prstGeom prst="rect">
            <a:avLst/>
          </a:prstGeom>
        </p:spPr>
      </p:pic>
      <p:sp>
        <p:nvSpPr>
          <p:cNvPr id="36" name="文本框 23">
            <a:extLst>
              <a:ext uri="{FF2B5EF4-FFF2-40B4-BE49-F238E27FC236}">
                <a16:creationId xmlns:a16="http://schemas.microsoft.com/office/drawing/2014/main" id="{EB353150-502A-058A-53DE-1E31EA7B2D28}"/>
              </a:ext>
            </a:extLst>
          </p:cNvPr>
          <p:cNvSpPr txBox="1"/>
          <p:nvPr/>
        </p:nvSpPr>
        <p:spPr>
          <a:xfrm>
            <a:off x="4719921" y="1039940"/>
            <a:ext cx="2657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22225">
                  <a:noFill/>
                  <a:prstDash val="solid"/>
                </a:ln>
                <a:solidFill>
                  <a:srgbClr val="CA3659"/>
                </a:solidFill>
                <a:effectLst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Toán</a:t>
            </a:r>
            <a:endParaRPr lang="zh-CN" altLang="en-US" sz="6000" b="1" dirty="0">
              <a:ln w="22225">
                <a:noFill/>
                <a:prstDash val="solid"/>
              </a:ln>
              <a:solidFill>
                <a:srgbClr val="CA3659"/>
              </a:solidFill>
              <a:effectLst>
                <a:reflection blurRad="6350" stA="55000" endA="300" endPos="45500" dir="5400000" sy="-100000" algn="bl" rotWithShape="0"/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4113082" y="3782068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0" name="文本框 48">
            <a:extLst>
              <a:ext uri="{FF2B5EF4-FFF2-40B4-BE49-F238E27FC236}">
                <a16:creationId xmlns:a16="http://schemas.microsoft.com/office/drawing/2014/main" id="{61F06770-4E66-2415-3FCF-1ACFB5F532FB}"/>
              </a:ext>
            </a:extLst>
          </p:cNvPr>
          <p:cNvSpPr txBox="1"/>
          <p:nvPr/>
        </p:nvSpPr>
        <p:spPr>
          <a:xfrm>
            <a:off x="333002" y="2091178"/>
            <a:ext cx="13339823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7000" dirty="0">
              <a:ln w="127000">
                <a:solidFill>
                  <a:schemeClr val="bg1"/>
                </a:solidFill>
              </a:ln>
              <a:solidFill>
                <a:schemeClr val="bg1"/>
              </a:solidFill>
              <a:latin typeface="SVN-Greto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56237E-6B4E-9484-BF6E-204BDC242D3E}"/>
              </a:ext>
            </a:extLst>
          </p:cNvPr>
          <p:cNvGrpSpPr/>
          <p:nvPr/>
        </p:nvGrpSpPr>
        <p:grpSpPr>
          <a:xfrm>
            <a:off x="-761497" y="2075025"/>
            <a:ext cx="13046548" cy="1989128"/>
            <a:chOff x="-427274" y="2127809"/>
            <a:chExt cx="13046548" cy="1989128"/>
          </a:xfrm>
        </p:grpSpPr>
        <p:sp>
          <p:nvSpPr>
            <p:cNvPr id="31" name="文本框 39">
              <a:extLst>
                <a:ext uri="{FF2B5EF4-FFF2-40B4-BE49-F238E27FC236}">
                  <a16:creationId xmlns:a16="http://schemas.microsoft.com/office/drawing/2014/main" id="{44968386-848A-49D0-6408-268D762B35F0}"/>
                </a:ext>
              </a:extLst>
            </p:cNvPr>
            <p:cNvSpPr txBox="1"/>
            <p:nvPr/>
          </p:nvSpPr>
          <p:spPr>
            <a:xfrm>
              <a:off x="-427274" y="2177945"/>
              <a:ext cx="1304654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>
                  <a:ln w="3175">
                    <a:solidFill>
                      <a:schemeClr val="accent6">
                        <a:lumMod val="50000"/>
                      </a:schemeClr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1000">
                        <a:srgbClr val="92D050"/>
                      </a:gs>
                      <a:gs pos="52000">
                        <a:srgbClr val="00B050"/>
                      </a:gs>
                      <a:gs pos="76000">
                        <a:schemeClr val="accent6">
                          <a:lumMod val="50000"/>
                        </a:schemeClr>
                      </a:gs>
                    </a:gsLst>
                    <a:lin ang="5400000" scaled="1"/>
                  </a:gra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Luyện  ập</a:t>
              </a:r>
              <a:endParaRPr lang="zh-CN" altLang="en-US" sz="8000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92D050"/>
                    </a:gs>
                    <a:gs pos="52000">
                      <a:srgbClr val="00B050"/>
                    </a:gs>
                    <a:gs pos="76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SVN-Greto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70679D-A12F-FB8B-2CC5-0F48325F3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8872295">
              <a:off x="6137908" y="2127809"/>
              <a:ext cx="1707835" cy="170783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26786" y="-165792"/>
            <a:ext cx="1258265" cy="1245807"/>
          </a:xfrm>
          <a:prstGeom prst="rect">
            <a:avLst/>
          </a:prstGeom>
        </p:spPr>
      </p:pic>
      <p:sp>
        <p:nvSpPr>
          <p:cNvPr id="33" name="Google Shape;508;p61">
            <a:extLst>
              <a:ext uri="{FF2B5EF4-FFF2-40B4-BE49-F238E27FC236}">
                <a16:creationId xmlns:a16="http://schemas.microsoft.com/office/drawing/2014/main" id="{6558073F-AB95-4C3E-B6FA-32180617E750}"/>
              </a:ext>
            </a:extLst>
          </p:cNvPr>
          <p:cNvSpPr txBox="1">
            <a:spLocks/>
          </p:cNvSpPr>
          <p:nvPr/>
        </p:nvSpPr>
        <p:spPr>
          <a:xfrm>
            <a:off x="5960059" y="3189510"/>
            <a:ext cx="4999944" cy="170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algn="ctr"/>
            <a:r>
              <a:rPr lang="en-US" sz="4800" b="1">
                <a:solidFill>
                  <a:srgbClr val="C47344"/>
                </a:solidFill>
                <a:latin typeface="#9Slide05 Heroe Pro" pitchFamily="2" charset="0"/>
              </a:rPr>
              <a:t>Trang 61</a:t>
            </a:r>
          </a:p>
        </p:txBody>
      </p: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3" grpId="0"/>
    </p:bldLst>
  </p:timing>
  <p:extLst>
    <p:ext uri="{E180D4A7-C9FB-4DFB-919C-405C955672EB}">
      <p14:showEvtLst xmlns:p14="http://schemas.microsoft.com/office/powerpoint/2010/main">
        <p14:playEvt time="7" objId="4"/>
        <p14:stopEvt time="1011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B8632D69-5EA9-F55F-9249-E49A0AD93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8261" y="2050708"/>
            <a:ext cx="9144000" cy="394335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908D776D-4300-8968-F881-7B7CCD92D4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52261" y="2009041"/>
            <a:ext cx="2636485" cy="37935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6F2F51-757D-BA49-22C6-80B4A9AF57C2}"/>
              </a:ext>
            </a:extLst>
          </p:cNvPr>
          <p:cNvSpPr txBox="1"/>
          <p:nvPr/>
        </p:nvSpPr>
        <p:spPr>
          <a:xfrm>
            <a:off x="860612" y="410974"/>
            <a:ext cx="10257440" cy="185127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latin typeface="#9Slide05 SVNLobster" panose="02040603050506020204" pitchFamily="18" charset="0"/>
              </a:rPr>
              <a:t>VẬN CHUYỂN NÔNG SẢN</a:t>
            </a:r>
          </a:p>
        </p:txBody>
      </p:sp>
    </p:spTree>
    <p:extLst>
      <p:ext uri="{BB962C8B-B14F-4D97-AF65-F5344CB8AC3E}">
        <p14:creationId xmlns:p14="http://schemas.microsoft.com/office/powerpoint/2010/main" val="35474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70">
            <a:extLst>
              <a:ext uri="{FF2B5EF4-FFF2-40B4-BE49-F238E27FC236}">
                <a16:creationId xmlns:a16="http://schemas.microsoft.com/office/drawing/2014/main" id="{0DAF267B-9C20-1214-5EDC-0E7509C29F01}"/>
              </a:ext>
            </a:extLst>
          </p:cNvPr>
          <p:cNvSpPr>
            <a:spLocks/>
          </p:cNvSpPr>
          <p:nvPr/>
        </p:nvSpPr>
        <p:spPr>
          <a:xfrm>
            <a:off x="423081" y="0"/>
            <a:ext cx="11573302" cy="6750814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6313" y="3842780"/>
            <a:ext cx="5032148" cy="298962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52" name="Picture 8">
            <a:extLst>
              <a:ext uri="{FF2B5EF4-FFF2-40B4-BE49-F238E27FC236}">
                <a16:creationId xmlns:a16="http://schemas.microsoft.com/office/drawing/2014/main" id="{BFA32A14-2DB3-7241-9A86-19015BDF9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47" y="2906764"/>
            <a:ext cx="2742230" cy="3945655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D02B2E9D-495F-696F-5D8E-2E15F03D87A8}"/>
              </a:ext>
            </a:extLst>
          </p:cNvPr>
          <p:cNvSpPr txBox="1">
            <a:spLocks/>
          </p:cNvSpPr>
          <p:nvPr/>
        </p:nvSpPr>
        <p:spPr>
          <a:xfrm>
            <a:off x="685390" y="331236"/>
            <a:ext cx="11174513" cy="2835045"/>
          </a:xfrm>
          <a:prstGeom prst="rect">
            <a:avLst/>
          </a:prstGeom>
          <a:solidFill>
            <a:schemeClr val="bg1"/>
          </a:solidFill>
          <a:ln w="38100">
            <a:solidFill>
              <a:srgbClr val="009999"/>
            </a:solidFill>
            <a:prstDash val="sysDash"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 4: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Ba chú rô – bốt rủ nhau đi cân. Rô – bốt A cân nặng 32 kg, rô – bốt B nặng hơn rô – bốt A là 2 kg, rô – bốt C nhẹ hơn rô – bốt A là 2 kg. Hỏi:</a:t>
            </a:r>
          </a:p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B cân nặng bao nhiêu ki – lô – gam?</a:t>
            </a:r>
          </a:p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C cân nặng bao nhiêu ki – lô – gam?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8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 flipH="1">
            <a:off x="2870192" y="3454241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sp>
        <p:nvSpPr>
          <p:cNvPr id="49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6178212" y="3312471"/>
            <a:ext cx="4125848" cy="2873102"/>
          </a:xfrm>
          <a:custGeom>
            <a:avLst/>
            <a:gdLst>
              <a:gd name="connsiteX0" fmla="*/ 0 w 4125848"/>
              <a:gd name="connsiteY0" fmla="*/ 1436551 h 2873102"/>
              <a:gd name="connsiteX1" fmla="*/ 2062924 w 4125848"/>
              <a:gd name="connsiteY1" fmla="*/ 0 h 2873102"/>
              <a:gd name="connsiteX2" fmla="*/ 4125848 w 4125848"/>
              <a:gd name="connsiteY2" fmla="*/ 1436551 h 2873102"/>
              <a:gd name="connsiteX3" fmla="*/ 2062924 w 4125848"/>
              <a:gd name="connsiteY3" fmla="*/ 2873102 h 2873102"/>
              <a:gd name="connsiteX4" fmla="*/ 0 w 4125848"/>
              <a:gd name="connsiteY4" fmla="*/ 1436551 h 287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5848" h="2873102" fill="none" extrusionOk="0">
                <a:moveTo>
                  <a:pt x="0" y="1436551"/>
                </a:moveTo>
                <a:cubicBezTo>
                  <a:pt x="-195211" y="564592"/>
                  <a:pt x="940153" y="3781"/>
                  <a:pt x="2062924" y="0"/>
                </a:cubicBezTo>
                <a:cubicBezTo>
                  <a:pt x="3302413" y="-120299"/>
                  <a:pt x="4280570" y="657657"/>
                  <a:pt x="4125848" y="1436551"/>
                </a:cubicBezTo>
                <a:cubicBezTo>
                  <a:pt x="4173821" y="2274921"/>
                  <a:pt x="3045328" y="2713176"/>
                  <a:pt x="2062924" y="2873102"/>
                </a:cubicBezTo>
                <a:cubicBezTo>
                  <a:pt x="839174" y="2790137"/>
                  <a:pt x="83261" y="2326117"/>
                  <a:pt x="0" y="1436551"/>
                </a:cubicBezTo>
                <a:close/>
              </a:path>
              <a:path w="4125848" h="2873102" stroke="0" extrusionOk="0">
                <a:moveTo>
                  <a:pt x="0" y="1436551"/>
                </a:moveTo>
                <a:cubicBezTo>
                  <a:pt x="153779" y="661427"/>
                  <a:pt x="848548" y="-100981"/>
                  <a:pt x="2062924" y="0"/>
                </a:cubicBezTo>
                <a:cubicBezTo>
                  <a:pt x="3134547" y="7121"/>
                  <a:pt x="4108028" y="709874"/>
                  <a:pt x="4125848" y="1436551"/>
                </a:cubicBezTo>
                <a:cubicBezTo>
                  <a:pt x="4088686" y="2337650"/>
                  <a:pt x="3384196" y="2996693"/>
                  <a:pt x="2062924" y="2873102"/>
                </a:cubicBezTo>
                <a:cubicBezTo>
                  <a:pt x="908124" y="2942356"/>
                  <a:pt x="-98452" y="2246348"/>
                  <a:pt x="0" y="143655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Rô – bốt A cân nặng 32 kg, rô – bốt B nặng hơn rô – bốt A là 2 kg, rô – bốt C nhẹ hơn rô – bốt A là 2 kg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9357360" y="869716"/>
            <a:ext cx="24688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85390" y="1447267"/>
            <a:ext cx="1106424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85390" y="2011486"/>
            <a:ext cx="93268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866037" y="3496806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55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187705" y="3300589"/>
            <a:ext cx="4734730" cy="2936027"/>
          </a:xfrm>
          <a:custGeom>
            <a:avLst/>
            <a:gdLst>
              <a:gd name="connsiteX0" fmla="*/ 0 w 4734730"/>
              <a:gd name="connsiteY0" fmla="*/ 1468014 h 2936027"/>
              <a:gd name="connsiteX1" fmla="*/ 2367365 w 4734730"/>
              <a:gd name="connsiteY1" fmla="*/ 0 h 2936027"/>
              <a:gd name="connsiteX2" fmla="*/ 4734730 w 4734730"/>
              <a:gd name="connsiteY2" fmla="*/ 1468014 h 2936027"/>
              <a:gd name="connsiteX3" fmla="*/ 2367365 w 4734730"/>
              <a:gd name="connsiteY3" fmla="*/ 2936028 h 2936027"/>
              <a:gd name="connsiteX4" fmla="*/ 0 w 4734730"/>
              <a:gd name="connsiteY4" fmla="*/ 1468014 h 29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4730" h="2936027" fill="none" extrusionOk="0">
                <a:moveTo>
                  <a:pt x="0" y="1468014"/>
                </a:moveTo>
                <a:cubicBezTo>
                  <a:pt x="-76829" y="626328"/>
                  <a:pt x="1202650" y="32614"/>
                  <a:pt x="2367365" y="0"/>
                </a:cubicBezTo>
                <a:cubicBezTo>
                  <a:pt x="3752791" y="-93634"/>
                  <a:pt x="4819136" y="665157"/>
                  <a:pt x="4734730" y="1468014"/>
                </a:cubicBezTo>
                <a:cubicBezTo>
                  <a:pt x="4916642" y="2449361"/>
                  <a:pt x="3525910" y="2784257"/>
                  <a:pt x="2367365" y="2936028"/>
                </a:cubicBezTo>
                <a:cubicBezTo>
                  <a:pt x="969146" y="2846844"/>
                  <a:pt x="68547" y="2357959"/>
                  <a:pt x="0" y="1468014"/>
                </a:cubicBezTo>
                <a:close/>
              </a:path>
              <a:path w="4734730" h="2936027" stroke="0" extrusionOk="0">
                <a:moveTo>
                  <a:pt x="0" y="1468014"/>
                </a:moveTo>
                <a:cubicBezTo>
                  <a:pt x="68878" y="665431"/>
                  <a:pt x="962087" y="-131607"/>
                  <a:pt x="2367365" y="0"/>
                </a:cubicBezTo>
                <a:cubicBezTo>
                  <a:pt x="3532693" y="14951"/>
                  <a:pt x="4725142" y="693144"/>
                  <a:pt x="4734730" y="1468014"/>
                </a:cubicBezTo>
                <a:cubicBezTo>
                  <a:pt x="4727655" y="2299281"/>
                  <a:pt x="3830174" y="3041549"/>
                  <a:pt x="2367365" y="2936028"/>
                </a:cubicBezTo>
                <a:cubicBezTo>
                  <a:pt x="1043940" y="3007454"/>
                  <a:pt x="-42517" y="2285864"/>
                  <a:pt x="0" y="14680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B cân nặng bao nhiêu ki – lô – gam?</a:t>
            </a:r>
          </a:p>
          <a:p>
            <a:pPr marL="514350" indent="-514350" algn="just">
              <a:lnSpc>
                <a:spcPct val="100000"/>
              </a:lnSpc>
              <a:buAutoNum type="alphaLcParenR"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Rô – bốt C cân nặng bao nhiêu ki – lô – gam?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C1DAEA1-2F34-7EE2-914E-F2B0CBCDEC00}"/>
                  </a:ext>
                </a:extLst>
              </p14:cNvPr>
              <p14:cNvContentPartPr/>
              <p14:nvPr/>
            </p14:nvContentPartPr>
            <p14:xfrm>
              <a:off x="7333920" y="3118320"/>
              <a:ext cx="1349280" cy="990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C1DAEA1-2F34-7EE2-914E-F2B0CBCDEC0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24560" y="3108960"/>
                <a:ext cx="1368000" cy="100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8" grpId="1" animBg="1"/>
      <p:bldP spid="49" grpId="0" animBg="1"/>
      <p:bldP spid="49" grpId="1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70">
            <a:extLst>
              <a:ext uri="{FF2B5EF4-FFF2-40B4-BE49-F238E27FC236}">
                <a16:creationId xmlns:a16="http://schemas.microsoft.com/office/drawing/2014/main" id="{E08F6DF8-9425-0A6C-DF16-241C8DC15E9F}"/>
              </a:ext>
            </a:extLst>
          </p:cNvPr>
          <p:cNvSpPr>
            <a:spLocks/>
          </p:cNvSpPr>
          <p:nvPr/>
        </p:nvSpPr>
        <p:spPr>
          <a:xfrm>
            <a:off x="300252" y="805218"/>
            <a:ext cx="11600596" cy="5845163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7860" y="1049110"/>
            <a:ext cx="249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252" y="1721889"/>
            <a:ext cx="7530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Rô – bốt B nặng số ki-lô-gam là: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7428" y="2259914"/>
            <a:ext cx="491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32 + 2 = 34 (kg)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1434" y="4238710"/>
            <a:ext cx="814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Rô – bốt C nặng số ki-lô-gam là: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17428" y="2848891"/>
            <a:ext cx="358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Đáp số: 34 kg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25422" y="3633475"/>
            <a:ext cx="249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giải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9090" y="1025735"/>
            <a:ext cx="98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a)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93715" y="3633475"/>
            <a:ext cx="83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66756" y="4911489"/>
            <a:ext cx="491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32 - 2 = 30 (kg)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66756" y="5500466"/>
            <a:ext cx="358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Đáp số: 30 kg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6313" y="3842780"/>
            <a:ext cx="5032148" cy="29896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7455301" y="325874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9200562" y="3633475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10654595" y="3758365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26313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8" name="任意多边形: 形状 70">
            <a:extLst>
              <a:ext uri="{FF2B5EF4-FFF2-40B4-BE49-F238E27FC236}">
                <a16:creationId xmlns:a16="http://schemas.microsoft.com/office/drawing/2014/main" id="{0DAF267B-9C20-1214-5EDC-0E7509C29F01}"/>
              </a:ext>
            </a:extLst>
          </p:cNvPr>
          <p:cNvSpPr>
            <a:spLocks/>
          </p:cNvSpPr>
          <p:nvPr/>
        </p:nvSpPr>
        <p:spPr>
          <a:xfrm>
            <a:off x="288839" y="773521"/>
            <a:ext cx="9906038" cy="59434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00084" y="3160433"/>
            <a:ext cx="3857438" cy="31880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0386" y="3727360"/>
            <a:ext cx="5032148" cy="298962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3753753" y="3160211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2112452" y="3520818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543838" y="3639501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  <p:sp>
        <p:nvSpPr>
          <p:cNvPr id="33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818468" y="1053294"/>
            <a:ext cx="3765974" cy="2836317"/>
          </a:xfrm>
          <a:custGeom>
            <a:avLst/>
            <a:gdLst>
              <a:gd name="connsiteX0" fmla="*/ 4043752 w 3765974"/>
              <a:gd name="connsiteY0" fmla="*/ 2124288 h 2836317"/>
              <a:gd name="connsiteX1" fmla="*/ 3435615 w 3765974"/>
              <a:gd name="connsiteY1" fmla="*/ 2220524 h 2836317"/>
              <a:gd name="connsiteX2" fmla="*/ 1313182 w 3765974"/>
              <a:gd name="connsiteY2" fmla="*/ 2769827 h 2836317"/>
              <a:gd name="connsiteX3" fmla="*/ 160327 w 3765974"/>
              <a:gd name="connsiteY3" fmla="*/ 845529 h 2836317"/>
              <a:gd name="connsiteX4" fmla="*/ 2228415 w 3765974"/>
              <a:gd name="connsiteY4" fmla="*/ 24066 h 2836317"/>
              <a:gd name="connsiteX5" fmla="*/ 3721648 w 3765974"/>
              <a:gd name="connsiteY5" fmla="*/ 1724052 h 2836317"/>
              <a:gd name="connsiteX6" fmla="*/ 4043752 w 3765974"/>
              <a:gd name="connsiteY6" fmla="*/ 2124288 h 283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5974" h="2836317" fill="none" extrusionOk="0">
                <a:moveTo>
                  <a:pt x="4043752" y="2124288"/>
                </a:moveTo>
                <a:cubicBezTo>
                  <a:pt x="3826169" y="2105562"/>
                  <a:pt x="3601059" y="2184485"/>
                  <a:pt x="3435615" y="2220524"/>
                </a:cubicBezTo>
                <a:cubicBezTo>
                  <a:pt x="2934323" y="2704587"/>
                  <a:pt x="2180867" y="3047645"/>
                  <a:pt x="1313182" y="2769827"/>
                </a:cubicBezTo>
                <a:cubicBezTo>
                  <a:pt x="269139" y="2484769"/>
                  <a:pt x="-343625" y="1613672"/>
                  <a:pt x="160327" y="845529"/>
                </a:cubicBezTo>
                <a:cubicBezTo>
                  <a:pt x="512493" y="206492"/>
                  <a:pt x="1227771" y="-141106"/>
                  <a:pt x="2228415" y="24066"/>
                </a:cubicBezTo>
                <a:cubicBezTo>
                  <a:pt x="3143427" y="100968"/>
                  <a:pt x="4091693" y="862323"/>
                  <a:pt x="3721648" y="1724052"/>
                </a:cubicBezTo>
                <a:cubicBezTo>
                  <a:pt x="3842181" y="1884238"/>
                  <a:pt x="4008811" y="2047308"/>
                  <a:pt x="4043752" y="2124288"/>
                </a:cubicBezTo>
                <a:close/>
              </a:path>
              <a:path w="3765974" h="2836317" stroke="0" extrusionOk="0">
                <a:moveTo>
                  <a:pt x="4043752" y="2124288"/>
                </a:moveTo>
                <a:cubicBezTo>
                  <a:pt x="3774105" y="2140353"/>
                  <a:pt x="3684167" y="2234087"/>
                  <a:pt x="3435615" y="2220524"/>
                </a:cubicBezTo>
                <a:cubicBezTo>
                  <a:pt x="2850686" y="2747983"/>
                  <a:pt x="2096378" y="2987786"/>
                  <a:pt x="1313182" y="2769827"/>
                </a:cubicBezTo>
                <a:cubicBezTo>
                  <a:pt x="202110" y="2639554"/>
                  <a:pt x="-202605" y="1678320"/>
                  <a:pt x="160327" y="845529"/>
                </a:cubicBezTo>
                <a:cubicBezTo>
                  <a:pt x="477387" y="403435"/>
                  <a:pt x="1347825" y="-93043"/>
                  <a:pt x="2228415" y="24066"/>
                </a:cubicBezTo>
                <a:cubicBezTo>
                  <a:pt x="3189569" y="136883"/>
                  <a:pt x="4048645" y="963665"/>
                  <a:pt x="3721648" y="1724052"/>
                </a:cubicBezTo>
                <a:cubicBezTo>
                  <a:pt x="3757102" y="1814458"/>
                  <a:pt x="3948847" y="1991755"/>
                  <a:pt x="4043752" y="212428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Rô – bốt nào cân nặng nhất? </a:t>
            </a:r>
          </a:p>
        </p:txBody>
      </p:sp>
      <p:sp>
        <p:nvSpPr>
          <p:cNvPr id="3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797866" y="1064794"/>
            <a:ext cx="3765974" cy="2836317"/>
          </a:xfrm>
          <a:custGeom>
            <a:avLst/>
            <a:gdLst>
              <a:gd name="connsiteX0" fmla="*/ 4043752 w 3765974"/>
              <a:gd name="connsiteY0" fmla="*/ 2124288 h 2836317"/>
              <a:gd name="connsiteX1" fmla="*/ 3435615 w 3765974"/>
              <a:gd name="connsiteY1" fmla="*/ 2220524 h 2836317"/>
              <a:gd name="connsiteX2" fmla="*/ 1313182 w 3765974"/>
              <a:gd name="connsiteY2" fmla="*/ 2769827 h 2836317"/>
              <a:gd name="connsiteX3" fmla="*/ 160327 w 3765974"/>
              <a:gd name="connsiteY3" fmla="*/ 845529 h 2836317"/>
              <a:gd name="connsiteX4" fmla="*/ 2228415 w 3765974"/>
              <a:gd name="connsiteY4" fmla="*/ 24066 h 2836317"/>
              <a:gd name="connsiteX5" fmla="*/ 3721648 w 3765974"/>
              <a:gd name="connsiteY5" fmla="*/ 1724052 h 2836317"/>
              <a:gd name="connsiteX6" fmla="*/ 4043752 w 3765974"/>
              <a:gd name="connsiteY6" fmla="*/ 2124288 h 283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5974" h="2836317" fill="none" extrusionOk="0">
                <a:moveTo>
                  <a:pt x="4043752" y="2124288"/>
                </a:moveTo>
                <a:cubicBezTo>
                  <a:pt x="3826169" y="2105562"/>
                  <a:pt x="3601059" y="2184485"/>
                  <a:pt x="3435615" y="2220524"/>
                </a:cubicBezTo>
                <a:cubicBezTo>
                  <a:pt x="2934323" y="2704587"/>
                  <a:pt x="2180867" y="3047645"/>
                  <a:pt x="1313182" y="2769827"/>
                </a:cubicBezTo>
                <a:cubicBezTo>
                  <a:pt x="269139" y="2484769"/>
                  <a:pt x="-343625" y="1613672"/>
                  <a:pt x="160327" y="845529"/>
                </a:cubicBezTo>
                <a:cubicBezTo>
                  <a:pt x="512493" y="206492"/>
                  <a:pt x="1227771" y="-141106"/>
                  <a:pt x="2228415" y="24066"/>
                </a:cubicBezTo>
                <a:cubicBezTo>
                  <a:pt x="3143427" y="100968"/>
                  <a:pt x="4091693" y="862323"/>
                  <a:pt x="3721648" y="1724052"/>
                </a:cubicBezTo>
                <a:cubicBezTo>
                  <a:pt x="3842181" y="1884238"/>
                  <a:pt x="4008811" y="2047308"/>
                  <a:pt x="4043752" y="2124288"/>
                </a:cubicBezTo>
                <a:close/>
              </a:path>
              <a:path w="3765974" h="2836317" stroke="0" extrusionOk="0">
                <a:moveTo>
                  <a:pt x="4043752" y="2124288"/>
                </a:moveTo>
                <a:cubicBezTo>
                  <a:pt x="3774105" y="2140353"/>
                  <a:pt x="3684167" y="2234087"/>
                  <a:pt x="3435615" y="2220524"/>
                </a:cubicBezTo>
                <a:cubicBezTo>
                  <a:pt x="2850686" y="2747983"/>
                  <a:pt x="2096378" y="2987786"/>
                  <a:pt x="1313182" y="2769827"/>
                </a:cubicBezTo>
                <a:cubicBezTo>
                  <a:pt x="202110" y="2639554"/>
                  <a:pt x="-202605" y="1678320"/>
                  <a:pt x="160327" y="845529"/>
                </a:cubicBezTo>
                <a:cubicBezTo>
                  <a:pt x="477387" y="403435"/>
                  <a:pt x="1347825" y="-93043"/>
                  <a:pt x="2228415" y="24066"/>
                </a:cubicBezTo>
                <a:cubicBezTo>
                  <a:pt x="3189569" y="136883"/>
                  <a:pt x="4048645" y="963665"/>
                  <a:pt x="3721648" y="1724052"/>
                </a:cubicBezTo>
                <a:cubicBezTo>
                  <a:pt x="3757102" y="1814458"/>
                  <a:pt x="3948847" y="1991755"/>
                  <a:pt x="4043752" y="212428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Rô – bốt nào cân nhẹ nhất? </a:t>
            </a:r>
          </a:p>
        </p:txBody>
      </p:sp>
    </p:spTree>
    <p:extLst>
      <p:ext uri="{BB962C8B-B14F-4D97-AF65-F5344CB8AC3E}">
        <p14:creationId xmlns:p14="http://schemas.microsoft.com/office/powerpoint/2010/main" val="2709481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AACAE31-3440-6A46-889D-EEFBD7B3A1BB}"/>
              </a:ext>
            </a:extLst>
          </p:cNvPr>
          <p:cNvSpPr txBox="1"/>
          <p:nvPr/>
        </p:nvSpPr>
        <p:spPr>
          <a:xfrm>
            <a:off x="2203002" y="244851"/>
            <a:ext cx="99484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latin typeface="#9Slide05 SVNClementine" panose="020F0502020204030203" pitchFamily="34" charset="0"/>
              </a:rPr>
              <a:t>Nông sản đã được</a:t>
            </a:r>
          </a:p>
          <a:p>
            <a:pPr algn="ctr"/>
            <a:r>
              <a:rPr lang="en-US" sz="8000" b="1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latin typeface="#9Slide05 SVNClementine" panose="020F0502020204030203" pitchFamily="34" charset="0"/>
              </a:rPr>
              <a:t>vận chuyển đến tay người tiêu dùng</a:t>
            </a:r>
            <a:endParaRPr lang="en-US" sz="8000" b="1" dirty="0">
              <a:ln w="9525">
                <a:solidFill>
                  <a:srgbClr val="964B0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rgbClr val="964B0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2050" name="Picture 2" descr="Mitsubishi Fuso Dump Truck Png Clipart - Truck Free Vector Png | Full Size  PNG Download | SeekPNG">
            <a:extLst>
              <a:ext uri="{FF2B5EF4-FFF2-40B4-BE49-F238E27FC236}">
                <a16:creationId xmlns:a16="http://schemas.microsoft.com/office/drawing/2014/main" id="{D3EC2B4E-5EFF-98E5-027C-CDBF7235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930" y="2481407"/>
            <a:ext cx="8150096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201224"/>
            <a:ext cx="3216140" cy="46275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140359F-2008-B95C-3AA6-DD4478039B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07040" y="3770351"/>
            <a:ext cx="2224978" cy="1891231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BEE9AD1-911B-C031-962E-1C29F52DB3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53362" y="3770351"/>
            <a:ext cx="2654910" cy="203764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8ECCC14-9E9C-A61B-553C-56A9E2FF5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41803" y="4303609"/>
            <a:ext cx="2224978" cy="189123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666C1DA-6B0C-EE74-90DE-7AF58337C7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26455" y="4372260"/>
            <a:ext cx="2224978" cy="189123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144C68D-CF93-6C08-053A-67B9E430C2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09287" y="3977583"/>
            <a:ext cx="2654910" cy="20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4.07407E-6 L -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1.71732 0.01088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72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85243" y="1611681"/>
            <a:ext cx="1044661" cy="1044661"/>
          </a:xfrm>
          <a:prstGeom prst="rect">
            <a:avLst/>
          </a:prstGeom>
        </p:spPr>
      </p:pic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0" name="组合 25">
            <a:extLst>
              <a:ext uri="{FF2B5EF4-FFF2-40B4-BE49-F238E27FC236}">
                <a16:creationId xmlns:a16="http://schemas.microsoft.com/office/drawing/2014/main" id="{8DCC8A83-42CF-AFD0-6AB5-45643FEBE38D}"/>
              </a:ext>
            </a:extLst>
          </p:cNvPr>
          <p:cNvGrpSpPr/>
          <p:nvPr/>
        </p:nvGrpSpPr>
        <p:grpSpPr>
          <a:xfrm>
            <a:off x="-573912" y="541781"/>
            <a:ext cx="13339823" cy="3184462"/>
            <a:chOff x="1525956" y="1889417"/>
            <a:chExt cx="13339823" cy="3184462"/>
          </a:xfrm>
        </p:grpSpPr>
        <p:sp>
          <p:nvSpPr>
            <p:cNvPr id="33" name="文本框 48">
              <a:extLst>
                <a:ext uri="{FF2B5EF4-FFF2-40B4-BE49-F238E27FC236}">
                  <a16:creationId xmlns:a16="http://schemas.microsoft.com/office/drawing/2014/main" id="{3C7E0F41-0DD4-C973-DE02-DBF59937B6F6}"/>
                </a:ext>
              </a:extLst>
            </p:cNvPr>
            <p:cNvSpPr txBox="1"/>
            <p:nvPr/>
          </p:nvSpPr>
          <p:spPr>
            <a:xfrm>
              <a:off x="1525956" y="1889417"/>
              <a:ext cx="13339823" cy="318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70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Chúc các em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70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Học tốt</a:t>
              </a:r>
              <a:endParaRPr lang="en-US" altLang="zh-CN" sz="70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latin typeface="SVN-Greto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文本框 39">
              <a:extLst>
                <a:ext uri="{FF2B5EF4-FFF2-40B4-BE49-F238E27FC236}">
                  <a16:creationId xmlns:a16="http://schemas.microsoft.com/office/drawing/2014/main" id="{000427C1-7FB8-5C48-A648-E87924911A89}"/>
                </a:ext>
              </a:extLst>
            </p:cNvPr>
            <p:cNvSpPr txBox="1"/>
            <p:nvPr/>
          </p:nvSpPr>
          <p:spPr>
            <a:xfrm>
              <a:off x="1672593" y="1889417"/>
              <a:ext cx="13046548" cy="318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7000">
                  <a:ln w="38100">
                    <a:noFill/>
                  </a:ln>
                  <a:gradFill flip="none" rotWithShape="1">
                    <a:gsLst>
                      <a:gs pos="0">
                        <a:srgbClr val="C387CA">
                          <a:shade val="30000"/>
                          <a:satMod val="115000"/>
                        </a:srgbClr>
                      </a:gs>
                      <a:gs pos="50000">
                        <a:srgbClr val="C387CA">
                          <a:shade val="67500"/>
                          <a:satMod val="115000"/>
                        </a:srgbClr>
                      </a:gs>
                      <a:gs pos="100000">
                        <a:srgbClr val="C387CA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Chúc các em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7000">
                  <a:ln w="38100">
                    <a:noFill/>
                  </a:ln>
                  <a:gradFill flip="none" rotWithShape="1">
                    <a:gsLst>
                      <a:gs pos="0">
                        <a:srgbClr val="C387CA">
                          <a:shade val="30000"/>
                          <a:satMod val="115000"/>
                        </a:srgbClr>
                      </a:gs>
                      <a:gs pos="50000">
                        <a:srgbClr val="C387CA">
                          <a:shade val="67500"/>
                          <a:satMod val="115000"/>
                        </a:srgbClr>
                      </a:gs>
                      <a:gs pos="100000">
                        <a:srgbClr val="C387CA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SVN-Gretoon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Học tốt</a:t>
              </a:r>
              <a:endParaRPr lang="zh-CN" altLang="en-US" sz="7000" dirty="0">
                <a:ln w="38100">
                  <a:noFill/>
                </a:ln>
                <a:solidFill>
                  <a:srgbClr val="0070C0"/>
                </a:solidFill>
                <a:latin typeface="SVN-Greto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8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B0C8B2-0579-BD9D-50FC-B7CB7F84E63E}"/>
              </a:ext>
            </a:extLst>
          </p:cNvPr>
          <p:cNvSpPr txBox="1"/>
          <p:nvPr/>
        </p:nvSpPr>
        <p:spPr>
          <a:xfrm>
            <a:off x="3047948" y="1487851"/>
            <a:ext cx="657679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11500" b="1" spc="50" dirty="0">
                <a:ln w="381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B0C8B2-0579-BD9D-50FC-B7CB7F84E63E}"/>
              </a:ext>
            </a:extLst>
          </p:cNvPr>
          <p:cNvSpPr txBox="1"/>
          <p:nvPr/>
        </p:nvSpPr>
        <p:spPr>
          <a:xfrm>
            <a:off x="3047948" y="1487851"/>
            <a:ext cx="657679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11500" b="1" spc="50" dirty="0">
                <a:ln w="571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0032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B124B08C-DD32-4F39-9DD7-5AFAC6453A6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C2E788B9-27FE-4530-A9A2-ABC7A35B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79A43B4E-2AC9-46A6-A340-EB87984B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F4461697-43B0-4C3B-A546-CDCD605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57D16B09-8E1A-4E14-B26F-9DED7AE0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F896A74F-1BEE-40A3-BC16-5E4CFAE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03610F94-73D6-4A32-9136-D77C978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D731B580-46E4-497E-A119-9E15B88B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2592" y="1533183"/>
            <a:ext cx="3216140" cy="4627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2F7E1-EA98-3C28-B36F-2B6AE389148C}"/>
              </a:ext>
            </a:extLst>
          </p:cNvPr>
          <p:cNvSpPr txBox="1"/>
          <p:nvPr/>
        </p:nvSpPr>
        <p:spPr>
          <a:xfrm>
            <a:off x="1028834" y="496998"/>
            <a:ext cx="10478069" cy="1491948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arabaras" panose="02040603050506020204" pitchFamily="18" charset="0"/>
              </a:rPr>
              <a:t>ĐÓNG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SVN-Harabaras" panose="02040603050506020204" pitchFamily="18" charset="0"/>
              </a:rPr>
              <a:t> GÓI NÔNG SẢN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A140359F-2008-B95C-3AA6-DD4478039B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86148" y="3639721"/>
            <a:ext cx="2224978" cy="189123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9BEE9AD1-911B-C031-962E-1C29F52D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032470" y="3639721"/>
            <a:ext cx="2654910" cy="203764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8ECCC14-9E9C-A61B-553C-56A9E2FF51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0911" y="4172979"/>
            <a:ext cx="2224978" cy="189123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666C1DA-6B0C-EE74-90DE-7AF58337C7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005563" y="4241630"/>
            <a:ext cx="2224978" cy="1891231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144C68D-CF93-6C08-053A-67B9E430C2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88395" y="3846953"/>
            <a:ext cx="2654910" cy="20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>
            <a:spLocks/>
          </p:cNvSpPr>
          <p:nvPr/>
        </p:nvSpPr>
        <p:spPr>
          <a:xfrm>
            <a:off x="185279" y="753103"/>
            <a:ext cx="11706459" cy="5546688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5547" y="5962159"/>
            <a:ext cx="12152268" cy="882699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2" name="组合 37">
            <a:extLst>
              <a:ext uri="{FF2B5EF4-FFF2-40B4-BE49-F238E27FC236}">
                <a16:creationId xmlns:a16="http://schemas.microsoft.com/office/drawing/2014/main" id="{E4F1C5D1-DADE-2B02-3B0A-0C69566304AF}"/>
              </a:ext>
            </a:extLst>
          </p:cNvPr>
          <p:cNvGrpSpPr/>
          <p:nvPr/>
        </p:nvGrpSpPr>
        <p:grpSpPr>
          <a:xfrm>
            <a:off x="-208612" y="5365376"/>
            <a:ext cx="12921002" cy="1492625"/>
            <a:chOff x="-2055784" y="5706558"/>
            <a:chExt cx="12152268" cy="1151441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BCB61181-24A4-BD24-9705-8788A9FAC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E5EE54B5-F979-3E0C-0991-C6B908E5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40">
              <a:extLst>
                <a:ext uri="{FF2B5EF4-FFF2-40B4-BE49-F238E27FC236}">
                  <a16:creationId xmlns:a16="http://schemas.microsoft.com/office/drawing/2014/main" id="{EF1073DF-7764-3542-8814-93AF94A8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41">
              <a:extLst>
                <a:ext uri="{FF2B5EF4-FFF2-40B4-BE49-F238E27FC236}">
                  <a16:creationId xmlns:a16="http://schemas.microsoft.com/office/drawing/2014/main" id="{2B0E0C27-27C7-BAB7-0B8F-8398D06FE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42">
              <a:extLst>
                <a:ext uri="{FF2B5EF4-FFF2-40B4-BE49-F238E27FC236}">
                  <a16:creationId xmlns:a16="http://schemas.microsoft.com/office/drawing/2014/main" id="{BE61D43B-57A3-F25D-2BC4-BFA862676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0" name="图片 43">
              <a:extLst>
                <a:ext uri="{FF2B5EF4-FFF2-40B4-BE49-F238E27FC236}">
                  <a16:creationId xmlns:a16="http://schemas.microsoft.com/office/drawing/2014/main" id="{7CCEEF64-49A9-29F5-834B-7526C0C8F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21" name="图片 44">
              <a:extLst>
                <a:ext uri="{FF2B5EF4-FFF2-40B4-BE49-F238E27FC236}">
                  <a16:creationId xmlns:a16="http://schemas.microsoft.com/office/drawing/2014/main" id="{0AF87544-BFE3-EABE-600E-7B38B9055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772"/>
            <a:ext cx="6918311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 1: Tính (theo mẫu)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93" y="1263405"/>
            <a:ext cx="10557931" cy="749141"/>
          </a:xfrm>
          <a:prstGeom prst="roundRect">
            <a:avLst/>
          </a:prstGeom>
          <a:solidFill>
            <a:srgbClr val="CBDA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 err="1">
                <a:solidFill>
                  <a:srgbClr val="0070C0"/>
                </a:solidFill>
                <a:latin typeface="UVF TypoSlabserif" panose="02000403050000020004" pitchFamily="2" charset="0"/>
              </a:rPr>
              <a:t>Mẫu</a:t>
            </a:r>
            <a:r>
              <a:rPr lang="en-US" altLang="en-US" sz="3800" b="1" dirty="0">
                <a:solidFill>
                  <a:srgbClr val="0070C0"/>
                </a:solidFill>
                <a:latin typeface="UVF TypoSlabserif" panose="02000403050000020004" pitchFamily="2" charset="0"/>
              </a:rPr>
              <a:t>: </a:t>
            </a:r>
            <a:r>
              <a:rPr lang="en-US" altLang="en-US" sz="3800" b="1" dirty="0">
                <a:solidFill>
                  <a:srgbClr val="FF0000"/>
                </a:solidFill>
                <a:latin typeface="UVF TypoSlabserif" panose="02000403050000020004" pitchFamily="2" charset="0"/>
              </a:rPr>
              <a:t>5 kg + 4 kg = 9 kg;   </a:t>
            </a:r>
            <a:r>
              <a:rPr lang="en-US" altLang="en-US" sz="3800" b="1" dirty="0">
                <a:solidFill>
                  <a:srgbClr val="7030A0"/>
                </a:solidFill>
                <a:latin typeface="UVF TypoSlabserif" panose="02000403050000020004" pitchFamily="2" charset="0"/>
              </a:rPr>
              <a:t>10 kg – 3kg = 7 kg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5280" y="2440031"/>
            <a:ext cx="454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a) 12 kg + 23 kg =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1188" y="3355082"/>
            <a:ext cx="390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45 kg + 20 kg =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7553" y="4200754"/>
            <a:ext cx="344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9 kg + 7 kg =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45507" y="2461001"/>
            <a:ext cx="455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42 kg - 30 kg =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09384" y="3355082"/>
            <a:ext cx="358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13 kg - 9 kg =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18311" y="4210764"/>
            <a:ext cx="387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60 kg - 40 kg =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46930" y="2424928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UTM Avo" panose="02040603050506020204" pitchFamily="18" charset="0"/>
              </a:rPr>
              <a:t>35 kg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06876" y="2480643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8B543"/>
                </a:solidFill>
                <a:latin typeface="UTM Avo" panose="02040603050506020204" pitchFamily="18" charset="0"/>
              </a:rPr>
              <a:t>12 kg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78792" y="3325082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65 kg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71416" y="4159312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16 kg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88660" y="3371732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8B543"/>
                </a:solidFill>
                <a:latin typeface="UTM Avo" panose="02040603050506020204" pitchFamily="18" charset="0"/>
              </a:rPr>
              <a:t>4 kg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801828" y="4233377"/>
            <a:ext cx="153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8B543"/>
                </a:solidFill>
                <a:latin typeface="UTM Avo" panose="02040603050506020204" pitchFamily="18" charset="0"/>
              </a:rPr>
              <a:t>20 kg</a:t>
            </a:r>
          </a:p>
        </p:txBody>
      </p:sp>
    </p:spTree>
    <p:extLst>
      <p:ext uri="{BB962C8B-B14F-4D97-AF65-F5344CB8AC3E}">
        <p14:creationId xmlns:p14="http://schemas.microsoft.com/office/powerpoint/2010/main" val="31740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/>
      <p:bldP spid="31" grpId="0"/>
      <p:bldP spid="32" grpId="0"/>
      <p:bldP spid="33" grpId="0"/>
      <p:bldP spid="34" grpId="0"/>
      <p:bldP spid="35" grpId="0"/>
      <p:bldP spid="30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50C53215-5F60-4E34-AE0B-4349CB326516}"/>
              </a:ext>
            </a:extLst>
          </p:cNvPr>
          <p:cNvSpPr/>
          <p:nvPr/>
        </p:nvSpPr>
        <p:spPr>
          <a:xfrm>
            <a:off x="501064" y="498243"/>
            <a:ext cx="11130642" cy="576808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sp>
        <p:nvSpPr>
          <p:cNvPr id="17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772"/>
            <a:ext cx="3765176" cy="70788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Bài 2: số ?</a:t>
            </a:r>
            <a:endParaRPr lang="en-US" altLang="en-US" sz="40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36" y="1206129"/>
            <a:ext cx="9209176" cy="306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547694" y="4458707"/>
            <a:ext cx="5518988" cy="697516"/>
            <a:chOff x="547694" y="4458707"/>
            <a:chExt cx="5518988" cy="697516"/>
          </a:xfrm>
        </p:grpSpPr>
        <p:sp>
          <p:nvSpPr>
            <p:cNvPr id="20" name="Rectangle: Rounded Corners 27">
              <a:extLst>
                <a:ext uri="{FF2B5EF4-FFF2-40B4-BE49-F238E27FC236}">
                  <a16:creationId xmlns:a16="http://schemas.microsoft.com/office/drawing/2014/main" id="{CC9FD2D6-9410-767B-DDC9-26CBC50E0F03}"/>
                </a:ext>
              </a:extLst>
            </p:cNvPr>
            <p:cNvSpPr/>
            <p:nvPr/>
          </p:nvSpPr>
          <p:spPr>
            <a:xfrm>
              <a:off x="547694" y="4458707"/>
              <a:ext cx="5518988" cy="697516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a) Con ngỗng cân nặng            kg</a:t>
              </a:r>
            </a:p>
          </p:txBody>
        </p:sp>
        <p:sp>
          <p:nvSpPr>
            <p:cNvPr id="22" name="Rectangle: Rounded Corners 87">
              <a:extLst>
                <a:ext uri="{FF2B5EF4-FFF2-40B4-BE49-F238E27FC236}">
                  <a16:creationId xmlns:a16="http://schemas.microsoft.com/office/drawing/2014/main" id="{3D065879-84A0-4485-A472-1D2C7D2BFE24}"/>
                </a:ext>
              </a:extLst>
            </p:cNvPr>
            <p:cNvSpPr/>
            <p:nvPr/>
          </p:nvSpPr>
          <p:spPr>
            <a:xfrm>
              <a:off x="3549743" y="4530367"/>
              <a:ext cx="554196" cy="5541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83541" y="4458707"/>
            <a:ext cx="4731306" cy="697516"/>
            <a:chOff x="6483541" y="4458707"/>
            <a:chExt cx="4731306" cy="697516"/>
          </a:xfrm>
        </p:grpSpPr>
        <p:sp>
          <p:nvSpPr>
            <p:cNvPr id="21" name="Rectangle: Rounded Corners 27">
              <a:extLst>
                <a:ext uri="{FF2B5EF4-FFF2-40B4-BE49-F238E27FC236}">
                  <a16:creationId xmlns:a16="http://schemas.microsoft.com/office/drawing/2014/main" id="{CC9FD2D6-9410-767B-DDC9-26CBC50E0F03}"/>
                </a:ext>
              </a:extLst>
            </p:cNvPr>
            <p:cNvSpPr/>
            <p:nvPr/>
          </p:nvSpPr>
          <p:spPr>
            <a:xfrm>
              <a:off x="6483541" y="4458707"/>
              <a:ext cx="4731306" cy="697516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b) Con gà cân nặng            kg</a:t>
              </a:r>
            </a:p>
          </p:txBody>
        </p:sp>
        <p:sp>
          <p:nvSpPr>
            <p:cNvPr id="23" name="Rectangle: Rounded Corners 87">
              <a:extLst>
                <a:ext uri="{FF2B5EF4-FFF2-40B4-BE49-F238E27FC236}">
                  <a16:creationId xmlns:a16="http://schemas.microsoft.com/office/drawing/2014/main" id="{3D065879-84A0-4485-A472-1D2C7D2BFE24}"/>
                </a:ext>
              </a:extLst>
            </p:cNvPr>
            <p:cNvSpPr/>
            <p:nvPr/>
          </p:nvSpPr>
          <p:spPr>
            <a:xfrm>
              <a:off x="9068731" y="4539863"/>
              <a:ext cx="554196" cy="5541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Rectangle: Rounded Corners 87">
            <a:extLst>
              <a:ext uri="{FF2B5EF4-FFF2-40B4-BE49-F238E27FC236}">
                <a16:creationId xmlns:a16="http://schemas.microsoft.com/office/drawing/2014/main" id="{3D065879-84A0-4485-A472-1D2C7D2BFE24}"/>
              </a:ext>
            </a:extLst>
          </p:cNvPr>
          <p:cNvSpPr/>
          <p:nvPr/>
        </p:nvSpPr>
        <p:spPr>
          <a:xfrm>
            <a:off x="3549743" y="453734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28" name="Rectangle: Rounded Corners 87">
            <a:extLst>
              <a:ext uri="{FF2B5EF4-FFF2-40B4-BE49-F238E27FC236}">
                <a16:creationId xmlns:a16="http://schemas.microsoft.com/office/drawing/2014/main" id="{3D065879-84A0-4485-A472-1D2C7D2BFE24}"/>
              </a:ext>
            </a:extLst>
          </p:cNvPr>
          <p:cNvSpPr/>
          <p:nvPr/>
        </p:nvSpPr>
        <p:spPr>
          <a:xfrm>
            <a:off x="9068731" y="453036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36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B124B08C-DD32-4F39-9DD7-5AFAC6453A6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C2E788B9-27FE-4530-A9A2-ABC7A35B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79A43B4E-2AC9-46A6-A340-EB87984B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F4461697-43B0-4C3B-A546-CDCD605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57D16B09-8E1A-4E14-B26F-9DED7AE0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F896A74F-1BEE-40A3-BC16-5E4CFAE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03610F94-73D6-4A32-9136-D77C978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D731B580-46E4-497E-A119-9E15B88B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2592" y="1533183"/>
            <a:ext cx="3216140" cy="4627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2F7E1-EA98-3C28-B36F-2B6AE389148C}"/>
              </a:ext>
            </a:extLst>
          </p:cNvPr>
          <p:cNvSpPr txBox="1"/>
          <p:nvPr/>
        </p:nvSpPr>
        <p:spPr>
          <a:xfrm>
            <a:off x="1120890" y="452146"/>
            <a:ext cx="10478069" cy="1491948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257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8B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Fourth" panose="00000500000000000000" pitchFamily="2" charset="0"/>
              </a:rPr>
              <a:t>ĐÓNG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8B54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#9Slide05 SVNFourth" panose="00000500000000000000" pitchFamily="2" charset="0"/>
              </a:rPr>
              <a:t> GÓI NÔNG SẢN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A140359F-2008-B95C-3AA6-DD4478039B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86148" y="3639721"/>
            <a:ext cx="2224978" cy="189123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9BEE9AD1-911B-C031-962E-1C29F52DB3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032470" y="3639721"/>
            <a:ext cx="2654910" cy="203764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8ECCC14-9E9C-A61B-553C-56A9E2FF51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20911" y="4172979"/>
            <a:ext cx="2224978" cy="189123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666C1DA-6B0C-EE74-90DE-7AF58337C7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05563" y="4241630"/>
            <a:ext cx="2224978" cy="1891231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144C68D-CF93-6C08-053A-67B9E430C2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88395" y="3846953"/>
            <a:ext cx="2654910" cy="2037644"/>
          </a:xfrm>
          <a:prstGeom prst="rect">
            <a:avLst/>
          </a:prstGeom>
        </p:spPr>
      </p:pic>
      <p:pic>
        <p:nvPicPr>
          <p:cNvPr id="4" name="Ai Nhanh Hơn - Nhạc Vui Nhộn Cho Bé [MV]">
            <a:hlinkClick r:id="" action="ppaction://media"/>
            <a:extLst>
              <a:ext uri="{FF2B5EF4-FFF2-40B4-BE49-F238E27FC236}">
                <a16:creationId xmlns:a16="http://schemas.microsoft.com/office/drawing/2014/main" id="{F3F075F5-93FF-BDB3-3313-DD49A28C9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6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44874" y="-2473250"/>
            <a:ext cx="2107272" cy="21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438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70">
            <a:extLst>
              <a:ext uri="{FF2B5EF4-FFF2-40B4-BE49-F238E27FC236}">
                <a16:creationId xmlns:a16="http://schemas.microsoft.com/office/drawing/2014/main" id="{C17901E3-477B-8148-F008-B0829025BC68}"/>
              </a:ext>
            </a:extLst>
          </p:cNvPr>
          <p:cNvSpPr>
            <a:spLocks/>
          </p:cNvSpPr>
          <p:nvPr/>
        </p:nvSpPr>
        <p:spPr>
          <a:xfrm>
            <a:off x="422031" y="588591"/>
            <a:ext cx="11084872" cy="5558394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C2598F6-10B6-42EF-8D6B-878B9918551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8BD841-A0A5-494E-97A3-6B533AD0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7AD538-E775-499A-944B-D5D711A8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D982D9-0A94-40A6-B8CE-03E9A1F5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4681F-CDF1-4A05-B110-2D615D42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D3945F5-9127-49A3-8A1E-BA6F7EF0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FC36B8-DA3D-4870-AC71-D972980A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11E13AA-1E08-48CA-A5DF-0030AE5E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Text Box 18">
            <a:extLst>
              <a:ext uri="{FF2B5EF4-FFF2-40B4-BE49-F238E27FC236}">
                <a16:creationId xmlns:a16="http://schemas.microsoft.com/office/drawing/2014/main" id="{C2DB4F83-6B28-4AD1-ACA8-8CD78E05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2302"/>
            <a:ext cx="10396025" cy="1323439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>
                <a:solidFill>
                  <a:srgbClr val="009999"/>
                </a:solidFill>
                <a:latin typeface="UTM Avo" panose="02040603050506020204" pitchFamily="18" charset="0"/>
              </a:rPr>
              <a:t>Bài 3</a:t>
            </a:r>
            <a:r>
              <a:rPr lang="en-US" alt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: Tìm tổng số ki-lô-gam thóc của hai bao thóc.</a:t>
            </a:r>
            <a:endParaRPr lang="en-US" altLang="en-US" sz="40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9F1F7E-FE83-4EA9-BA04-9313595FB4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846" y="2209573"/>
            <a:ext cx="6654020" cy="341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08542" y="2209573"/>
            <a:ext cx="2992914" cy="2709367"/>
          </a:xfrm>
          <a:custGeom>
            <a:avLst/>
            <a:gdLst>
              <a:gd name="connsiteX0" fmla="*/ 3213671 w 2992914"/>
              <a:gd name="connsiteY0" fmla="*/ 2029208 h 2709367"/>
              <a:gd name="connsiteX1" fmla="*/ 2730370 w 2992914"/>
              <a:gd name="connsiteY1" fmla="*/ 2121137 h 2709367"/>
              <a:gd name="connsiteX2" fmla="*/ 876098 w 2992914"/>
              <a:gd name="connsiteY2" fmla="*/ 2587481 h 2709367"/>
              <a:gd name="connsiteX3" fmla="*/ 125146 w 2992914"/>
              <a:gd name="connsiteY3" fmla="*/ 812366 h 2709367"/>
              <a:gd name="connsiteX4" fmla="*/ 1882717 w 2992914"/>
              <a:gd name="connsiteY4" fmla="*/ 45905 h 2709367"/>
              <a:gd name="connsiteX5" fmla="*/ 2957688 w 2992914"/>
              <a:gd name="connsiteY5" fmla="*/ 1646886 h 2709367"/>
              <a:gd name="connsiteX6" fmla="*/ 3213671 w 2992914"/>
              <a:gd name="connsiteY6" fmla="*/ 2029208 h 27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914" h="2709367" fill="none" extrusionOk="0">
                <a:moveTo>
                  <a:pt x="3213671" y="2029208"/>
                </a:moveTo>
                <a:cubicBezTo>
                  <a:pt x="3102000" y="2088328"/>
                  <a:pt x="2881284" y="2094018"/>
                  <a:pt x="2730370" y="2121137"/>
                </a:cubicBezTo>
                <a:cubicBezTo>
                  <a:pt x="2233083" y="2578755"/>
                  <a:pt x="1585475" y="2915808"/>
                  <a:pt x="876098" y="2587481"/>
                </a:cubicBezTo>
                <a:cubicBezTo>
                  <a:pt x="182047" y="2218795"/>
                  <a:pt x="-340282" y="1480067"/>
                  <a:pt x="125146" y="812366"/>
                </a:cubicBezTo>
                <a:cubicBezTo>
                  <a:pt x="419439" y="94504"/>
                  <a:pt x="1073908" y="-156478"/>
                  <a:pt x="1882717" y="45905"/>
                </a:cubicBezTo>
                <a:cubicBezTo>
                  <a:pt x="2589157" y="197000"/>
                  <a:pt x="3225485" y="885306"/>
                  <a:pt x="2957688" y="1646886"/>
                </a:cubicBezTo>
                <a:cubicBezTo>
                  <a:pt x="2978119" y="1749678"/>
                  <a:pt x="3143187" y="1965228"/>
                  <a:pt x="3213671" y="2029208"/>
                </a:cubicBezTo>
                <a:close/>
              </a:path>
              <a:path w="2992914" h="2709367" stroke="0" extrusionOk="0">
                <a:moveTo>
                  <a:pt x="3213671" y="2029208"/>
                </a:moveTo>
                <a:cubicBezTo>
                  <a:pt x="3132309" y="2057158"/>
                  <a:pt x="2956513" y="2054223"/>
                  <a:pt x="2730370" y="2121137"/>
                </a:cubicBezTo>
                <a:cubicBezTo>
                  <a:pt x="2277516" y="2667866"/>
                  <a:pt x="1500884" y="2996421"/>
                  <a:pt x="876098" y="2587481"/>
                </a:cubicBezTo>
                <a:cubicBezTo>
                  <a:pt x="100597" y="2372506"/>
                  <a:pt x="-162559" y="1517271"/>
                  <a:pt x="125146" y="812366"/>
                </a:cubicBezTo>
                <a:cubicBezTo>
                  <a:pt x="391645" y="331235"/>
                  <a:pt x="1107038" y="-116741"/>
                  <a:pt x="1882717" y="45905"/>
                </a:cubicBezTo>
                <a:cubicBezTo>
                  <a:pt x="2522539" y="179108"/>
                  <a:pt x="3168564" y="947485"/>
                  <a:pt x="2957688" y="1646886"/>
                </a:cubicBezTo>
                <a:cubicBezTo>
                  <a:pt x="2967368" y="1714669"/>
                  <a:pt x="3163989" y="1967216"/>
                  <a:pt x="3213671" y="202920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Bao nhỏ cân nặng bao nhiêu?</a:t>
            </a:r>
          </a:p>
        </p:txBody>
      </p:sp>
      <p:sp>
        <p:nvSpPr>
          <p:cNvPr id="2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78936" y="232944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30 kg</a:t>
            </a:r>
          </a:p>
        </p:txBody>
      </p:sp>
      <p:sp>
        <p:nvSpPr>
          <p:cNvPr id="2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6595739" y="2329444"/>
            <a:ext cx="2992914" cy="2709367"/>
          </a:xfrm>
          <a:custGeom>
            <a:avLst/>
            <a:gdLst>
              <a:gd name="connsiteX0" fmla="*/ 3213671 w 2992914"/>
              <a:gd name="connsiteY0" fmla="*/ 2029208 h 2709367"/>
              <a:gd name="connsiteX1" fmla="*/ 2730370 w 2992914"/>
              <a:gd name="connsiteY1" fmla="*/ 2121137 h 2709367"/>
              <a:gd name="connsiteX2" fmla="*/ 876098 w 2992914"/>
              <a:gd name="connsiteY2" fmla="*/ 2587481 h 2709367"/>
              <a:gd name="connsiteX3" fmla="*/ 125146 w 2992914"/>
              <a:gd name="connsiteY3" fmla="*/ 812366 h 2709367"/>
              <a:gd name="connsiteX4" fmla="*/ 1882717 w 2992914"/>
              <a:gd name="connsiteY4" fmla="*/ 45905 h 2709367"/>
              <a:gd name="connsiteX5" fmla="*/ 2957688 w 2992914"/>
              <a:gd name="connsiteY5" fmla="*/ 1646886 h 2709367"/>
              <a:gd name="connsiteX6" fmla="*/ 3213671 w 2992914"/>
              <a:gd name="connsiteY6" fmla="*/ 2029208 h 270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914" h="2709367" fill="none" extrusionOk="0">
                <a:moveTo>
                  <a:pt x="3213671" y="2029208"/>
                </a:moveTo>
                <a:cubicBezTo>
                  <a:pt x="3102000" y="2088328"/>
                  <a:pt x="2881284" y="2094018"/>
                  <a:pt x="2730370" y="2121137"/>
                </a:cubicBezTo>
                <a:cubicBezTo>
                  <a:pt x="2233083" y="2578755"/>
                  <a:pt x="1585475" y="2915808"/>
                  <a:pt x="876098" y="2587481"/>
                </a:cubicBezTo>
                <a:cubicBezTo>
                  <a:pt x="182047" y="2218795"/>
                  <a:pt x="-340282" y="1480067"/>
                  <a:pt x="125146" y="812366"/>
                </a:cubicBezTo>
                <a:cubicBezTo>
                  <a:pt x="419439" y="94504"/>
                  <a:pt x="1073908" y="-156478"/>
                  <a:pt x="1882717" y="45905"/>
                </a:cubicBezTo>
                <a:cubicBezTo>
                  <a:pt x="2589157" y="197000"/>
                  <a:pt x="3225485" y="885306"/>
                  <a:pt x="2957688" y="1646886"/>
                </a:cubicBezTo>
                <a:cubicBezTo>
                  <a:pt x="2978119" y="1749678"/>
                  <a:pt x="3143187" y="1965228"/>
                  <a:pt x="3213671" y="2029208"/>
                </a:cubicBezTo>
                <a:close/>
              </a:path>
              <a:path w="2992914" h="2709367" stroke="0" extrusionOk="0">
                <a:moveTo>
                  <a:pt x="3213671" y="2029208"/>
                </a:moveTo>
                <a:cubicBezTo>
                  <a:pt x="3132309" y="2057158"/>
                  <a:pt x="2956513" y="2054223"/>
                  <a:pt x="2730370" y="2121137"/>
                </a:cubicBezTo>
                <a:cubicBezTo>
                  <a:pt x="2277516" y="2667866"/>
                  <a:pt x="1500884" y="2996421"/>
                  <a:pt x="876098" y="2587481"/>
                </a:cubicBezTo>
                <a:cubicBezTo>
                  <a:pt x="100597" y="2372506"/>
                  <a:pt x="-162559" y="1517271"/>
                  <a:pt x="125146" y="812366"/>
                </a:cubicBezTo>
                <a:cubicBezTo>
                  <a:pt x="391645" y="331235"/>
                  <a:pt x="1107038" y="-116741"/>
                  <a:pt x="1882717" y="45905"/>
                </a:cubicBezTo>
                <a:cubicBezTo>
                  <a:pt x="2522539" y="179108"/>
                  <a:pt x="3168564" y="947485"/>
                  <a:pt x="2957688" y="1646886"/>
                </a:cubicBezTo>
                <a:cubicBezTo>
                  <a:pt x="2967368" y="1714669"/>
                  <a:pt x="3163989" y="1967216"/>
                  <a:pt x="3213671" y="202920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Bao lớn cân nặng bao nhiêu?</a:t>
            </a:r>
          </a:p>
        </p:txBody>
      </p:sp>
      <p:sp>
        <p:nvSpPr>
          <p:cNvPr id="2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6719516" y="2533366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50 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A65CB5-4ADB-4D81-B770-402FB293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30" y="5823819"/>
            <a:ext cx="11380768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Số ki-lô-gam của hai bao thóc là: 30 + 50 = 80 (kg)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814753-FBEF-EE77-CE81-45F9FC9EB5FE}"/>
                  </a:ext>
                </a:extLst>
              </p14:cNvPr>
              <p14:cNvContentPartPr/>
              <p14:nvPr/>
            </p14:nvContentPartPr>
            <p14:xfrm>
              <a:off x="1791360" y="210960"/>
              <a:ext cx="4309920" cy="1612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814753-FBEF-EE77-CE81-45F9FC9EB5F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82000" y="201600"/>
                <a:ext cx="4328640" cy="163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95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C2598F6-10B6-42EF-8D6B-878B9918551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8BD841-A0A5-494E-97A3-6B533AD0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7AD538-E775-499A-944B-D5D711A8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D982D9-0A94-40A6-B8CE-03E9A1F5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4681F-CDF1-4A05-B110-2D615D42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D3945F5-9127-49A3-8A1E-BA6F7EF0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FC36B8-DA3D-4870-AC71-D972980A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11E13AA-1E08-48CA-A5DF-0030AE5E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CC99C12C-E463-FACF-9C9D-C36C40C3D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0261" y="403823"/>
            <a:ext cx="6957167" cy="591359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F59DB27-8D46-20D2-587C-A902A744C7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55623" y="339684"/>
            <a:ext cx="6444464" cy="617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4964</TotalTime>
  <Words>433</Words>
  <Application>Microsoft Office PowerPoint</Application>
  <PresentationFormat>Widescreen</PresentationFormat>
  <Paragraphs>69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SVN-Gretoon</vt:lpstr>
      <vt:lpstr>#9Slide05 SVNLobster</vt:lpstr>
      <vt:lpstr>UTM Cookies</vt:lpstr>
      <vt:lpstr>UTM Avo</vt:lpstr>
      <vt:lpstr>SVN-Harabaras</vt:lpstr>
      <vt:lpstr>思源黑体 CN Bold</vt:lpstr>
      <vt:lpstr>UVF TypoSlabserif</vt:lpstr>
      <vt:lpstr>Times New Roman</vt:lpstr>
      <vt:lpstr>#9Slide05 SVNClementine</vt:lpstr>
      <vt:lpstr>Calibri</vt:lpstr>
      <vt:lpstr>#9Slide07 HoneyCream</vt:lpstr>
      <vt:lpstr>#9Slide05 SVNFourth</vt:lpstr>
      <vt:lpstr>SVN-Newton</vt:lpstr>
      <vt:lpstr>#9Slide05 Heroe Pro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BÍCH</dc:creator>
  <cp:keywords>MĂNGNON</cp:keywords>
  <cp:lastModifiedBy>hoangvananh204@gmail.com</cp:lastModifiedBy>
  <cp:revision>124</cp:revision>
  <dcterms:created xsi:type="dcterms:W3CDTF">2021-07-02T00:58:11Z</dcterms:created>
  <dcterms:modified xsi:type="dcterms:W3CDTF">2024-11-18T05:08:16Z</dcterms:modified>
</cp:coreProperties>
</file>