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sldIdLst>
    <p:sldId id="256" r:id="rId2"/>
    <p:sldId id="2007580885" r:id="rId3"/>
    <p:sldId id="2007580883" r:id="rId4"/>
    <p:sldId id="2007580886" r:id="rId5"/>
    <p:sldId id="2007580884" r:id="rId6"/>
    <p:sldId id="2007580887" r:id="rId7"/>
    <p:sldId id="2007580888" r:id="rId8"/>
    <p:sldId id="2007580892" r:id="rId9"/>
    <p:sldId id="2007580889" r:id="rId10"/>
    <p:sldId id="2007580890" r:id="rId11"/>
    <p:sldId id="2007580894" r:id="rId12"/>
    <p:sldId id="2007580891" r:id="rId13"/>
    <p:sldId id="2007580893" r:id="rId14"/>
    <p:sldId id="2007580895" r:id="rId15"/>
    <p:sldId id="2007580896" r:id="rId16"/>
    <p:sldId id="2007580897" r:id="rId17"/>
    <p:sldId id="2007580898" r:id="rId18"/>
  </p:sldIdLst>
  <p:sldSz cx="12192000" cy="6858000"/>
  <p:notesSz cx="6858000" cy="9144000"/>
  <p:embeddedFontLst>
    <p:embeddedFont>
      <p:font typeface="等线" panose="02010600030101010101" pitchFamily="2" charset="-122"/>
      <p:regular r:id="rId20"/>
    </p:embeddedFont>
    <p:embeddedFont>
      <p:font typeface="#9Slide07 HoneyCream" panose="020B0604020202020204" charset="0"/>
      <p:regular r:id="rId21"/>
    </p:embeddedFont>
    <p:embeddedFont>
      <p:font typeface="Cambria" panose="02040503050406030204"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947"/>
    <a:srgbClr val="FFEDEB"/>
    <a:srgbClr val="8B653F"/>
    <a:srgbClr val="FFD2CD"/>
    <a:srgbClr val="FF897B"/>
    <a:srgbClr val="FFA398"/>
    <a:srgbClr val="3D64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D928B-DEC7-4A7B-A32F-C6AFA534F744}"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9C584-0EF1-4DFF-AA58-0BF3EA504340}" type="slidenum">
              <a:rPr lang="en-US" smtClean="0"/>
              <a:t>‹#›</a:t>
            </a:fld>
            <a:endParaRPr lang="en-US"/>
          </a:p>
        </p:txBody>
      </p:sp>
    </p:spTree>
    <p:extLst>
      <p:ext uri="{BB962C8B-B14F-4D97-AF65-F5344CB8AC3E}">
        <p14:creationId xmlns:p14="http://schemas.microsoft.com/office/powerpoint/2010/main" val="2784222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6A49AB57-F5D8-48A2-F76E-112CCC817B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CA2F90ED-3CB7-819F-250E-021FFE70D0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9109"/>
            <a:ext cx="12192000" cy="1108891"/>
          </a:xfrm>
          <a:prstGeom prst="rect">
            <a:avLst/>
          </a:prstGeom>
        </p:spPr>
      </p:pic>
      <p:grpSp>
        <p:nvGrpSpPr>
          <p:cNvPr id="16" name="组合 15">
            <a:extLst>
              <a:ext uri="{FF2B5EF4-FFF2-40B4-BE49-F238E27FC236}">
                <a16:creationId xmlns:a16="http://schemas.microsoft.com/office/drawing/2014/main" id="{F7F70EF2-4609-92D9-085B-15D74617AAE9}"/>
              </a:ext>
            </a:extLst>
          </p:cNvPr>
          <p:cNvGrpSpPr/>
          <p:nvPr userDrawn="1"/>
        </p:nvGrpSpPr>
        <p:grpSpPr>
          <a:xfrm>
            <a:off x="0" y="0"/>
            <a:ext cx="12192000" cy="6469561"/>
            <a:chOff x="0" y="0"/>
            <a:chExt cx="12192000" cy="6469561"/>
          </a:xfrm>
        </p:grpSpPr>
        <p:pic>
          <p:nvPicPr>
            <p:cNvPr id="14" name="图片 13">
              <a:extLst>
                <a:ext uri="{FF2B5EF4-FFF2-40B4-BE49-F238E27FC236}">
                  <a16:creationId xmlns:a16="http://schemas.microsoft.com/office/drawing/2014/main" id="{2C38DF81-4E92-C6E5-E191-2DC23B6E5E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959938"/>
              <a:ext cx="12192000" cy="5509623"/>
            </a:xfrm>
            <a:prstGeom prst="rect">
              <a:avLst/>
            </a:prstGeom>
          </p:spPr>
        </p:pic>
        <p:pic>
          <p:nvPicPr>
            <p:cNvPr id="15" name="图片 14">
              <a:extLst>
                <a:ext uri="{FF2B5EF4-FFF2-40B4-BE49-F238E27FC236}">
                  <a16:creationId xmlns:a16="http://schemas.microsoft.com/office/drawing/2014/main" id="{8CB84CCF-AFAD-83B5-326E-039B22424CB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8971"/>
            <a:stretch/>
          </p:blipFill>
          <p:spPr>
            <a:xfrm>
              <a:off x="0" y="0"/>
              <a:ext cx="12192000" cy="3913414"/>
            </a:xfrm>
            <a:prstGeom prst="rect">
              <a:avLst/>
            </a:prstGeom>
          </p:spPr>
        </p:pic>
      </p:grpSp>
      <p:pic>
        <p:nvPicPr>
          <p:cNvPr id="17" name="图片 16">
            <a:extLst>
              <a:ext uri="{FF2B5EF4-FFF2-40B4-BE49-F238E27FC236}">
                <a16:creationId xmlns:a16="http://schemas.microsoft.com/office/drawing/2014/main" id="{09607641-4C9E-2043-009D-BDBED358F6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59349"/>
            <a:ext cx="12192000" cy="2998651"/>
          </a:xfrm>
          <a:prstGeom prst="rect">
            <a:avLst/>
          </a:prstGeom>
        </p:spPr>
      </p:pic>
      <p:pic>
        <p:nvPicPr>
          <p:cNvPr id="19" name="图片 18">
            <a:extLst>
              <a:ext uri="{FF2B5EF4-FFF2-40B4-BE49-F238E27FC236}">
                <a16:creationId xmlns:a16="http://schemas.microsoft.com/office/drawing/2014/main" id="{28B13BAE-2C4C-D968-704C-65DCE2E190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74432"/>
            <a:ext cx="12192000" cy="2067070"/>
          </a:xfrm>
          <a:prstGeom prst="rect">
            <a:avLst/>
          </a:prstGeom>
        </p:spPr>
      </p:pic>
      <p:pic>
        <p:nvPicPr>
          <p:cNvPr id="4" name="Picture 3">
            <a:extLst>
              <a:ext uri="{FF2B5EF4-FFF2-40B4-BE49-F238E27FC236}">
                <a16:creationId xmlns:a16="http://schemas.microsoft.com/office/drawing/2014/main" id="{682050F9-8101-FB13-FE6E-42A16FB2958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34A60062-2338-9D14-72CA-94A8DC091BF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A369EC8-B7DE-2FA4-7887-31E07A20497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9B1D0275-A351-ACBB-8C0D-1E55CA45812D}"/>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356125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8A8F89-D000-2801-2020-80E0F4BBE66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F76CA95-8E09-3BD5-CC20-76611CF4902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CAF2A8-9502-3240-9745-3A2199D34EFB}"/>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2024/12/17</a:t>
            </a:fld>
            <a:endParaRPr lang="zh-CN" altLang="en-US"/>
          </a:p>
        </p:txBody>
      </p:sp>
      <p:sp>
        <p:nvSpPr>
          <p:cNvPr id="5" name="页脚占位符 4">
            <a:extLst>
              <a:ext uri="{FF2B5EF4-FFF2-40B4-BE49-F238E27FC236}">
                <a16:creationId xmlns:a16="http://schemas.microsoft.com/office/drawing/2014/main" id="{1C3B7A94-377F-EB31-6A06-38FB8D5D79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B48361-F4B1-CB73-0F8C-E9D52BF90D6A}"/>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414240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405CD7A-9792-C296-FAE3-CCDEE7237A5F}"/>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EF00A5-4AD6-9EF1-4470-64FBADF7010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F12B2C-0C17-43B7-B768-A9C0B8F24F04}"/>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2024/12/17</a:t>
            </a:fld>
            <a:endParaRPr lang="zh-CN" altLang="en-US"/>
          </a:p>
        </p:txBody>
      </p:sp>
      <p:sp>
        <p:nvSpPr>
          <p:cNvPr id="5" name="页脚占位符 4">
            <a:extLst>
              <a:ext uri="{FF2B5EF4-FFF2-40B4-BE49-F238E27FC236}">
                <a16:creationId xmlns:a16="http://schemas.microsoft.com/office/drawing/2014/main" id="{E542A188-FC56-957A-D425-4910617275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77290B-6F49-4779-8FFE-DB0DF4B097D5}"/>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2646251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FF0DA95-0953-9CAB-384F-05F1DC4139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8" name="图片 7">
            <a:extLst>
              <a:ext uri="{FF2B5EF4-FFF2-40B4-BE49-F238E27FC236}">
                <a16:creationId xmlns:a16="http://schemas.microsoft.com/office/drawing/2014/main" id="{0AFCBD49-1E23-65DB-4C6B-2C922EB01F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9109"/>
            <a:ext cx="12192000" cy="1108891"/>
          </a:xfrm>
          <a:prstGeom prst="rect">
            <a:avLst/>
          </a:prstGeom>
        </p:spPr>
      </p:pic>
      <p:grpSp>
        <p:nvGrpSpPr>
          <p:cNvPr id="9" name="组合 8">
            <a:extLst>
              <a:ext uri="{FF2B5EF4-FFF2-40B4-BE49-F238E27FC236}">
                <a16:creationId xmlns:a16="http://schemas.microsoft.com/office/drawing/2014/main" id="{A1E4C64C-E995-F48C-3C7A-2FC00CC3A550}"/>
              </a:ext>
            </a:extLst>
          </p:cNvPr>
          <p:cNvGrpSpPr/>
          <p:nvPr userDrawn="1"/>
        </p:nvGrpSpPr>
        <p:grpSpPr>
          <a:xfrm>
            <a:off x="0" y="0"/>
            <a:ext cx="12192000" cy="6469561"/>
            <a:chOff x="0" y="0"/>
            <a:chExt cx="12192000" cy="6469561"/>
          </a:xfrm>
        </p:grpSpPr>
        <p:pic>
          <p:nvPicPr>
            <p:cNvPr id="10" name="图片 9">
              <a:extLst>
                <a:ext uri="{FF2B5EF4-FFF2-40B4-BE49-F238E27FC236}">
                  <a16:creationId xmlns:a16="http://schemas.microsoft.com/office/drawing/2014/main" id="{402BE319-88A5-EBF3-BC77-B56BA0B8F8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959938"/>
              <a:ext cx="12192000" cy="5509623"/>
            </a:xfrm>
            <a:prstGeom prst="rect">
              <a:avLst/>
            </a:prstGeom>
          </p:spPr>
        </p:pic>
        <p:pic>
          <p:nvPicPr>
            <p:cNvPr id="11" name="图片 10">
              <a:extLst>
                <a:ext uri="{FF2B5EF4-FFF2-40B4-BE49-F238E27FC236}">
                  <a16:creationId xmlns:a16="http://schemas.microsoft.com/office/drawing/2014/main" id="{01EEBB68-54DF-35DB-4B12-48C6A230623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8971"/>
            <a:stretch/>
          </p:blipFill>
          <p:spPr>
            <a:xfrm>
              <a:off x="0" y="0"/>
              <a:ext cx="12192000" cy="3913414"/>
            </a:xfrm>
            <a:prstGeom prst="rect">
              <a:avLst/>
            </a:prstGeom>
          </p:spPr>
        </p:pic>
      </p:grpSp>
      <p:sp>
        <p:nvSpPr>
          <p:cNvPr id="2" name="TextBox 3">
            <a:extLst>
              <a:ext uri="{FF2B5EF4-FFF2-40B4-BE49-F238E27FC236}">
                <a16:creationId xmlns:a16="http://schemas.microsoft.com/office/drawing/2014/main" id="{9CB339C5-2674-3CA6-0F77-720F0B7557A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1D24277C-AB00-00E0-83A6-CFCCB6CBE7A6}"/>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E37E67C9-6FC1-3932-2C4D-1EB6BB01516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65B3AE98-24FC-1F07-7763-F8DFEF0966C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51B13A29-0F34-D8D2-B352-7081DBC34A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DB6FD445-DDEA-A13C-73E0-000E4CA7A10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47F97877-A44C-B328-4D99-BE184D3DDC1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7DE0940E-CF3D-21C4-31A9-69F386755E81}"/>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7C1A068D-996A-A1E1-B0EA-330F6BDB1C14}"/>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99C4896A-469A-9C7B-F000-A76E536CE5E9}"/>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392046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1A9E32A-57C6-7633-0DA8-43BB301354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8" name="图片 7">
            <a:extLst>
              <a:ext uri="{FF2B5EF4-FFF2-40B4-BE49-F238E27FC236}">
                <a16:creationId xmlns:a16="http://schemas.microsoft.com/office/drawing/2014/main" id="{943AF9EE-AC19-52CD-B2CB-546FCFF259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9109"/>
            <a:ext cx="12192000" cy="1108891"/>
          </a:xfrm>
          <a:prstGeom prst="rect">
            <a:avLst/>
          </a:prstGeom>
        </p:spPr>
      </p:pic>
      <p:grpSp>
        <p:nvGrpSpPr>
          <p:cNvPr id="9" name="组合 8">
            <a:extLst>
              <a:ext uri="{FF2B5EF4-FFF2-40B4-BE49-F238E27FC236}">
                <a16:creationId xmlns:a16="http://schemas.microsoft.com/office/drawing/2014/main" id="{CDAAD5AF-6CC3-A7FC-33AB-ED2436FC9AB6}"/>
              </a:ext>
            </a:extLst>
          </p:cNvPr>
          <p:cNvGrpSpPr/>
          <p:nvPr userDrawn="1"/>
        </p:nvGrpSpPr>
        <p:grpSpPr>
          <a:xfrm>
            <a:off x="-547470" y="-332176"/>
            <a:ext cx="13260457" cy="7089282"/>
            <a:chOff x="-1019436" y="-327220"/>
            <a:chExt cx="13211436" cy="6752150"/>
          </a:xfrm>
        </p:grpSpPr>
        <p:pic>
          <p:nvPicPr>
            <p:cNvPr id="10" name="图片 9">
              <a:extLst>
                <a:ext uri="{FF2B5EF4-FFF2-40B4-BE49-F238E27FC236}">
                  <a16:creationId xmlns:a16="http://schemas.microsoft.com/office/drawing/2014/main" id="{415051A4-6DCD-1E1D-30A9-D7A4A7E8AA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436" y="454619"/>
              <a:ext cx="13211436" cy="5970311"/>
            </a:xfrm>
            <a:prstGeom prst="rect">
              <a:avLst/>
            </a:prstGeom>
          </p:spPr>
        </p:pic>
        <p:pic>
          <p:nvPicPr>
            <p:cNvPr id="11" name="图片 10">
              <a:extLst>
                <a:ext uri="{FF2B5EF4-FFF2-40B4-BE49-F238E27FC236}">
                  <a16:creationId xmlns:a16="http://schemas.microsoft.com/office/drawing/2014/main" id="{9ABD22C0-DAF8-E3CA-A71F-35CD2A9D318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8971"/>
            <a:stretch/>
          </p:blipFill>
          <p:spPr>
            <a:xfrm>
              <a:off x="-1019436" y="-327220"/>
              <a:ext cx="13211436" cy="4240634"/>
            </a:xfrm>
            <a:prstGeom prst="rect">
              <a:avLst/>
            </a:prstGeom>
          </p:spPr>
        </p:pic>
      </p:grpSp>
      <p:sp>
        <p:nvSpPr>
          <p:cNvPr id="2" name="TextBox 3">
            <a:extLst>
              <a:ext uri="{FF2B5EF4-FFF2-40B4-BE49-F238E27FC236}">
                <a16:creationId xmlns:a16="http://schemas.microsoft.com/office/drawing/2014/main" id="{1D368423-DF15-6574-2BCF-953D25E79BB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F34FE61E-FAB9-150E-DBDA-56947CD1F4D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D513907D-0E55-770A-5D66-71EAF762A32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6ADDE798-320B-48E7-43AE-9F08F22722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F265AA8-730A-B9DA-9E1D-91388A08C82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51BEF519-C094-4A93-EEA4-01D05CD8517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4B3D4F5E-5D9B-9A17-8E29-C1AD24B9719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51B5D4E-9DDD-3B70-9D57-836BC7DB35A0}"/>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E99F0867-3DC1-3F08-5205-8769FAFBCD8B}"/>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C8863FCD-B26D-B054-13E2-C7409A867344}"/>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1298291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63FE8-F25B-6162-3C51-0177FF7E4D2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0742B5-54B1-687C-7549-B5BE01FD9C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C8BD257-376C-32C7-A67C-97FD819F778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A7517E-D035-28B5-ED83-FF1CB85DD12A}"/>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2024/12/17</a:t>
            </a:fld>
            <a:endParaRPr lang="zh-CN" altLang="en-US"/>
          </a:p>
        </p:txBody>
      </p:sp>
      <p:sp>
        <p:nvSpPr>
          <p:cNvPr id="6" name="页脚占位符 5">
            <a:extLst>
              <a:ext uri="{FF2B5EF4-FFF2-40B4-BE49-F238E27FC236}">
                <a16:creationId xmlns:a16="http://schemas.microsoft.com/office/drawing/2014/main" id="{CAE98311-37E4-18BF-5E3D-50A9B8134E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DDCA8EC-32F1-4251-E5D2-A2A7B15A43EF}"/>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98933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636AA0-363B-8393-5EE6-12C1344E51C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92480D6-BB2B-345D-C0D1-44E6EEBCC68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34FE080-34D2-F9EE-DA47-BB13FAFF0F3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BA2197C-241D-FA2B-574F-D4DCA282486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22B7BA4-B3EC-ACB5-3D26-4F23ECA0AD1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1963692-AB48-0074-E858-81D5D6C29AEB}"/>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2024/12/17</a:t>
            </a:fld>
            <a:endParaRPr lang="zh-CN" altLang="en-US"/>
          </a:p>
        </p:txBody>
      </p:sp>
      <p:sp>
        <p:nvSpPr>
          <p:cNvPr id="8" name="页脚占位符 7">
            <a:extLst>
              <a:ext uri="{FF2B5EF4-FFF2-40B4-BE49-F238E27FC236}">
                <a16:creationId xmlns:a16="http://schemas.microsoft.com/office/drawing/2014/main" id="{4E5F3C46-4D7D-C4ED-9E85-D7F054146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9BD2B4F-CB19-E594-3D79-7BAB2C9927CD}"/>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395240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2A6909-C2E9-5487-75C9-E8B59CB8CA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BC14AA-D6CF-B8B3-A5DF-78EC52CF4109}"/>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2024/12/17</a:t>
            </a:fld>
            <a:endParaRPr lang="zh-CN" altLang="en-US"/>
          </a:p>
        </p:txBody>
      </p:sp>
      <p:sp>
        <p:nvSpPr>
          <p:cNvPr id="4" name="页脚占位符 3">
            <a:extLst>
              <a:ext uri="{FF2B5EF4-FFF2-40B4-BE49-F238E27FC236}">
                <a16:creationId xmlns:a16="http://schemas.microsoft.com/office/drawing/2014/main" id="{D655DF5A-5F81-8C59-94D4-AFB7FD69A2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134393E-EDCF-612A-1461-8C1D3DBC7C3D}"/>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423732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51CAFF-D26E-F8E2-3CE2-6A42F633A474}"/>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2024/12/17</a:t>
            </a:fld>
            <a:endParaRPr lang="zh-CN" altLang="en-US"/>
          </a:p>
        </p:txBody>
      </p:sp>
      <p:sp>
        <p:nvSpPr>
          <p:cNvPr id="3" name="页脚占位符 2">
            <a:extLst>
              <a:ext uri="{FF2B5EF4-FFF2-40B4-BE49-F238E27FC236}">
                <a16:creationId xmlns:a16="http://schemas.microsoft.com/office/drawing/2014/main" id="{7AEFB430-0AD3-20D5-5744-1DE3F9B6C6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79FD1FE-1A83-9BC8-42CC-B35A29639457}"/>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89784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9B22B-B69B-9B58-8FFC-91DCC427A9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E556CD9-DE22-E336-D42C-93C968043BC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77BD83B-678D-AEE0-A9D7-C6D8D89283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FC3E43-2129-6F3E-8FF4-309B25C2D91F}"/>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2024/12/17</a:t>
            </a:fld>
            <a:endParaRPr lang="zh-CN" altLang="en-US"/>
          </a:p>
        </p:txBody>
      </p:sp>
      <p:sp>
        <p:nvSpPr>
          <p:cNvPr id="6" name="页脚占位符 5">
            <a:extLst>
              <a:ext uri="{FF2B5EF4-FFF2-40B4-BE49-F238E27FC236}">
                <a16:creationId xmlns:a16="http://schemas.microsoft.com/office/drawing/2014/main" id="{284B9985-CFB6-FFEE-908E-1A73EE27F1B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2910A1-06E6-50C8-D36A-67423A2D4E12}"/>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490601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336156-720C-AF49-98A2-BA05AF64B9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D468DC-7AC8-6863-E70C-9933BFAB32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2F815FC-19E2-5FBF-1F7C-1246DDC89C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4A068F9-E47E-40FB-F728-08F7A11E6E5D}"/>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2024/12/17</a:t>
            </a:fld>
            <a:endParaRPr lang="zh-CN" altLang="en-US"/>
          </a:p>
        </p:txBody>
      </p:sp>
      <p:sp>
        <p:nvSpPr>
          <p:cNvPr id="6" name="页脚占位符 5">
            <a:extLst>
              <a:ext uri="{FF2B5EF4-FFF2-40B4-BE49-F238E27FC236}">
                <a16:creationId xmlns:a16="http://schemas.microsoft.com/office/drawing/2014/main" id="{4F6B2547-B04C-2287-41FA-EC7D6A452B2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7D0396F-3306-C3F6-D783-ECA258D37C32}"/>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160159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12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youtu.be/N7h3ol8vf3g"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7D6943-32DF-D3B2-20BB-7B6E467B68D6}"/>
              </a:ext>
            </a:extLst>
          </p:cNvPr>
          <p:cNvPicPr>
            <a:picLocks noChangeAspect="1"/>
          </p:cNvPicPr>
          <p:nvPr/>
        </p:nvPicPr>
        <p:blipFill>
          <a:blip r:embed="rId2"/>
          <a:stretch>
            <a:fillRect/>
          </a:stretch>
        </p:blipFill>
        <p:spPr>
          <a:xfrm flipH="1">
            <a:off x="746119" y="4008537"/>
            <a:ext cx="2521820" cy="2521820"/>
          </a:xfrm>
          <a:prstGeom prst="rect">
            <a:avLst/>
          </a:prstGeom>
        </p:spPr>
      </p:pic>
      <p:pic>
        <p:nvPicPr>
          <p:cNvPr id="3" name="Picture 2">
            <a:extLst>
              <a:ext uri="{FF2B5EF4-FFF2-40B4-BE49-F238E27FC236}">
                <a16:creationId xmlns:a16="http://schemas.microsoft.com/office/drawing/2014/main" id="{2670D094-C7FA-1AC2-4600-3A61E647DFF9}"/>
              </a:ext>
            </a:extLst>
          </p:cNvPr>
          <p:cNvPicPr>
            <a:picLocks noChangeAspect="1"/>
          </p:cNvPicPr>
          <p:nvPr/>
        </p:nvPicPr>
        <p:blipFill>
          <a:blip r:embed="rId3"/>
          <a:stretch>
            <a:fillRect/>
          </a:stretch>
        </p:blipFill>
        <p:spPr>
          <a:xfrm>
            <a:off x="3100826" y="1059970"/>
            <a:ext cx="6139204" cy="859611"/>
          </a:xfrm>
          <a:prstGeom prst="rect">
            <a:avLst/>
          </a:prstGeom>
        </p:spPr>
      </p:pic>
      <p:pic>
        <p:nvPicPr>
          <p:cNvPr id="7" name="Picture 6">
            <a:extLst>
              <a:ext uri="{FF2B5EF4-FFF2-40B4-BE49-F238E27FC236}">
                <a16:creationId xmlns:a16="http://schemas.microsoft.com/office/drawing/2014/main" id="{209B26BF-3518-8634-4210-4981960281EA}"/>
              </a:ext>
            </a:extLst>
          </p:cNvPr>
          <p:cNvPicPr>
            <a:picLocks noChangeAspect="1"/>
          </p:cNvPicPr>
          <p:nvPr/>
        </p:nvPicPr>
        <p:blipFill>
          <a:blip r:embed="rId4"/>
          <a:stretch>
            <a:fillRect/>
          </a:stretch>
        </p:blipFill>
        <p:spPr>
          <a:xfrm>
            <a:off x="1594983" y="2024405"/>
            <a:ext cx="9150889" cy="2426418"/>
          </a:xfrm>
          <a:prstGeom prst="rect">
            <a:avLst/>
          </a:prstGeom>
        </p:spPr>
      </p:pic>
      <p:pic>
        <p:nvPicPr>
          <p:cNvPr id="5" name="Picture 4">
            <a:extLst>
              <a:ext uri="{FF2B5EF4-FFF2-40B4-BE49-F238E27FC236}">
                <a16:creationId xmlns:a16="http://schemas.microsoft.com/office/drawing/2014/main" id="{B2C6C6C3-749A-DABB-EC96-2CF4E99029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85859" y="4060988"/>
            <a:ext cx="4846109" cy="2469369"/>
          </a:xfrm>
          <a:prstGeom prst="rect">
            <a:avLst/>
          </a:prstGeom>
        </p:spPr>
      </p:pic>
      <p:pic>
        <p:nvPicPr>
          <p:cNvPr id="9" name="Picture 8">
            <a:extLst>
              <a:ext uri="{FF2B5EF4-FFF2-40B4-BE49-F238E27FC236}">
                <a16:creationId xmlns:a16="http://schemas.microsoft.com/office/drawing/2014/main" id="{37D6341F-BB31-A43E-6AF7-E943E51CF1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799" y="667181"/>
            <a:ext cx="1110230" cy="1110230"/>
          </a:xfrm>
          <a:prstGeom prst="rect">
            <a:avLst/>
          </a:prstGeom>
        </p:spPr>
      </p:pic>
    </p:spTree>
    <p:extLst>
      <p:ext uri="{BB962C8B-B14F-4D97-AF65-F5344CB8AC3E}">
        <p14:creationId xmlns:p14="http://schemas.microsoft.com/office/powerpoint/2010/main" val="294934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463A35-FBD9-8B59-AA34-EC55E464D892}"/>
              </a:ext>
            </a:extLst>
          </p:cNvPr>
          <p:cNvPicPr>
            <a:picLocks noChangeAspect="1"/>
          </p:cNvPicPr>
          <p:nvPr/>
        </p:nvPicPr>
        <p:blipFill>
          <a:blip r:embed="rId2"/>
          <a:stretch>
            <a:fillRect/>
          </a:stretch>
        </p:blipFill>
        <p:spPr>
          <a:xfrm>
            <a:off x="294299" y="434789"/>
            <a:ext cx="7369906" cy="1753239"/>
          </a:xfrm>
          <a:prstGeom prst="rect">
            <a:avLst/>
          </a:prstGeom>
        </p:spPr>
      </p:pic>
      <p:pic>
        <p:nvPicPr>
          <p:cNvPr id="3" name="Picture 2">
            <a:extLst>
              <a:ext uri="{FF2B5EF4-FFF2-40B4-BE49-F238E27FC236}">
                <a16:creationId xmlns:a16="http://schemas.microsoft.com/office/drawing/2014/main" id="{88D68816-BFD8-47EE-70DB-50E4597222A6}"/>
              </a:ext>
            </a:extLst>
          </p:cNvPr>
          <p:cNvPicPr>
            <a:picLocks noChangeAspect="1"/>
          </p:cNvPicPr>
          <p:nvPr/>
        </p:nvPicPr>
        <p:blipFill>
          <a:blip r:embed="rId3"/>
          <a:stretch>
            <a:fillRect/>
          </a:stretch>
        </p:blipFill>
        <p:spPr>
          <a:xfrm>
            <a:off x="229851" y="2117269"/>
            <a:ext cx="7498800" cy="2012265"/>
          </a:xfrm>
          <a:prstGeom prst="rect">
            <a:avLst/>
          </a:prstGeom>
        </p:spPr>
      </p:pic>
      <p:pic>
        <p:nvPicPr>
          <p:cNvPr id="4" name="Picture 3">
            <a:extLst>
              <a:ext uri="{FF2B5EF4-FFF2-40B4-BE49-F238E27FC236}">
                <a16:creationId xmlns:a16="http://schemas.microsoft.com/office/drawing/2014/main" id="{403B743D-77D8-659D-0030-EB6D49009165}"/>
              </a:ext>
            </a:extLst>
          </p:cNvPr>
          <p:cNvPicPr>
            <a:picLocks noChangeAspect="1"/>
          </p:cNvPicPr>
          <p:nvPr/>
        </p:nvPicPr>
        <p:blipFill>
          <a:blip r:embed="rId4"/>
          <a:stretch>
            <a:fillRect/>
          </a:stretch>
        </p:blipFill>
        <p:spPr>
          <a:xfrm>
            <a:off x="365125" y="4058775"/>
            <a:ext cx="7369906" cy="2412045"/>
          </a:xfrm>
          <a:prstGeom prst="rect">
            <a:avLst/>
          </a:prstGeom>
        </p:spPr>
      </p:pic>
      <p:sp>
        <p:nvSpPr>
          <p:cNvPr id="5" name="TextBox 4">
            <a:extLst>
              <a:ext uri="{FF2B5EF4-FFF2-40B4-BE49-F238E27FC236}">
                <a16:creationId xmlns:a16="http://schemas.microsoft.com/office/drawing/2014/main" id="{84270068-76B3-D560-F532-653B55B01F9B}"/>
              </a:ext>
            </a:extLst>
          </p:cNvPr>
          <p:cNvSpPr txBox="1"/>
          <p:nvPr/>
        </p:nvSpPr>
        <p:spPr>
          <a:xfrm>
            <a:off x="7793099" y="1422292"/>
            <a:ext cx="3842656" cy="1200329"/>
          </a:xfrm>
          <a:prstGeom prst="rect">
            <a:avLst/>
          </a:prstGeom>
          <a:noFill/>
        </p:spPr>
        <p:txBody>
          <a:bodyPr wrap="square">
            <a:spAutoFit/>
          </a:bodyPr>
          <a:lstStyle/>
          <a:p>
            <a:pPr algn="just"/>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Em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thích</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cách</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miêu</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tả</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con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vật</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trong</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đoạn</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văn</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nào</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Vì</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sao</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a:t>
            </a:r>
            <a:endParaRPr lang="en-US" sz="1600" dirty="0"/>
          </a:p>
        </p:txBody>
      </p:sp>
      <p:pic>
        <p:nvPicPr>
          <p:cNvPr id="7" name="Picture 6">
            <a:extLst>
              <a:ext uri="{FF2B5EF4-FFF2-40B4-BE49-F238E27FC236}">
                <a16:creationId xmlns:a16="http://schemas.microsoft.com/office/drawing/2014/main" id="{89EFF3AB-EBEC-E032-D6C8-760A61788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601" y="2622621"/>
            <a:ext cx="3938548" cy="4015774"/>
          </a:xfrm>
          <a:prstGeom prst="rect">
            <a:avLst/>
          </a:prstGeom>
        </p:spPr>
      </p:pic>
    </p:spTree>
    <p:extLst>
      <p:ext uri="{BB962C8B-B14F-4D97-AF65-F5344CB8AC3E}">
        <p14:creationId xmlns:p14="http://schemas.microsoft.com/office/powerpoint/2010/main" val="3743124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a:extLst>
              <a:ext uri="{FF2B5EF4-FFF2-40B4-BE49-F238E27FC236}">
                <a16:creationId xmlns:a16="http://schemas.microsoft.com/office/drawing/2014/main" id="{FCE57B0E-5328-93BF-3CCC-200F846640EF}"/>
              </a:ext>
            </a:extLst>
          </p:cNvPr>
          <p:cNvSpPr/>
          <p:nvPr/>
        </p:nvSpPr>
        <p:spPr>
          <a:xfrm flipH="1">
            <a:off x="5320719" y="4907167"/>
            <a:ext cx="4660900" cy="76200"/>
          </a:xfrm>
          <a:prstGeom prst="roundRect">
            <a:avLst/>
          </a:prstGeom>
          <a:gradFill>
            <a:gsLst>
              <a:gs pos="0">
                <a:schemeClr val="bg1">
                  <a:alpha val="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思源宋体 SemiBold" panose="02020600000000000000" charset="-122"/>
            </a:endParaRPr>
          </a:p>
        </p:txBody>
      </p:sp>
      <p:pic>
        <p:nvPicPr>
          <p:cNvPr id="6" name="Picture 5">
            <a:extLst>
              <a:ext uri="{FF2B5EF4-FFF2-40B4-BE49-F238E27FC236}">
                <a16:creationId xmlns:a16="http://schemas.microsoft.com/office/drawing/2014/main" id="{4078FF00-32AC-CAD3-6A49-6EF8C5A0A342}"/>
              </a:ext>
            </a:extLst>
          </p:cNvPr>
          <p:cNvPicPr>
            <a:picLocks noChangeAspect="1"/>
          </p:cNvPicPr>
          <p:nvPr/>
        </p:nvPicPr>
        <p:blipFill>
          <a:blip r:embed="rId2"/>
          <a:stretch>
            <a:fillRect/>
          </a:stretch>
        </p:blipFill>
        <p:spPr>
          <a:xfrm>
            <a:off x="2565349" y="1263972"/>
            <a:ext cx="7309738" cy="3883489"/>
          </a:xfrm>
          <a:prstGeom prst="rect">
            <a:avLst/>
          </a:prstGeom>
        </p:spPr>
      </p:pic>
    </p:spTree>
    <p:extLst>
      <p:ext uri="{BB962C8B-B14F-4D97-AF65-F5344CB8AC3E}">
        <p14:creationId xmlns:p14="http://schemas.microsoft.com/office/powerpoint/2010/main" val="258358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F2A02E-6A69-D849-1CA2-5B8C5399480A}"/>
              </a:ext>
            </a:extLst>
          </p:cNvPr>
          <p:cNvPicPr>
            <a:picLocks noChangeAspect="1"/>
          </p:cNvPicPr>
          <p:nvPr/>
        </p:nvPicPr>
        <p:blipFill rotWithShape="1">
          <a:blip r:embed="rId2"/>
          <a:srcRect l="4165" r="10125"/>
          <a:stretch/>
        </p:blipFill>
        <p:spPr>
          <a:xfrm>
            <a:off x="8585500" y="2145323"/>
            <a:ext cx="3147237" cy="3396344"/>
          </a:xfrm>
          <a:prstGeom prst="rect">
            <a:avLst/>
          </a:prstGeom>
        </p:spPr>
      </p:pic>
      <p:grpSp>
        <p:nvGrpSpPr>
          <p:cNvPr id="4" name="Group 3">
            <a:extLst>
              <a:ext uri="{FF2B5EF4-FFF2-40B4-BE49-F238E27FC236}">
                <a16:creationId xmlns:a16="http://schemas.microsoft.com/office/drawing/2014/main" id="{1B02400A-860B-FE26-3796-2833AE67CDB7}"/>
              </a:ext>
            </a:extLst>
          </p:cNvPr>
          <p:cNvGrpSpPr/>
          <p:nvPr/>
        </p:nvGrpSpPr>
        <p:grpSpPr>
          <a:xfrm>
            <a:off x="1405623" y="714767"/>
            <a:ext cx="9380753" cy="1121551"/>
            <a:chOff x="1330790" y="785106"/>
            <a:chExt cx="9380753" cy="1121551"/>
          </a:xfrm>
        </p:grpSpPr>
        <p:sp>
          <p:nvSpPr>
            <p:cNvPr id="2" name="矩形: 圆角 2">
              <a:extLst>
                <a:ext uri="{FF2B5EF4-FFF2-40B4-BE49-F238E27FC236}">
                  <a16:creationId xmlns:a16="http://schemas.microsoft.com/office/drawing/2014/main" id="{B6E574A8-D049-26F0-2A07-9BDDD3D37EEF}"/>
                </a:ext>
              </a:extLst>
            </p:cNvPr>
            <p:cNvSpPr/>
            <p:nvPr/>
          </p:nvSpPr>
          <p:spPr>
            <a:xfrm>
              <a:off x="1330790" y="785106"/>
              <a:ext cx="9380753" cy="1121551"/>
            </a:xfrm>
            <a:prstGeom prst="roundRect">
              <a:avLst>
                <a:gd name="adj" fmla="val 50000"/>
              </a:avLst>
            </a:prstGeom>
            <a:ln>
              <a:noFill/>
            </a:ln>
            <a:effectLst>
              <a:reflection blurRad="25400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3" name="TextBox 2">
              <a:extLst>
                <a:ext uri="{FF2B5EF4-FFF2-40B4-BE49-F238E27FC236}">
                  <a16:creationId xmlns:a16="http://schemas.microsoft.com/office/drawing/2014/main" id="{7D04DD3C-C840-674F-9104-24CBDD30C312}"/>
                </a:ext>
              </a:extLst>
            </p:cNvPr>
            <p:cNvSpPr txBox="1"/>
            <p:nvPr/>
          </p:nvSpPr>
          <p:spPr>
            <a:xfrm>
              <a:off x="1557493" y="829439"/>
              <a:ext cx="8882743" cy="1077218"/>
            </a:xfrm>
            <a:prstGeom prst="rect">
              <a:avLst/>
            </a:prstGeom>
            <a:noFill/>
          </p:spPr>
          <p:txBody>
            <a:bodyPr wrap="square">
              <a:spAutoFit/>
            </a:bodyPr>
            <a:lstStyle/>
            <a:p>
              <a:pPr algn="ct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2.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Viết</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đoạn</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văn</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tả</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hoạt</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động</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hoặc</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một</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p>
            <a:p>
              <a:pPr algn="ct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đặc</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điểm</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ngoại</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hình</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con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vật</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mà</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yêu</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thích</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a:t>
              </a:r>
              <a:endParaRPr lang="en-US" sz="2000" dirty="0">
                <a:solidFill>
                  <a:schemeClr val="bg1"/>
                </a:solidFill>
              </a:endParaRPr>
            </a:p>
          </p:txBody>
        </p:sp>
      </p:grpSp>
      <p:pic>
        <p:nvPicPr>
          <p:cNvPr id="5" name="Picture 4">
            <a:extLst>
              <a:ext uri="{FF2B5EF4-FFF2-40B4-BE49-F238E27FC236}">
                <a16:creationId xmlns:a16="http://schemas.microsoft.com/office/drawing/2014/main" id="{19A5827A-473B-84F4-51A1-80F6E018942A}"/>
              </a:ext>
            </a:extLst>
          </p:cNvPr>
          <p:cNvPicPr>
            <a:picLocks noChangeAspect="1"/>
          </p:cNvPicPr>
          <p:nvPr/>
        </p:nvPicPr>
        <p:blipFill rotWithShape="1">
          <a:blip r:embed="rId3"/>
          <a:srcRect l="17987" t="6507" r="7925" b="10423"/>
          <a:stretch/>
        </p:blipFill>
        <p:spPr>
          <a:xfrm>
            <a:off x="545959" y="2589961"/>
            <a:ext cx="3745021" cy="2808513"/>
          </a:xfrm>
          <a:prstGeom prst="rect">
            <a:avLst/>
          </a:prstGeom>
        </p:spPr>
      </p:pic>
      <p:pic>
        <p:nvPicPr>
          <p:cNvPr id="6" name="Picture 5">
            <a:extLst>
              <a:ext uri="{FF2B5EF4-FFF2-40B4-BE49-F238E27FC236}">
                <a16:creationId xmlns:a16="http://schemas.microsoft.com/office/drawing/2014/main" id="{39961126-859D-7C0E-8719-7C3A4EC60B0E}"/>
              </a:ext>
            </a:extLst>
          </p:cNvPr>
          <p:cNvPicPr>
            <a:picLocks noChangeAspect="1"/>
          </p:cNvPicPr>
          <p:nvPr/>
        </p:nvPicPr>
        <p:blipFill rotWithShape="1">
          <a:blip r:embed="rId4"/>
          <a:srcRect l="16431" t="10423"/>
          <a:stretch/>
        </p:blipFill>
        <p:spPr>
          <a:xfrm>
            <a:off x="4528403" y="2572378"/>
            <a:ext cx="3930206" cy="2808513"/>
          </a:xfrm>
          <a:prstGeom prst="rect">
            <a:avLst/>
          </a:prstGeom>
        </p:spPr>
      </p:pic>
    </p:spTree>
    <p:extLst>
      <p:ext uri="{BB962C8B-B14F-4D97-AF65-F5344CB8AC3E}">
        <p14:creationId xmlns:p14="http://schemas.microsoft.com/office/powerpoint/2010/main" val="3107227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9BAC3E-D928-B9F8-EB00-C96D65420C79}"/>
              </a:ext>
            </a:extLst>
          </p:cNvPr>
          <p:cNvPicPr>
            <a:picLocks noChangeAspect="1"/>
          </p:cNvPicPr>
          <p:nvPr/>
        </p:nvPicPr>
        <p:blipFill rotWithShape="1">
          <a:blip r:embed="rId2"/>
          <a:srcRect l="20059" t="4136" r="14386"/>
          <a:stretch/>
        </p:blipFill>
        <p:spPr>
          <a:xfrm>
            <a:off x="7946433" y="1135464"/>
            <a:ext cx="3662099" cy="5355246"/>
          </a:xfrm>
          <a:prstGeom prst="rect">
            <a:avLst/>
          </a:prstGeom>
        </p:spPr>
      </p:pic>
      <p:grpSp>
        <p:nvGrpSpPr>
          <p:cNvPr id="5" name="Group 4">
            <a:extLst>
              <a:ext uri="{FF2B5EF4-FFF2-40B4-BE49-F238E27FC236}">
                <a16:creationId xmlns:a16="http://schemas.microsoft.com/office/drawing/2014/main" id="{D0108768-E0F9-CCA9-A1C6-30970E6C3993}"/>
              </a:ext>
            </a:extLst>
          </p:cNvPr>
          <p:cNvGrpSpPr/>
          <p:nvPr/>
        </p:nvGrpSpPr>
        <p:grpSpPr>
          <a:xfrm>
            <a:off x="378437" y="470162"/>
            <a:ext cx="2290595" cy="1033061"/>
            <a:chOff x="378437" y="470162"/>
            <a:chExt cx="2290595" cy="1033061"/>
          </a:xfrm>
        </p:grpSpPr>
        <p:pic>
          <p:nvPicPr>
            <p:cNvPr id="2" name="图片 6">
              <a:extLst>
                <a:ext uri="{FF2B5EF4-FFF2-40B4-BE49-F238E27FC236}">
                  <a16:creationId xmlns:a16="http://schemas.microsoft.com/office/drawing/2014/main" id="{1B1F704E-47A9-550E-738A-EBF37F30C4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8437" y="470162"/>
              <a:ext cx="1033061" cy="1033061"/>
            </a:xfrm>
            <a:prstGeom prst="rect">
              <a:avLst/>
            </a:prstGeom>
          </p:spPr>
        </p:pic>
        <p:sp>
          <p:nvSpPr>
            <p:cNvPr id="3" name="TextBox 2">
              <a:extLst>
                <a:ext uri="{FF2B5EF4-FFF2-40B4-BE49-F238E27FC236}">
                  <a16:creationId xmlns:a16="http://schemas.microsoft.com/office/drawing/2014/main" id="{53233E4C-67FC-8AB5-17E2-1CD7A80CF909}"/>
                </a:ext>
              </a:extLst>
            </p:cNvPr>
            <p:cNvSpPr txBox="1"/>
            <p:nvPr/>
          </p:nvSpPr>
          <p:spPr>
            <a:xfrm>
              <a:off x="894967" y="694304"/>
              <a:ext cx="1774065" cy="584775"/>
            </a:xfrm>
            <a:prstGeom prst="rect">
              <a:avLst/>
            </a:prstGeom>
            <a:noFill/>
          </p:spPr>
          <p:txBody>
            <a:bodyPr wrap="square">
              <a:spAutoFit/>
            </a:bodyPr>
            <a:lstStyle/>
            <a:p>
              <a:pPr algn="ctr"/>
              <a:r>
                <a:rPr kumimoji="0" lang="en-US" sz="3200" b="1" i="0" u="none" strike="noStrike" kern="1200" cap="none" spc="0" normalizeH="0" baseline="0" noProof="0" dirty="0" err="1">
                  <a:ln>
                    <a:noFill/>
                  </a:ln>
                  <a:solidFill>
                    <a:srgbClr val="FF5947"/>
                  </a:solidFill>
                  <a:effectLst/>
                  <a:uLnTx/>
                  <a:uFillTx/>
                  <a:latin typeface="Cambria" panose="02040503050406030204" pitchFamily="18" charset="0"/>
                  <a:ea typeface="+mn-ea"/>
                  <a:cs typeface="+mn-cs"/>
                </a:rPr>
                <a:t>Gợi</a:t>
              </a:r>
              <a:r>
                <a:rPr kumimoji="0" lang="en-US" sz="3200" b="1" i="0" u="none" strike="noStrike" kern="1200" cap="none" spc="0" normalizeH="0" baseline="0" noProof="0" dirty="0">
                  <a:ln>
                    <a:noFill/>
                  </a:ln>
                  <a:solidFill>
                    <a:srgbClr val="FF5947"/>
                  </a:solidFill>
                  <a:effectLst/>
                  <a:uLnTx/>
                  <a:uFillTx/>
                  <a:latin typeface="Cambria" panose="02040503050406030204" pitchFamily="18" charset="0"/>
                  <a:ea typeface="+mn-ea"/>
                  <a:cs typeface="+mn-cs"/>
                </a:rPr>
                <a:t> ý:</a:t>
              </a:r>
              <a:endParaRPr lang="en-US" sz="2000" dirty="0">
                <a:solidFill>
                  <a:srgbClr val="FF5947"/>
                </a:solidFill>
              </a:endParaRPr>
            </a:p>
          </p:txBody>
        </p:sp>
      </p:grpSp>
      <p:sp>
        <p:nvSpPr>
          <p:cNvPr id="4" name="TextBox 3">
            <a:extLst>
              <a:ext uri="{FF2B5EF4-FFF2-40B4-BE49-F238E27FC236}">
                <a16:creationId xmlns:a16="http://schemas.microsoft.com/office/drawing/2014/main" id="{B06E3A39-8FA0-AFD7-4098-6B37FF3D515D}"/>
              </a:ext>
            </a:extLst>
          </p:cNvPr>
          <p:cNvSpPr txBox="1"/>
          <p:nvPr/>
        </p:nvSpPr>
        <p:spPr>
          <a:xfrm>
            <a:off x="583468" y="1279079"/>
            <a:ext cx="7786809" cy="5016758"/>
          </a:xfrm>
          <a:prstGeom prst="rect">
            <a:avLst/>
          </a:prstGeom>
          <a:noFill/>
        </p:spPr>
        <p:txBody>
          <a:bodyPr wrap="square">
            <a:spAutoFit/>
          </a:bodyPr>
          <a:lstStyle/>
          <a:p>
            <a:pPr algn="just"/>
            <a:r>
              <a:rPr kumimoji="0" lang="en-US" sz="3200" i="0" u="none" strike="noStrike" kern="1200" cap="none" spc="0" normalizeH="0" baseline="0" noProof="0" dirty="0">
                <a:ln>
                  <a:noFill/>
                </a:ln>
                <a:effectLst/>
                <a:uLnTx/>
                <a:uFillTx/>
                <a:latin typeface="Cambria" panose="02040503050406030204" pitchFamily="18" charset="0"/>
                <a:ea typeface="+mn-ea"/>
                <a:cs typeface="+mn-cs"/>
              </a:rPr>
              <a:t>	</a:t>
            </a:r>
            <a:r>
              <a:rPr kumimoji="0" lang="vi-VN" sz="3200" i="0" u="none" strike="noStrike" kern="1200" cap="none" spc="0" normalizeH="0" baseline="0" noProof="0" dirty="0">
                <a:ln>
                  <a:noFill/>
                </a:ln>
                <a:effectLst/>
                <a:uLnTx/>
                <a:uFillTx/>
                <a:latin typeface="Cambria" panose="02040503050406030204" pitchFamily="18" charset="0"/>
                <a:ea typeface="+mn-ea"/>
                <a:cs typeface="+mn-cs"/>
              </a:rPr>
              <a:t>Chú mèo nhà em rất xinh xắn. Chú có bộ lông màu vàng óng, dày rậm và rất mềm mượt, chú rất thích nằm úp bụng xuống đất để em vuốt ve. Mỗi khi em vuốt ve như thế, đôi mắt to tròn của chú lim dim như muốn ngủ, hưởng thụ cảm giác thoải mái.Chú mèo có đôi chân khá dà</a:t>
            </a:r>
            <a:r>
              <a:rPr kumimoji="0" lang="en-US" sz="3200" i="0" u="none" strike="noStrike" kern="1200" cap="none" spc="0" normalizeH="0" baseline="0" noProof="0" dirty="0" err="1">
                <a:ln>
                  <a:noFill/>
                </a:ln>
                <a:effectLst/>
                <a:uLnTx/>
                <a:uFillTx/>
                <a:latin typeface="Cambria" panose="02040503050406030204" pitchFamily="18" charset="0"/>
                <a:ea typeface="+mn-ea"/>
                <a:cs typeface="+mn-cs"/>
              </a:rPr>
              <a:t>i</a:t>
            </a:r>
            <a:r>
              <a:rPr kumimoji="0" lang="vi-VN" sz="3200" i="0" u="none" strike="noStrike" kern="1200" cap="none" spc="0" normalizeH="0" baseline="0" noProof="0" dirty="0">
                <a:ln>
                  <a:noFill/>
                </a:ln>
                <a:effectLst/>
                <a:uLnTx/>
                <a:uFillTx/>
                <a:latin typeface="Cambria" panose="02040503050406030204" pitchFamily="18" charset="0"/>
                <a:ea typeface="+mn-ea"/>
                <a:cs typeface="+mn-cs"/>
              </a:rPr>
              <a:t>, thon và đặc biệt bàn chân êm và mềm. Lớp đệm dưới châm mềm mại giúp chú mèo đi lại trên mọi địa hình mà không hề gây ra tiếng động…..</a:t>
            </a:r>
            <a:r>
              <a:rPr kumimoji="0" lang="en-US" sz="3200" i="0" u="none" strike="noStrike" kern="1200" cap="none" spc="0" normalizeH="0" baseline="0" noProof="0" dirty="0">
                <a:ln>
                  <a:noFill/>
                </a:ln>
                <a:effectLst/>
                <a:uLnTx/>
                <a:uFillTx/>
                <a:latin typeface="Cambria" panose="02040503050406030204" pitchFamily="18" charset="0"/>
                <a:ea typeface="+mn-ea"/>
                <a:cs typeface="+mn-cs"/>
              </a:rPr>
              <a:t> </a:t>
            </a:r>
            <a:endParaRPr lang="en-US" sz="2000" dirty="0"/>
          </a:p>
        </p:txBody>
      </p:sp>
    </p:spTree>
    <p:extLst>
      <p:ext uri="{BB962C8B-B14F-4D97-AF65-F5344CB8AC3E}">
        <p14:creationId xmlns:p14="http://schemas.microsoft.com/office/powerpoint/2010/main" val="2765796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a:extLst>
              <a:ext uri="{FF2B5EF4-FFF2-40B4-BE49-F238E27FC236}">
                <a16:creationId xmlns:a16="http://schemas.microsoft.com/office/drawing/2014/main" id="{FCE57B0E-5328-93BF-3CCC-200F846640EF}"/>
              </a:ext>
            </a:extLst>
          </p:cNvPr>
          <p:cNvSpPr/>
          <p:nvPr/>
        </p:nvSpPr>
        <p:spPr>
          <a:xfrm flipH="1">
            <a:off x="5320719" y="4907167"/>
            <a:ext cx="4660900" cy="76200"/>
          </a:xfrm>
          <a:prstGeom prst="roundRect">
            <a:avLst/>
          </a:prstGeom>
          <a:gradFill>
            <a:gsLst>
              <a:gs pos="0">
                <a:schemeClr val="bg1">
                  <a:alpha val="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思源宋体 SemiBold" panose="02020600000000000000" charset="-122"/>
            </a:endParaRPr>
          </a:p>
        </p:txBody>
      </p:sp>
      <p:pic>
        <p:nvPicPr>
          <p:cNvPr id="6" name="Picture 5">
            <a:extLst>
              <a:ext uri="{FF2B5EF4-FFF2-40B4-BE49-F238E27FC236}">
                <a16:creationId xmlns:a16="http://schemas.microsoft.com/office/drawing/2014/main" id="{B06F983C-B926-EE06-7FAF-699C7E46BE3D}"/>
              </a:ext>
            </a:extLst>
          </p:cNvPr>
          <p:cNvPicPr>
            <a:picLocks noChangeAspect="1"/>
          </p:cNvPicPr>
          <p:nvPr/>
        </p:nvPicPr>
        <p:blipFill>
          <a:blip r:embed="rId2"/>
          <a:stretch>
            <a:fillRect/>
          </a:stretch>
        </p:blipFill>
        <p:spPr>
          <a:xfrm>
            <a:off x="1956121" y="937832"/>
            <a:ext cx="8226089" cy="4370324"/>
          </a:xfrm>
          <a:prstGeom prst="rect">
            <a:avLst/>
          </a:prstGeom>
        </p:spPr>
      </p:pic>
    </p:spTree>
    <p:extLst>
      <p:ext uri="{BB962C8B-B14F-4D97-AF65-F5344CB8AC3E}">
        <p14:creationId xmlns:p14="http://schemas.microsoft.com/office/powerpoint/2010/main" val="1215734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02400A-860B-FE26-3796-2833AE67CDB7}"/>
              </a:ext>
            </a:extLst>
          </p:cNvPr>
          <p:cNvGrpSpPr/>
          <p:nvPr/>
        </p:nvGrpSpPr>
        <p:grpSpPr>
          <a:xfrm>
            <a:off x="829339" y="582704"/>
            <a:ext cx="9784422" cy="714469"/>
            <a:chOff x="1389034" y="807272"/>
            <a:chExt cx="8451810" cy="714469"/>
          </a:xfrm>
        </p:grpSpPr>
        <p:sp>
          <p:nvSpPr>
            <p:cNvPr id="2" name="矩形: 圆角 2">
              <a:extLst>
                <a:ext uri="{FF2B5EF4-FFF2-40B4-BE49-F238E27FC236}">
                  <a16:creationId xmlns:a16="http://schemas.microsoft.com/office/drawing/2014/main" id="{B6E574A8-D049-26F0-2A07-9BDDD3D37EEF}"/>
                </a:ext>
              </a:extLst>
            </p:cNvPr>
            <p:cNvSpPr/>
            <p:nvPr/>
          </p:nvSpPr>
          <p:spPr>
            <a:xfrm>
              <a:off x="1389034" y="807272"/>
              <a:ext cx="8451810" cy="714469"/>
            </a:xfrm>
            <a:prstGeom prst="roundRect">
              <a:avLst>
                <a:gd name="adj" fmla="val 50000"/>
              </a:avLst>
            </a:prstGeom>
            <a:ln>
              <a:noFill/>
            </a:ln>
            <a:effectLst>
              <a:reflection blurRad="25400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3" name="TextBox 2">
              <a:extLst>
                <a:ext uri="{FF2B5EF4-FFF2-40B4-BE49-F238E27FC236}">
                  <a16:creationId xmlns:a16="http://schemas.microsoft.com/office/drawing/2014/main" id="{7D04DD3C-C840-674F-9104-24CBDD30C312}"/>
                </a:ext>
              </a:extLst>
            </p:cNvPr>
            <p:cNvSpPr txBox="1"/>
            <p:nvPr/>
          </p:nvSpPr>
          <p:spPr>
            <a:xfrm>
              <a:off x="1642285" y="872118"/>
              <a:ext cx="819855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Nói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người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thân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về</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khu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vườn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ước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mơ</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em</a:t>
              </a:r>
              <a:endParaRPr kumimoji="0" lang="en-US" sz="20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9" name="Picture 8">
            <a:extLst>
              <a:ext uri="{FF2B5EF4-FFF2-40B4-BE49-F238E27FC236}">
                <a16:creationId xmlns:a16="http://schemas.microsoft.com/office/drawing/2014/main" id="{E9CEB155-2350-9452-6A90-2209F5EC220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5145" y="1727209"/>
            <a:ext cx="11501710" cy="4661906"/>
          </a:xfrm>
          <a:prstGeom prst="rect">
            <a:avLst/>
          </a:prstGeom>
        </p:spPr>
      </p:pic>
    </p:spTree>
    <p:extLst>
      <p:ext uri="{BB962C8B-B14F-4D97-AF65-F5344CB8AC3E}">
        <p14:creationId xmlns:p14="http://schemas.microsoft.com/office/powerpoint/2010/main" val="4240637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a:extLst>
              <a:ext uri="{FF2B5EF4-FFF2-40B4-BE49-F238E27FC236}">
                <a16:creationId xmlns:a16="http://schemas.microsoft.com/office/drawing/2014/main" id="{FCE57B0E-5328-93BF-3CCC-200F846640EF}"/>
              </a:ext>
            </a:extLst>
          </p:cNvPr>
          <p:cNvSpPr/>
          <p:nvPr/>
        </p:nvSpPr>
        <p:spPr>
          <a:xfrm flipH="1">
            <a:off x="4587189" y="2035000"/>
            <a:ext cx="4660900" cy="76200"/>
          </a:xfrm>
          <a:prstGeom prst="roundRect">
            <a:avLst/>
          </a:prstGeom>
          <a:gradFill>
            <a:gsLst>
              <a:gs pos="0">
                <a:schemeClr val="bg1">
                  <a:alpha val="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思源宋体 SemiBold" panose="02020600000000000000" charset="-122"/>
            </a:endParaRPr>
          </a:p>
        </p:txBody>
      </p:sp>
      <p:grpSp>
        <p:nvGrpSpPr>
          <p:cNvPr id="6" name="Group 5">
            <a:extLst>
              <a:ext uri="{FF2B5EF4-FFF2-40B4-BE49-F238E27FC236}">
                <a16:creationId xmlns:a16="http://schemas.microsoft.com/office/drawing/2014/main" id="{9624361F-66CB-B946-49DD-52D745D560BB}"/>
              </a:ext>
            </a:extLst>
          </p:cNvPr>
          <p:cNvGrpSpPr/>
          <p:nvPr/>
        </p:nvGrpSpPr>
        <p:grpSpPr>
          <a:xfrm>
            <a:off x="1285770" y="2433036"/>
            <a:ext cx="7012077" cy="892969"/>
            <a:chOff x="1444141" y="785106"/>
            <a:chExt cx="8451810" cy="1121551"/>
          </a:xfrm>
        </p:grpSpPr>
        <p:sp>
          <p:nvSpPr>
            <p:cNvPr id="7" name="矩形: 圆角 2">
              <a:extLst>
                <a:ext uri="{FF2B5EF4-FFF2-40B4-BE49-F238E27FC236}">
                  <a16:creationId xmlns:a16="http://schemas.microsoft.com/office/drawing/2014/main" id="{570F53BE-1428-5E40-9934-2881D3AE510A}"/>
                </a:ext>
              </a:extLst>
            </p:cNvPr>
            <p:cNvSpPr/>
            <p:nvPr/>
          </p:nvSpPr>
          <p:spPr>
            <a:xfrm>
              <a:off x="1444141" y="785106"/>
              <a:ext cx="8451810" cy="1121551"/>
            </a:xfrm>
            <a:prstGeom prst="roundRect">
              <a:avLst>
                <a:gd name="adj" fmla="val 50000"/>
              </a:avLst>
            </a:prstGeom>
            <a:ln>
              <a:noFill/>
            </a:ln>
            <a:effectLst>
              <a:reflection blurRad="25400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8" name="TextBox 7">
              <a:extLst>
                <a:ext uri="{FF2B5EF4-FFF2-40B4-BE49-F238E27FC236}">
                  <a16:creationId xmlns:a16="http://schemas.microsoft.com/office/drawing/2014/main" id="{9ADB4E5E-9239-3632-81C9-C8338A27E36D}"/>
                </a:ext>
              </a:extLst>
            </p:cNvPr>
            <p:cNvSpPr txBox="1"/>
            <p:nvPr/>
          </p:nvSpPr>
          <p:spPr>
            <a:xfrm>
              <a:off x="1557492" y="989679"/>
              <a:ext cx="822510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Chia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sẻ</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bài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học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người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thân</a:t>
              </a:r>
              <a:endParaRPr kumimoji="0" lang="en-US" sz="20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grpSp>
        <p:nvGrpSpPr>
          <p:cNvPr id="9" name="Group 8">
            <a:extLst>
              <a:ext uri="{FF2B5EF4-FFF2-40B4-BE49-F238E27FC236}">
                <a16:creationId xmlns:a16="http://schemas.microsoft.com/office/drawing/2014/main" id="{987F68AF-C87F-20AC-FB57-650AC29934ED}"/>
              </a:ext>
            </a:extLst>
          </p:cNvPr>
          <p:cNvGrpSpPr/>
          <p:nvPr/>
        </p:nvGrpSpPr>
        <p:grpSpPr>
          <a:xfrm>
            <a:off x="3411600" y="3723370"/>
            <a:ext cx="7012077" cy="892969"/>
            <a:chOff x="1444141" y="785106"/>
            <a:chExt cx="8451810" cy="1121551"/>
          </a:xfrm>
        </p:grpSpPr>
        <p:sp>
          <p:nvSpPr>
            <p:cNvPr id="10" name="矩形: 圆角 2">
              <a:extLst>
                <a:ext uri="{FF2B5EF4-FFF2-40B4-BE49-F238E27FC236}">
                  <a16:creationId xmlns:a16="http://schemas.microsoft.com/office/drawing/2014/main" id="{76BA5BF6-A007-4F96-1FC7-29619C346A5F}"/>
                </a:ext>
              </a:extLst>
            </p:cNvPr>
            <p:cNvSpPr/>
            <p:nvPr/>
          </p:nvSpPr>
          <p:spPr>
            <a:xfrm>
              <a:off x="1444141" y="785106"/>
              <a:ext cx="8451810" cy="1121551"/>
            </a:xfrm>
            <a:prstGeom prst="roundRect">
              <a:avLst>
                <a:gd name="adj" fmla="val 50000"/>
              </a:avLst>
            </a:prstGeom>
            <a:ln>
              <a:noFill/>
            </a:ln>
            <a:effectLst>
              <a:reflection blurRad="25400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11" name="TextBox 10">
              <a:extLst>
                <a:ext uri="{FF2B5EF4-FFF2-40B4-BE49-F238E27FC236}">
                  <a16:creationId xmlns:a16="http://schemas.microsoft.com/office/drawing/2014/main" id="{B2B571C9-DC7A-7715-D2F7-58491A6D1778}"/>
                </a:ext>
              </a:extLst>
            </p:cNvPr>
            <p:cNvSpPr txBox="1"/>
            <p:nvPr/>
          </p:nvSpPr>
          <p:spPr>
            <a:xfrm>
              <a:off x="1557492" y="989679"/>
              <a:ext cx="8225107" cy="7344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Chuẩn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bị</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bài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mới</a:t>
              </a:r>
              <a:endParaRPr kumimoji="0" lang="en-US" sz="20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12" name="Picture 11">
            <a:extLst>
              <a:ext uri="{FF2B5EF4-FFF2-40B4-BE49-F238E27FC236}">
                <a16:creationId xmlns:a16="http://schemas.microsoft.com/office/drawing/2014/main" id="{EB906472-24C0-8C2B-9C7C-02928DCC81A3}"/>
              </a:ext>
            </a:extLst>
          </p:cNvPr>
          <p:cNvPicPr>
            <a:picLocks noChangeAspect="1"/>
          </p:cNvPicPr>
          <p:nvPr/>
        </p:nvPicPr>
        <p:blipFill>
          <a:blip r:embed="rId2"/>
          <a:stretch>
            <a:fillRect/>
          </a:stretch>
        </p:blipFill>
        <p:spPr>
          <a:xfrm>
            <a:off x="3802111" y="897991"/>
            <a:ext cx="4401693" cy="1213209"/>
          </a:xfrm>
          <a:prstGeom prst="rect">
            <a:avLst/>
          </a:prstGeom>
        </p:spPr>
      </p:pic>
    </p:spTree>
    <p:extLst>
      <p:ext uri="{BB962C8B-B14F-4D97-AF65-F5344CB8AC3E}">
        <p14:creationId xmlns:p14="http://schemas.microsoft.com/office/powerpoint/2010/main" val="148820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C6C6C3-749A-DABB-EC96-2CF4E99029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32655" y="3779098"/>
            <a:ext cx="5399314" cy="2751259"/>
          </a:xfrm>
          <a:prstGeom prst="rect">
            <a:avLst/>
          </a:prstGeom>
        </p:spPr>
      </p:pic>
      <p:pic>
        <p:nvPicPr>
          <p:cNvPr id="6" name="Picture 5">
            <a:extLst>
              <a:ext uri="{FF2B5EF4-FFF2-40B4-BE49-F238E27FC236}">
                <a16:creationId xmlns:a16="http://schemas.microsoft.com/office/drawing/2014/main" id="{797D6943-32DF-D3B2-20BB-7B6E467B68D6}"/>
              </a:ext>
            </a:extLst>
          </p:cNvPr>
          <p:cNvPicPr>
            <a:picLocks noChangeAspect="1"/>
          </p:cNvPicPr>
          <p:nvPr/>
        </p:nvPicPr>
        <p:blipFill>
          <a:blip r:embed="rId3"/>
          <a:stretch>
            <a:fillRect/>
          </a:stretch>
        </p:blipFill>
        <p:spPr>
          <a:xfrm flipH="1">
            <a:off x="1245849" y="4008537"/>
            <a:ext cx="2521820" cy="2521820"/>
          </a:xfrm>
          <a:prstGeom prst="rect">
            <a:avLst/>
          </a:prstGeom>
        </p:spPr>
      </p:pic>
      <p:pic>
        <p:nvPicPr>
          <p:cNvPr id="3" name="Picture 2">
            <a:extLst>
              <a:ext uri="{FF2B5EF4-FFF2-40B4-BE49-F238E27FC236}">
                <a16:creationId xmlns:a16="http://schemas.microsoft.com/office/drawing/2014/main" id="{EB818D21-F7DF-50E9-3A9C-F70EE282D222}"/>
              </a:ext>
            </a:extLst>
          </p:cNvPr>
          <p:cNvPicPr>
            <a:picLocks noChangeAspect="1"/>
          </p:cNvPicPr>
          <p:nvPr/>
        </p:nvPicPr>
        <p:blipFill>
          <a:blip r:embed="rId4"/>
          <a:stretch>
            <a:fillRect/>
          </a:stretch>
        </p:blipFill>
        <p:spPr>
          <a:xfrm>
            <a:off x="3185869" y="958050"/>
            <a:ext cx="6139204" cy="859611"/>
          </a:xfrm>
          <a:prstGeom prst="rect">
            <a:avLst/>
          </a:prstGeom>
        </p:spPr>
      </p:pic>
      <p:pic>
        <p:nvPicPr>
          <p:cNvPr id="7" name="Picture 6">
            <a:extLst>
              <a:ext uri="{FF2B5EF4-FFF2-40B4-BE49-F238E27FC236}">
                <a16:creationId xmlns:a16="http://schemas.microsoft.com/office/drawing/2014/main" id="{B99EB489-2AE7-9887-04E1-0D5D8472FE4A}"/>
              </a:ext>
            </a:extLst>
          </p:cNvPr>
          <p:cNvPicPr>
            <a:picLocks noChangeAspect="1"/>
          </p:cNvPicPr>
          <p:nvPr/>
        </p:nvPicPr>
        <p:blipFill>
          <a:blip r:embed="rId5"/>
          <a:stretch>
            <a:fillRect/>
          </a:stretch>
        </p:blipFill>
        <p:spPr>
          <a:xfrm>
            <a:off x="2296633" y="1605020"/>
            <a:ext cx="8275376" cy="2947764"/>
          </a:xfrm>
          <a:prstGeom prst="rect">
            <a:avLst/>
          </a:prstGeom>
        </p:spPr>
      </p:pic>
    </p:spTree>
    <p:extLst>
      <p:ext uri="{BB962C8B-B14F-4D97-AF65-F5344CB8AC3E}">
        <p14:creationId xmlns:p14="http://schemas.microsoft.com/office/powerpoint/2010/main" val="339335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a:extLst>
              <a:ext uri="{FF2B5EF4-FFF2-40B4-BE49-F238E27FC236}">
                <a16:creationId xmlns:a16="http://schemas.microsoft.com/office/drawing/2014/main" id="{FCE57B0E-5328-93BF-3CCC-200F846640EF}"/>
              </a:ext>
            </a:extLst>
          </p:cNvPr>
          <p:cNvSpPr/>
          <p:nvPr/>
        </p:nvSpPr>
        <p:spPr>
          <a:xfrm flipH="1">
            <a:off x="5320719" y="4907167"/>
            <a:ext cx="4660900" cy="76200"/>
          </a:xfrm>
          <a:prstGeom prst="roundRect">
            <a:avLst/>
          </a:prstGeom>
          <a:gradFill>
            <a:gsLst>
              <a:gs pos="0">
                <a:schemeClr val="bg1">
                  <a:alpha val="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思源宋体 SemiBold" panose="02020600000000000000" charset="-122"/>
            </a:endParaRPr>
          </a:p>
        </p:txBody>
      </p:sp>
      <p:pic>
        <p:nvPicPr>
          <p:cNvPr id="6" name="Picture 5">
            <a:extLst>
              <a:ext uri="{FF2B5EF4-FFF2-40B4-BE49-F238E27FC236}">
                <a16:creationId xmlns:a16="http://schemas.microsoft.com/office/drawing/2014/main" id="{21461E2C-A100-038A-6A69-DB3D6208E880}"/>
              </a:ext>
            </a:extLst>
          </p:cNvPr>
          <p:cNvPicPr>
            <a:picLocks noChangeAspect="1"/>
          </p:cNvPicPr>
          <p:nvPr/>
        </p:nvPicPr>
        <p:blipFill>
          <a:blip r:embed="rId2"/>
          <a:stretch>
            <a:fillRect/>
          </a:stretch>
        </p:blipFill>
        <p:spPr>
          <a:xfrm>
            <a:off x="2441131" y="1060377"/>
            <a:ext cx="7309738" cy="4109060"/>
          </a:xfrm>
          <a:prstGeom prst="rect">
            <a:avLst/>
          </a:prstGeom>
        </p:spPr>
      </p:pic>
    </p:spTree>
    <p:extLst>
      <p:ext uri="{BB962C8B-B14F-4D97-AF65-F5344CB8AC3E}">
        <p14:creationId xmlns:p14="http://schemas.microsoft.com/office/powerpoint/2010/main" val="3458319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 Đình Động Vật _ Bài hát về Động Vật _ Pinkfong! Những bài hát cho trẻ em">
            <a:hlinkClick r:id="" action="ppaction://media"/>
            <a:extLst>
              <a:ext uri="{FF2B5EF4-FFF2-40B4-BE49-F238E27FC236}">
                <a16:creationId xmlns:a16="http://schemas.microsoft.com/office/drawing/2014/main" id="{C0860084-305E-305E-BB55-41A88C5355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444" y="-77875"/>
            <a:ext cx="12330444" cy="6935875"/>
          </a:xfrm>
          <a:prstGeom prst="rect">
            <a:avLst/>
          </a:prstGeom>
        </p:spPr>
      </p:pic>
      <p:sp>
        <p:nvSpPr>
          <p:cNvPr id="4" name="TextBox 3">
            <a:extLst>
              <a:ext uri="{FF2B5EF4-FFF2-40B4-BE49-F238E27FC236}">
                <a16:creationId xmlns:a16="http://schemas.microsoft.com/office/drawing/2014/main" id="{85EDBCAB-26CE-57EC-1487-4C5326D4D672}"/>
              </a:ext>
            </a:extLst>
          </p:cNvPr>
          <p:cNvSpPr txBox="1"/>
          <p:nvPr/>
        </p:nvSpPr>
        <p:spPr>
          <a:xfrm>
            <a:off x="9179656" y="-77875"/>
            <a:ext cx="3710436" cy="646331"/>
          </a:xfrm>
          <a:prstGeom prst="rect">
            <a:avLst/>
          </a:prstGeom>
          <a:noFill/>
        </p:spPr>
        <p:txBody>
          <a:bodyPr wrap="square">
            <a:spAutoFit/>
          </a:bodyPr>
          <a:lstStyle/>
          <a:p>
            <a:r>
              <a:rPr lang="en-US" dirty="0">
                <a:hlinkClick r:id="rId5"/>
              </a:rPr>
              <a:t>https://youtu.be/N7h3ol8vf3g</a:t>
            </a:r>
            <a:endParaRPr lang="en-US" dirty="0"/>
          </a:p>
          <a:p>
            <a:endParaRPr lang="en-US" dirty="0"/>
          </a:p>
        </p:txBody>
      </p:sp>
    </p:spTree>
    <p:extLst>
      <p:ext uri="{BB962C8B-B14F-4D97-AF65-F5344CB8AC3E}">
        <p14:creationId xmlns:p14="http://schemas.microsoft.com/office/powerpoint/2010/main" val="953993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a:extLst>
              <a:ext uri="{FF2B5EF4-FFF2-40B4-BE49-F238E27FC236}">
                <a16:creationId xmlns:a16="http://schemas.microsoft.com/office/drawing/2014/main" id="{FCE57B0E-5328-93BF-3CCC-200F846640EF}"/>
              </a:ext>
            </a:extLst>
          </p:cNvPr>
          <p:cNvSpPr/>
          <p:nvPr/>
        </p:nvSpPr>
        <p:spPr>
          <a:xfrm flipH="1">
            <a:off x="5320719" y="4907167"/>
            <a:ext cx="4660900" cy="76200"/>
          </a:xfrm>
          <a:prstGeom prst="roundRect">
            <a:avLst/>
          </a:prstGeom>
          <a:gradFill>
            <a:gsLst>
              <a:gs pos="0">
                <a:schemeClr val="bg1">
                  <a:alpha val="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思源宋体 SemiBold" panose="02020600000000000000" charset="-122"/>
            </a:endParaRPr>
          </a:p>
        </p:txBody>
      </p:sp>
      <p:pic>
        <p:nvPicPr>
          <p:cNvPr id="6" name="Picture 5">
            <a:extLst>
              <a:ext uri="{FF2B5EF4-FFF2-40B4-BE49-F238E27FC236}">
                <a16:creationId xmlns:a16="http://schemas.microsoft.com/office/drawing/2014/main" id="{E47F1C0A-9E8E-A56C-1761-E7DB58BEC638}"/>
              </a:ext>
            </a:extLst>
          </p:cNvPr>
          <p:cNvPicPr>
            <a:picLocks noChangeAspect="1"/>
          </p:cNvPicPr>
          <p:nvPr/>
        </p:nvPicPr>
        <p:blipFill>
          <a:blip r:embed="rId2"/>
          <a:stretch>
            <a:fillRect/>
          </a:stretch>
        </p:blipFill>
        <p:spPr>
          <a:xfrm>
            <a:off x="2444179" y="1227906"/>
            <a:ext cx="7303641" cy="3755461"/>
          </a:xfrm>
          <a:prstGeom prst="rect">
            <a:avLst/>
          </a:prstGeom>
        </p:spPr>
      </p:pic>
    </p:spTree>
    <p:extLst>
      <p:ext uri="{BB962C8B-B14F-4D97-AF65-F5344CB8AC3E}">
        <p14:creationId xmlns:p14="http://schemas.microsoft.com/office/powerpoint/2010/main" val="263035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451788-E2AA-D264-0B5D-6E6F03CD51E3}"/>
              </a:ext>
            </a:extLst>
          </p:cNvPr>
          <p:cNvSpPr txBox="1"/>
          <p:nvPr/>
        </p:nvSpPr>
        <p:spPr>
          <a:xfrm>
            <a:off x="372140" y="389946"/>
            <a:ext cx="8027581" cy="523220"/>
          </a:xfrm>
          <a:prstGeom prst="rect">
            <a:avLst/>
          </a:prstGeom>
          <a:noFill/>
        </p:spPr>
        <p:txBody>
          <a:bodyPr wrap="square" rtlCol="0">
            <a:spAutoFit/>
          </a:bodyPr>
          <a:lstStyle/>
          <a:p>
            <a:r>
              <a:rPr lang="en-US" sz="2800" b="1" dirty="0">
                <a:solidFill>
                  <a:srgbClr val="FF5947"/>
                </a:solidFill>
                <a:latin typeface="Cambria" panose="02040503050406030204" pitchFamily="18" charset="0"/>
              </a:rPr>
              <a:t>1. </a:t>
            </a:r>
            <a:r>
              <a:rPr lang="en-US" sz="2800" b="1" dirty="0" err="1">
                <a:solidFill>
                  <a:srgbClr val="FF5947"/>
                </a:solidFill>
                <a:latin typeface="Cambria" panose="02040503050406030204" pitchFamily="18" charset="0"/>
              </a:rPr>
              <a:t>Đọc</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các</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đoạn</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văn</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dưới</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đây</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và</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trả</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lời</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câu</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hỏi</a:t>
            </a:r>
            <a:endParaRPr lang="en-US" sz="2800" b="1" dirty="0">
              <a:solidFill>
                <a:srgbClr val="FF5947"/>
              </a:solidFill>
              <a:latin typeface="Cambria" panose="02040503050406030204" pitchFamily="18" charset="0"/>
            </a:endParaRPr>
          </a:p>
        </p:txBody>
      </p:sp>
      <p:grpSp>
        <p:nvGrpSpPr>
          <p:cNvPr id="8" name="Group 7">
            <a:extLst>
              <a:ext uri="{FF2B5EF4-FFF2-40B4-BE49-F238E27FC236}">
                <a16:creationId xmlns:a16="http://schemas.microsoft.com/office/drawing/2014/main" id="{FABD93D4-E67A-7291-8ACF-ED4C593E1378}"/>
              </a:ext>
            </a:extLst>
          </p:cNvPr>
          <p:cNvGrpSpPr/>
          <p:nvPr/>
        </p:nvGrpSpPr>
        <p:grpSpPr>
          <a:xfrm>
            <a:off x="810519" y="1084775"/>
            <a:ext cx="10781414" cy="2474958"/>
            <a:chOff x="680484" y="1297426"/>
            <a:chExt cx="10781414" cy="2474958"/>
          </a:xfrm>
        </p:grpSpPr>
        <p:sp>
          <p:nvSpPr>
            <p:cNvPr id="7" name="Rectangle: Rounded Corners 6">
              <a:extLst>
                <a:ext uri="{FF2B5EF4-FFF2-40B4-BE49-F238E27FC236}">
                  <a16:creationId xmlns:a16="http://schemas.microsoft.com/office/drawing/2014/main" id="{4F6EF648-5C58-AD10-F5AB-107D36DEEA35}"/>
                </a:ext>
              </a:extLst>
            </p:cNvPr>
            <p:cNvSpPr/>
            <p:nvPr/>
          </p:nvSpPr>
          <p:spPr>
            <a:xfrm>
              <a:off x="680484" y="1297426"/>
              <a:ext cx="10781414" cy="2395372"/>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B83816-7F60-D8B6-0D25-B97390E0A2F9}"/>
                </a:ext>
              </a:extLst>
            </p:cNvPr>
            <p:cNvSpPr txBox="1"/>
            <p:nvPr/>
          </p:nvSpPr>
          <p:spPr>
            <a:xfrm>
              <a:off x="730102" y="1371727"/>
              <a:ext cx="10614838" cy="2400657"/>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Trời nắng gắt. Con ong </a:t>
              </a:r>
              <a:r>
                <a:rPr lang="vi-VN" sz="2500" b="1" dirty="0">
                  <a:latin typeface="Cambria" panose="02040503050406030204" pitchFamily="18" charset="0"/>
                </a:rPr>
                <a:t>xanh biếc</a:t>
              </a:r>
              <a:r>
                <a:rPr lang="vi-VN" sz="2500" dirty="0">
                  <a:latin typeface="Cambria" panose="02040503050406030204" pitchFamily="18" charset="0"/>
                </a:rPr>
                <a:t>, to bằng quả ớt nhỡ lướt nhanh những cặp chân </a:t>
              </a:r>
              <a:r>
                <a:rPr lang="vi-VN" sz="2500" b="1" dirty="0">
                  <a:latin typeface="Cambria" panose="02040503050406030204" pitchFamily="18" charset="0"/>
                </a:rPr>
                <a:t>dài </a:t>
              </a:r>
              <a:r>
                <a:rPr lang="vi-VN" sz="2500" dirty="0">
                  <a:latin typeface="Cambria" panose="02040503050406030204" pitchFamily="18" charset="0"/>
                </a:rPr>
                <a:t>và </a:t>
              </a:r>
              <a:r>
                <a:rPr lang="vi-VN" sz="2500" b="1" dirty="0">
                  <a:latin typeface="Cambria" panose="02040503050406030204" pitchFamily="18" charset="0"/>
                </a:rPr>
                <a:t>mảnh</a:t>
              </a:r>
              <a:r>
                <a:rPr lang="vi-VN" sz="2500" dirty="0">
                  <a:latin typeface="Cambria" panose="02040503050406030204" pitchFamily="18" charset="0"/>
                </a:rPr>
                <a:t> trên nền đất. Bụng nó </a:t>
              </a:r>
              <a:r>
                <a:rPr lang="vi-VN" sz="2500" b="1" dirty="0">
                  <a:latin typeface="Cambria" panose="02040503050406030204" pitchFamily="18" charset="0"/>
                </a:rPr>
                <a:t>tròn</a:t>
              </a:r>
              <a:r>
                <a:rPr lang="vi-VN" sz="2500" dirty="0">
                  <a:latin typeface="Cambria" panose="02040503050406030204" pitchFamily="18" charset="0"/>
                </a:rPr>
                <a:t>, </a:t>
              </a:r>
              <a:r>
                <a:rPr lang="vi-VN" sz="2500" b="1" dirty="0">
                  <a:latin typeface="Cambria" panose="02040503050406030204" pitchFamily="18" charset="0"/>
                </a:rPr>
                <a:t>thon</a:t>
              </a:r>
              <a:r>
                <a:rPr lang="vi-VN" sz="2500" dirty="0">
                  <a:latin typeface="Cambria" panose="02040503050406030204" pitchFamily="18" charset="0"/>
                </a:rPr>
                <a:t>, </a:t>
              </a:r>
              <a:r>
                <a:rPr lang="vi-VN" sz="2500" b="1" dirty="0">
                  <a:latin typeface="Cambria" panose="02040503050406030204" pitchFamily="18" charset="0"/>
                </a:rPr>
                <a:t>bóng loáng</a:t>
              </a:r>
              <a:r>
                <a:rPr lang="vi-VN" sz="2500" dirty="0">
                  <a:latin typeface="Cambria" panose="02040503050406030204" pitchFamily="18" charset="0"/>
                </a:rPr>
                <a:t>, mặt trời chiếu vào </a:t>
              </a:r>
              <a:r>
                <a:rPr lang="vi-VN" sz="2500" b="1" dirty="0">
                  <a:latin typeface="Cambria" panose="02040503050406030204" pitchFamily="18" charset="0"/>
                </a:rPr>
                <a:t>óng ánh </a:t>
              </a:r>
              <a:r>
                <a:rPr lang="vi-VN" sz="2500" dirty="0">
                  <a:latin typeface="Cambria" panose="02040503050406030204" pitchFamily="18" charset="0"/>
                </a:rPr>
                <a:t>xanh như hạt ngọc. Nó dừng lại, ngước đầu lên, mình nhún nhảy rung rinh, giơ hai chân trước vuốt râu rồi lại bay lên, đậu xuống, </a:t>
              </a:r>
              <a:r>
                <a:rPr lang="vi-VN" sz="2500" b="1" dirty="0">
                  <a:latin typeface="Cambria" panose="02040503050406030204" pitchFamily="18" charset="0"/>
                </a:rPr>
                <a:t>thoăn thoắt </a:t>
              </a:r>
              <a:r>
                <a:rPr lang="vi-VN" sz="2500" dirty="0">
                  <a:latin typeface="Cambria" panose="02040503050406030204" pitchFamily="18" charset="0"/>
                </a:rPr>
                <a:t>rà khắp mảnh vườn. </a:t>
              </a:r>
            </a:p>
            <a:p>
              <a:pPr algn="r"/>
              <a:r>
                <a:rPr lang="vi-VN" sz="2000" dirty="0">
                  <a:latin typeface="Cambria" panose="02040503050406030204" pitchFamily="18" charset="0"/>
                </a:rPr>
                <a:t>(</a:t>
              </a:r>
              <a:r>
                <a:rPr lang="vi-VN" sz="2000" i="1" dirty="0">
                  <a:latin typeface="Cambria" panose="02040503050406030204" pitchFamily="18" charset="0"/>
                </a:rPr>
                <a:t>Theo </a:t>
              </a:r>
              <a:r>
                <a:rPr lang="vi-VN" sz="2000" dirty="0">
                  <a:latin typeface="Cambria" panose="02040503050406030204" pitchFamily="18" charset="0"/>
                </a:rPr>
                <a:t>Vũ Tú Nam)</a:t>
              </a:r>
              <a:endParaRPr lang="en-US" sz="2000" dirty="0">
                <a:latin typeface="Cambria" panose="02040503050406030204" pitchFamily="18" charset="0"/>
              </a:endParaRPr>
            </a:p>
          </p:txBody>
        </p:sp>
      </p:grpSp>
      <p:grpSp>
        <p:nvGrpSpPr>
          <p:cNvPr id="9" name="Group 8">
            <a:extLst>
              <a:ext uri="{FF2B5EF4-FFF2-40B4-BE49-F238E27FC236}">
                <a16:creationId xmlns:a16="http://schemas.microsoft.com/office/drawing/2014/main" id="{426DD154-162A-30FF-2F33-6C031024D7B6}"/>
              </a:ext>
            </a:extLst>
          </p:cNvPr>
          <p:cNvGrpSpPr/>
          <p:nvPr/>
        </p:nvGrpSpPr>
        <p:grpSpPr>
          <a:xfrm>
            <a:off x="810519" y="3685319"/>
            <a:ext cx="10781414" cy="2782735"/>
            <a:chOff x="689345" y="1371727"/>
            <a:chExt cx="10781414" cy="2782735"/>
          </a:xfrm>
        </p:grpSpPr>
        <p:sp>
          <p:nvSpPr>
            <p:cNvPr id="10" name="Rectangle: Rounded Corners 9">
              <a:extLst>
                <a:ext uri="{FF2B5EF4-FFF2-40B4-BE49-F238E27FC236}">
                  <a16:creationId xmlns:a16="http://schemas.microsoft.com/office/drawing/2014/main" id="{26CE91AE-3DA8-48B4-CE39-1858F6C96A65}"/>
                </a:ext>
              </a:extLst>
            </p:cNvPr>
            <p:cNvSpPr/>
            <p:nvPr/>
          </p:nvSpPr>
          <p:spPr>
            <a:xfrm>
              <a:off x="689345" y="1371727"/>
              <a:ext cx="10781414" cy="2782735"/>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0ACEC5-BEE7-5343-83A2-A1D218FAF8BA}"/>
                </a:ext>
              </a:extLst>
            </p:cNvPr>
            <p:cNvSpPr txBox="1"/>
            <p:nvPr/>
          </p:nvSpPr>
          <p:spPr>
            <a:xfrm>
              <a:off x="730102" y="1371727"/>
              <a:ext cx="10614838" cy="2708434"/>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Rô ron bám theo vây rô mẹ, tung tăng len lỏi quanh các nhánh cây, rễ cỏ ngập nước. Nó </a:t>
              </a:r>
              <a:r>
                <a:rPr lang="vi-VN" sz="2500" b="1" dirty="0">
                  <a:latin typeface="Cambria" panose="02040503050406030204" pitchFamily="18" charset="0"/>
                </a:rPr>
                <a:t>nô nghịch như một đứa trẻ hiếu động</a:t>
              </a:r>
              <a:r>
                <a:rPr lang="vi-VN" sz="2500" dirty="0">
                  <a:latin typeface="Cambria" panose="02040503050406030204" pitchFamily="18" charset="0"/>
                </a:rPr>
                <a:t>. Khi thì nó ngậm một cái rễ cỏ kéo mạnh cho chìm xuống rồi </a:t>
              </a:r>
              <a:r>
                <a:rPr lang="vi-VN" sz="2500" b="1" dirty="0">
                  <a:latin typeface="Cambria" panose="02040503050406030204" pitchFamily="18" charset="0"/>
                </a:rPr>
                <a:t>phóng vút qua như một mũi tên</a:t>
              </a:r>
              <a:r>
                <a:rPr lang="vi-VN" sz="2500" dirty="0">
                  <a:latin typeface="Cambria" panose="02040503050406030204" pitchFamily="18" charset="0"/>
                </a:rPr>
                <a:t>. Lúc nó lại </a:t>
              </a:r>
              <a:r>
                <a:rPr lang="vi-VN" sz="2500" b="1" dirty="0">
                  <a:latin typeface="Cambria" panose="02040503050406030204" pitchFamily="18" charset="0"/>
                </a:rPr>
                <a:t>ngoi lên như đang chơi trốn tìm</a:t>
              </a:r>
              <a:r>
                <a:rPr lang="vi-VN" sz="2500" dirty="0">
                  <a:latin typeface="Cambria" panose="02040503050406030204" pitchFamily="18" charset="0"/>
                </a:rPr>
                <a:t>, đảo mắt nhìn theo bóng gã chuồn chuồn. Nó tròn miệng thở, làm mặt nước nổi lên một cái </a:t>
              </a:r>
              <a:r>
                <a:rPr lang="vi-VN" sz="2500" b="1" dirty="0">
                  <a:latin typeface="Cambria" panose="02040503050406030204" pitchFamily="18" charset="0"/>
                </a:rPr>
                <a:t>bong bóng nhỏ tí xíu như hạt ngọc trong suốt trên mặt nước</a:t>
              </a:r>
              <a:r>
                <a:rPr lang="vi-VN" sz="2500" dirty="0">
                  <a:latin typeface="Cambria" panose="02040503050406030204" pitchFamily="18" charset="0"/>
                </a:rPr>
                <a:t>. </a:t>
              </a:r>
            </a:p>
            <a:p>
              <a:pPr algn="r"/>
              <a:r>
                <a:rPr lang="vi-VN" sz="2000" dirty="0">
                  <a:latin typeface="Cambria" panose="02040503050406030204" pitchFamily="18" charset="0"/>
                </a:rPr>
                <a:t>(</a:t>
              </a:r>
              <a:r>
                <a:rPr lang="vi-VN" sz="2000" i="1" dirty="0">
                  <a:latin typeface="Cambria" panose="02040503050406030204" pitchFamily="18" charset="0"/>
                </a:rPr>
                <a:t>Theo </a:t>
              </a:r>
              <a:r>
                <a:rPr lang="en-US" sz="2000" dirty="0" err="1">
                  <a:latin typeface="Cambria" panose="02040503050406030204" pitchFamily="18" charset="0"/>
                </a:rPr>
                <a:t>Nguyễn</a:t>
              </a:r>
              <a:r>
                <a:rPr lang="en-US" sz="2000" dirty="0">
                  <a:latin typeface="Cambria" panose="02040503050406030204" pitchFamily="18" charset="0"/>
                </a:rPr>
                <a:t> Văn </a:t>
              </a:r>
              <a:r>
                <a:rPr lang="en-US" sz="2000" dirty="0" err="1">
                  <a:latin typeface="Cambria" panose="02040503050406030204" pitchFamily="18" charset="0"/>
                </a:rPr>
                <a:t>Chương</a:t>
              </a:r>
              <a:r>
                <a:rPr lang="vi-VN" sz="2000" dirty="0">
                  <a:latin typeface="Cambria" panose="02040503050406030204" pitchFamily="18" charset="0"/>
                </a:rPr>
                <a:t>)</a:t>
              </a:r>
              <a:endParaRPr lang="en-US" sz="2000" dirty="0">
                <a:latin typeface="Cambria" panose="02040503050406030204" pitchFamily="18" charset="0"/>
              </a:endParaRPr>
            </a:p>
          </p:txBody>
        </p:sp>
      </p:grpSp>
      <p:pic>
        <p:nvPicPr>
          <p:cNvPr id="13" name="Picture 12">
            <a:extLst>
              <a:ext uri="{FF2B5EF4-FFF2-40B4-BE49-F238E27FC236}">
                <a16:creationId xmlns:a16="http://schemas.microsoft.com/office/drawing/2014/main" id="{371D9FB0-6F66-5C3B-0C9B-00FADD7DBE4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2868" r="60440" b="53738"/>
          <a:stretch/>
        </p:blipFill>
        <p:spPr>
          <a:xfrm>
            <a:off x="402602" y="959189"/>
            <a:ext cx="681154" cy="1141862"/>
          </a:xfrm>
          <a:prstGeom prst="rect">
            <a:avLst/>
          </a:prstGeom>
        </p:spPr>
      </p:pic>
      <p:pic>
        <p:nvPicPr>
          <p:cNvPr id="14" name="Picture 13">
            <a:extLst>
              <a:ext uri="{FF2B5EF4-FFF2-40B4-BE49-F238E27FC236}">
                <a16:creationId xmlns:a16="http://schemas.microsoft.com/office/drawing/2014/main" id="{17E196BB-1A3C-B394-4D61-3F0C3A9AA6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8306" t="-63" r="40833" b="53801"/>
          <a:stretch/>
        </p:blipFill>
        <p:spPr>
          <a:xfrm>
            <a:off x="232480" y="3429000"/>
            <a:ext cx="851276" cy="1141862"/>
          </a:xfrm>
          <a:prstGeom prst="rect">
            <a:avLst/>
          </a:prstGeom>
        </p:spPr>
      </p:pic>
    </p:spTree>
    <p:extLst>
      <p:ext uri="{BB962C8B-B14F-4D97-AF65-F5344CB8AC3E}">
        <p14:creationId xmlns:p14="http://schemas.microsoft.com/office/powerpoint/2010/main" val="387780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F18169-D20F-A02D-2F36-DA0680A93BE6}"/>
              </a:ext>
            </a:extLst>
          </p:cNvPr>
          <p:cNvGrpSpPr/>
          <p:nvPr/>
        </p:nvGrpSpPr>
        <p:grpSpPr>
          <a:xfrm>
            <a:off x="821152" y="827559"/>
            <a:ext cx="10781414" cy="3404198"/>
            <a:chOff x="689345" y="1371727"/>
            <a:chExt cx="10781414" cy="3093154"/>
          </a:xfrm>
        </p:grpSpPr>
        <p:sp>
          <p:nvSpPr>
            <p:cNvPr id="3" name="Rectangle: Rounded Corners 2">
              <a:extLst>
                <a:ext uri="{FF2B5EF4-FFF2-40B4-BE49-F238E27FC236}">
                  <a16:creationId xmlns:a16="http://schemas.microsoft.com/office/drawing/2014/main" id="{C8AF74B7-0933-E6F0-21B7-9FB1EEF979D9}"/>
                </a:ext>
              </a:extLst>
            </p:cNvPr>
            <p:cNvSpPr/>
            <p:nvPr/>
          </p:nvSpPr>
          <p:spPr>
            <a:xfrm>
              <a:off x="689345" y="1371727"/>
              <a:ext cx="10781414" cy="3093154"/>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DBB52A-2B2B-58C0-2DCD-AA3D84359651}"/>
                </a:ext>
              </a:extLst>
            </p:cNvPr>
            <p:cNvSpPr txBox="1"/>
            <p:nvPr/>
          </p:nvSpPr>
          <p:spPr>
            <a:xfrm>
              <a:off x="772633" y="1514266"/>
              <a:ext cx="10614838" cy="2810530"/>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Cái vòi của voi con thật kì lạ. Gần như không có việc gì mà </a:t>
              </a:r>
              <a:r>
                <a:rPr lang="vi-VN" sz="2500" b="1" dirty="0">
                  <a:latin typeface="Cambria" panose="02040503050406030204" pitchFamily="18" charset="0"/>
                </a:rPr>
                <a:t>chú</a:t>
              </a:r>
              <a:r>
                <a:rPr lang="vi-VN" sz="2500" dirty="0">
                  <a:latin typeface="Cambria" panose="02040503050406030204" pitchFamily="18" charset="0"/>
                </a:rPr>
                <a:t> không dùng đến vòi. </a:t>
              </a:r>
              <a:r>
                <a:rPr lang="vi-VN" sz="2500" b="1" dirty="0">
                  <a:latin typeface="Cambria" panose="02040503050406030204" pitchFamily="18" charset="0"/>
                </a:rPr>
                <a:t>Chú </a:t>
              </a:r>
              <a:r>
                <a:rPr lang="vi-VN" sz="2500" dirty="0">
                  <a:latin typeface="Cambria" panose="02040503050406030204" pitchFamily="18" charset="0"/>
                </a:rPr>
                <a:t>dùng vòi để thở, để nhận biết lá lành hay lá độc, để phun bụi đất phủ lên lưng vào những trưa nắng, để dò đường và rẽ lối đi trong rừng... Đặc biệt, vòi còn giúp voi con </a:t>
              </a:r>
              <a:r>
                <a:rPr lang="vi-VN" sz="2500" b="1" dirty="0">
                  <a:latin typeface="Cambria" panose="02040503050406030204" pitchFamily="18" charset="0"/>
                </a:rPr>
                <a:t>biểu lộ tâm tình</a:t>
              </a:r>
              <a:r>
                <a:rPr lang="vi-VN" sz="2500" dirty="0">
                  <a:latin typeface="Cambria" panose="02040503050406030204" pitchFamily="18" charset="0"/>
                </a:rPr>
                <a:t>: chú đập vòi chan chát xuống đất khi </a:t>
              </a:r>
              <a:r>
                <a:rPr lang="vi-VN" sz="2500" b="1" dirty="0">
                  <a:latin typeface="Cambria" panose="02040503050406030204" pitchFamily="18" charset="0"/>
                </a:rPr>
                <a:t>giận dữ</a:t>
              </a:r>
              <a:r>
                <a:rPr lang="vi-VN" sz="2500" dirty="0">
                  <a:latin typeface="Cambria" panose="02040503050406030204" pitchFamily="18" charset="0"/>
                </a:rPr>
                <a:t>, đu đưa vòi khi </a:t>
              </a:r>
              <a:r>
                <a:rPr lang="vi-VN" sz="2500" b="1" dirty="0">
                  <a:latin typeface="Cambria" panose="02040503050406030204" pitchFamily="18" charset="0"/>
                </a:rPr>
                <a:t>thoải mái</a:t>
              </a:r>
              <a:r>
                <a:rPr lang="vi-VN" sz="2500" dirty="0">
                  <a:latin typeface="Cambria" panose="02040503050406030204" pitchFamily="18" charset="0"/>
                </a:rPr>
                <a:t>, </a:t>
              </a:r>
              <a:r>
                <a:rPr lang="vi-VN" sz="2500" b="1" dirty="0">
                  <a:latin typeface="Cambria" panose="02040503050406030204" pitchFamily="18" charset="0"/>
                </a:rPr>
                <a:t>yên tâm</a:t>
              </a:r>
              <a:r>
                <a:rPr lang="vi-VN" sz="2500" dirty="0">
                  <a:latin typeface="Cambria" panose="02040503050406030204" pitchFamily="18" charset="0"/>
                </a:rPr>
                <a:t>. Nhưng vượt lên tất cả, cái vòi giúp voi con tồn tại: voi con dùng vòi để hít nước khi khát, để bẻ cành và vơ cỏ lên miệng khi ăn... </a:t>
              </a:r>
            </a:p>
            <a:p>
              <a:pPr algn="r"/>
              <a:r>
                <a:rPr lang="vi-VN" sz="2000" dirty="0">
                  <a:latin typeface="Cambria" panose="02040503050406030204" pitchFamily="18" charset="0"/>
                </a:rPr>
                <a:t>(</a:t>
              </a:r>
              <a:r>
                <a:rPr lang="vi-VN" sz="2000" i="1" dirty="0">
                  <a:latin typeface="Cambria" panose="02040503050406030204" pitchFamily="18" charset="0"/>
                </a:rPr>
                <a:t>Theo </a:t>
              </a:r>
              <a:r>
                <a:rPr lang="en-US" sz="2000" dirty="0">
                  <a:latin typeface="Cambria" panose="02040503050406030204" pitchFamily="18" charset="0"/>
                </a:rPr>
                <a:t>Vũ </a:t>
              </a:r>
              <a:r>
                <a:rPr lang="en-US" sz="2000" dirty="0" err="1">
                  <a:latin typeface="Cambria" panose="02040503050406030204" pitchFamily="18" charset="0"/>
                </a:rPr>
                <a:t>Hùng</a:t>
              </a:r>
              <a:r>
                <a:rPr lang="vi-VN" sz="2000" dirty="0">
                  <a:latin typeface="Cambria" panose="02040503050406030204" pitchFamily="18" charset="0"/>
                </a:rPr>
                <a:t>)</a:t>
              </a:r>
              <a:endParaRPr lang="en-US" sz="2000" dirty="0">
                <a:latin typeface="Cambria" panose="02040503050406030204" pitchFamily="18" charset="0"/>
              </a:endParaRPr>
            </a:p>
          </p:txBody>
        </p:sp>
      </p:grpSp>
      <p:pic>
        <p:nvPicPr>
          <p:cNvPr id="5" name="Picture 4">
            <a:extLst>
              <a:ext uri="{FF2B5EF4-FFF2-40B4-BE49-F238E27FC236}">
                <a16:creationId xmlns:a16="http://schemas.microsoft.com/office/drawing/2014/main" id="{19A81ED2-F645-9C25-E849-9E7114894B1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369" t="1660" r="20770" b="52078"/>
          <a:stretch/>
        </p:blipFill>
        <p:spPr>
          <a:xfrm>
            <a:off x="437158" y="515679"/>
            <a:ext cx="851276" cy="1141862"/>
          </a:xfrm>
          <a:prstGeom prst="rect">
            <a:avLst/>
          </a:prstGeom>
        </p:spPr>
      </p:pic>
      <p:sp>
        <p:nvSpPr>
          <p:cNvPr id="11" name="TextBox 10">
            <a:extLst>
              <a:ext uri="{FF2B5EF4-FFF2-40B4-BE49-F238E27FC236}">
                <a16:creationId xmlns:a16="http://schemas.microsoft.com/office/drawing/2014/main" id="{5DC891FA-153F-AC43-9249-14C1EF24343D}"/>
              </a:ext>
            </a:extLst>
          </p:cNvPr>
          <p:cNvSpPr txBox="1"/>
          <p:nvPr/>
        </p:nvSpPr>
        <p:spPr>
          <a:xfrm>
            <a:off x="1123590" y="4388630"/>
            <a:ext cx="9944819" cy="1815882"/>
          </a:xfrm>
          <a:prstGeom prst="rect">
            <a:avLst/>
          </a:prstGeom>
          <a:noFill/>
        </p:spPr>
        <p:txBody>
          <a:bodyPr wrap="square">
            <a:spAutoFit/>
          </a:bodyPr>
          <a:lstStyle/>
          <a:p>
            <a:pPr algn="just"/>
            <a:r>
              <a:rPr lang="en-US" sz="2800" b="1" dirty="0">
                <a:solidFill>
                  <a:srgbClr val="8B653F"/>
                </a:solidFill>
                <a:latin typeface="Cambria" panose="02040503050406030204" pitchFamily="18" charset="0"/>
              </a:rPr>
              <a:t>a. </a:t>
            </a:r>
            <a:r>
              <a:rPr lang="en-US" sz="2800" b="1" dirty="0" err="1">
                <a:solidFill>
                  <a:srgbClr val="8B653F"/>
                </a:solidFill>
                <a:latin typeface="Cambria" panose="02040503050406030204" pitchFamily="18" charset="0"/>
              </a:rPr>
              <a:t>Mỗi</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đoạn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văn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tả</a:t>
            </a:r>
            <a:r>
              <a:rPr lang="en-US" sz="2800" b="1" dirty="0">
                <a:solidFill>
                  <a:srgbClr val="8B653F"/>
                </a:solidFill>
                <a:latin typeface="Cambria" panose="02040503050406030204" pitchFamily="18" charset="0"/>
              </a:rPr>
              <a:t> con </a:t>
            </a:r>
            <a:r>
              <a:rPr lang="en-US" sz="2800" b="1" dirty="0" err="1">
                <a:solidFill>
                  <a:srgbClr val="8B653F"/>
                </a:solidFill>
                <a:latin typeface="Cambria" panose="02040503050406030204" pitchFamily="18" charset="0"/>
              </a:rPr>
              <a:t>vật</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nào</a:t>
            </a:r>
            <a:r>
              <a:rPr lang="en-US" sz="2800" b="1" dirty="0">
                <a:solidFill>
                  <a:srgbClr val="8B653F"/>
                </a:solidFill>
                <a:latin typeface="Cambria" panose="02040503050406030204" pitchFamily="18" charset="0"/>
              </a:rPr>
              <a:t>?</a:t>
            </a:r>
          </a:p>
          <a:p>
            <a:pPr algn="just"/>
            <a:r>
              <a:rPr lang="en-US" sz="2800" b="1" dirty="0">
                <a:solidFill>
                  <a:srgbClr val="8B653F"/>
                </a:solidFill>
                <a:latin typeface="Cambria" panose="02040503050406030204" pitchFamily="18" charset="0"/>
              </a:rPr>
              <a:t>b. </a:t>
            </a:r>
            <a:r>
              <a:rPr lang="en-US" sz="2800" b="1" dirty="0" err="1">
                <a:solidFill>
                  <a:srgbClr val="8B653F"/>
                </a:solidFill>
                <a:latin typeface="Cambria" panose="02040503050406030204" pitchFamily="18" charset="0"/>
              </a:rPr>
              <a:t>Những</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từ</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ngữ</a:t>
            </a:r>
            <a:r>
              <a:rPr lang="en-US" sz="2800" b="1" dirty="0">
                <a:solidFill>
                  <a:srgbClr val="8B653F"/>
                </a:solidFill>
                <a:latin typeface="Cambria" panose="02040503050406030204" pitchFamily="18" charset="0"/>
              </a:rPr>
              <a:t> in </a:t>
            </a:r>
            <a:r>
              <a:rPr lang="en-US" sz="2800" b="1" dirty="0" err="1">
                <a:solidFill>
                  <a:srgbClr val="8B653F"/>
                </a:solidFill>
                <a:latin typeface="Cambria" panose="02040503050406030204" pitchFamily="18" charset="0"/>
              </a:rPr>
              <a:t>đậm</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trong</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đoạn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văn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có</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tác</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dụng</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gì</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đối</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với</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việc</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miêu</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tả</a:t>
            </a:r>
            <a:r>
              <a:rPr lang="en-US" sz="2800" b="1" dirty="0">
                <a:solidFill>
                  <a:srgbClr val="8B653F"/>
                </a:solidFill>
                <a:latin typeface="Cambria" panose="02040503050406030204" pitchFamily="18" charset="0"/>
              </a:rPr>
              <a:t> con </a:t>
            </a:r>
            <a:r>
              <a:rPr lang="en-US" sz="2800" b="1" dirty="0" err="1">
                <a:solidFill>
                  <a:srgbClr val="8B653F"/>
                </a:solidFill>
                <a:latin typeface="Cambria" panose="02040503050406030204" pitchFamily="18" charset="0"/>
              </a:rPr>
              <a:t>vật</a:t>
            </a:r>
            <a:r>
              <a:rPr lang="en-US" sz="2800" b="1" dirty="0">
                <a:solidFill>
                  <a:srgbClr val="8B653F"/>
                </a:solidFill>
                <a:latin typeface="Cambria" panose="02040503050406030204" pitchFamily="18" charset="0"/>
              </a:rPr>
              <a:t>?</a:t>
            </a:r>
          </a:p>
          <a:p>
            <a:pPr algn="just"/>
            <a:r>
              <a:rPr lang="en-US" sz="2800" b="1" dirty="0">
                <a:solidFill>
                  <a:srgbClr val="8B653F"/>
                </a:solidFill>
                <a:latin typeface="Cambria" panose="02040503050406030204" pitchFamily="18" charset="0"/>
              </a:rPr>
              <a:t>c. Em </a:t>
            </a:r>
            <a:r>
              <a:rPr lang="en-US" sz="2800" b="1" dirty="0" err="1">
                <a:solidFill>
                  <a:srgbClr val="8B653F"/>
                </a:solidFill>
                <a:latin typeface="Cambria" panose="02040503050406030204" pitchFamily="18" charset="0"/>
              </a:rPr>
              <a:t>thích</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cách</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miêu</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tả</a:t>
            </a:r>
            <a:r>
              <a:rPr lang="en-US" sz="2800" b="1" dirty="0">
                <a:solidFill>
                  <a:srgbClr val="8B653F"/>
                </a:solidFill>
                <a:latin typeface="Cambria" panose="02040503050406030204" pitchFamily="18" charset="0"/>
              </a:rPr>
              <a:t> con </a:t>
            </a:r>
            <a:r>
              <a:rPr lang="en-US" sz="2800" b="1" dirty="0" err="1">
                <a:solidFill>
                  <a:srgbClr val="8B653F"/>
                </a:solidFill>
                <a:latin typeface="Cambria" panose="02040503050406030204" pitchFamily="18" charset="0"/>
              </a:rPr>
              <a:t>vật</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trong</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đoạn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văn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nào</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Vì</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sao</a:t>
            </a:r>
            <a:r>
              <a:rPr lang="en-US" sz="2800" b="1" dirty="0">
                <a:solidFill>
                  <a:srgbClr val="8B653F"/>
                </a:solidFill>
                <a:latin typeface="Cambria" panose="02040503050406030204" pitchFamily="18" charset="0"/>
              </a:rPr>
              <a:t>? </a:t>
            </a:r>
          </a:p>
        </p:txBody>
      </p:sp>
    </p:spTree>
    <p:extLst>
      <p:ext uri="{BB962C8B-B14F-4D97-AF65-F5344CB8AC3E}">
        <p14:creationId xmlns:p14="http://schemas.microsoft.com/office/powerpoint/2010/main" val="3263203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B20030-3C0D-593E-C218-74C4069C05B0}"/>
              </a:ext>
            </a:extLst>
          </p:cNvPr>
          <p:cNvSpPr txBox="1"/>
          <p:nvPr/>
        </p:nvSpPr>
        <p:spPr>
          <a:xfrm>
            <a:off x="1072870" y="378297"/>
            <a:ext cx="9944819" cy="584775"/>
          </a:xfrm>
          <a:prstGeom prst="rect">
            <a:avLst/>
          </a:prstGeom>
          <a:noFill/>
        </p:spPr>
        <p:txBody>
          <a:bodyPr wrap="square">
            <a:spAutoFit/>
          </a:bodyPr>
          <a:lstStyle/>
          <a:p>
            <a:pPr algn="ctr"/>
            <a:r>
              <a:rPr lang="en-US" sz="3200" b="1" dirty="0">
                <a:solidFill>
                  <a:srgbClr val="8B653F"/>
                </a:solidFill>
                <a:latin typeface="Cambria" panose="02040503050406030204" pitchFamily="18" charset="0"/>
              </a:rPr>
              <a:t>a. </a:t>
            </a:r>
            <a:r>
              <a:rPr lang="en-US" sz="3200" b="1" dirty="0" err="1">
                <a:solidFill>
                  <a:srgbClr val="8B653F"/>
                </a:solidFill>
                <a:latin typeface="Cambria" panose="02040503050406030204" pitchFamily="18" charset="0"/>
              </a:rPr>
              <a:t>Mỗi</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đoạn</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văn</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tả</a:t>
            </a:r>
            <a:r>
              <a:rPr lang="en-US" sz="3200" b="1" dirty="0">
                <a:solidFill>
                  <a:srgbClr val="8B653F"/>
                </a:solidFill>
                <a:latin typeface="Cambria" panose="02040503050406030204" pitchFamily="18" charset="0"/>
              </a:rPr>
              <a:t> con </a:t>
            </a:r>
            <a:r>
              <a:rPr lang="en-US" sz="3200" b="1" dirty="0" err="1">
                <a:solidFill>
                  <a:srgbClr val="8B653F"/>
                </a:solidFill>
                <a:latin typeface="Cambria" panose="02040503050406030204" pitchFamily="18" charset="0"/>
              </a:rPr>
              <a:t>vật</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nào</a:t>
            </a:r>
            <a:r>
              <a:rPr lang="en-US" sz="3200" b="1" dirty="0">
                <a:solidFill>
                  <a:srgbClr val="8B653F"/>
                </a:solidFill>
                <a:latin typeface="Cambria" panose="02040503050406030204" pitchFamily="18" charset="0"/>
              </a:rPr>
              <a:t>?</a:t>
            </a:r>
          </a:p>
        </p:txBody>
      </p:sp>
      <p:grpSp>
        <p:nvGrpSpPr>
          <p:cNvPr id="3" name="Group 2">
            <a:extLst>
              <a:ext uri="{FF2B5EF4-FFF2-40B4-BE49-F238E27FC236}">
                <a16:creationId xmlns:a16="http://schemas.microsoft.com/office/drawing/2014/main" id="{74A97146-F031-6903-D9E0-1450E8F10B95}"/>
              </a:ext>
            </a:extLst>
          </p:cNvPr>
          <p:cNvGrpSpPr/>
          <p:nvPr/>
        </p:nvGrpSpPr>
        <p:grpSpPr>
          <a:xfrm>
            <a:off x="725886" y="975060"/>
            <a:ext cx="10781414" cy="2474958"/>
            <a:chOff x="680484" y="1297426"/>
            <a:chExt cx="10781414" cy="2474958"/>
          </a:xfrm>
        </p:grpSpPr>
        <p:sp>
          <p:nvSpPr>
            <p:cNvPr id="4" name="Rectangle: Rounded Corners 3">
              <a:extLst>
                <a:ext uri="{FF2B5EF4-FFF2-40B4-BE49-F238E27FC236}">
                  <a16:creationId xmlns:a16="http://schemas.microsoft.com/office/drawing/2014/main" id="{4516CB1F-6F8B-E461-84E3-92C49237DBC3}"/>
                </a:ext>
              </a:extLst>
            </p:cNvPr>
            <p:cNvSpPr/>
            <p:nvPr/>
          </p:nvSpPr>
          <p:spPr>
            <a:xfrm>
              <a:off x="680484" y="1297426"/>
              <a:ext cx="10781414" cy="2395372"/>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C4D5BD5-3EC9-7563-F59C-C474F298435B}"/>
                </a:ext>
              </a:extLst>
            </p:cNvPr>
            <p:cNvSpPr txBox="1"/>
            <p:nvPr/>
          </p:nvSpPr>
          <p:spPr>
            <a:xfrm>
              <a:off x="730102" y="1371727"/>
              <a:ext cx="10614838" cy="2400657"/>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Trời nắng gắt. Con ong </a:t>
              </a:r>
              <a:r>
                <a:rPr lang="vi-VN" sz="2500" b="1" dirty="0">
                  <a:latin typeface="Cambria" panose="02040503050406030204" pitchFamily="18" charset="0"/>
                </a:rPr>
                <a:t>xanh biếc</a:t>
              </a:r>
              <a:r>
                <a:rPr lang="vi-VN" sz="2500" dirty="0">
                  <a:latin typeface="Cambria" panose="02040503050406030204" pitchFamily="18" charset="0"/>
                </a:rPr>
                <a:t>, to bằng quả ớt nhỡ lướt nhanh những cặp chân </a:t>
              </a:r>
              <a:r>
                <a:rPr lang="vi-VN" sz="2500" b="1" dirty="0">
                  <a:latin typeface="Cambria" panose="02040503050406030204" pitchFamily="18" charset="0"/>
                </a:rPr>
                <a:t>dài </a:t>
              </a:r>
              <a:r>
                <a:rPr lang="vi-VN" sz="2500" dirty="0">
                  <a:latin typeface="Cambria" panose="02040503050406030204" pitchFamily="18" charset="0"/>
                </a:rPr>
                <a:t>và </a:t>
              </a:r>
              <a:r>
                <a:rPr lang="vi-VN" sz="2500" b="1" dirty="0">
                  <a:latin typeface="Cambria" panose="02040503050406030204" pitchFamily="18" charset="0"/>
                </a:rPr>
                <a:t>mảnh</a:t>
              </a:r>
              <a:r>
                <a:rPr lang="vi-VN" sz="2500" dirty="0">
                  <a:latin typeface="Cambria" panose="02040503050406030204" pitchFamily="18" charset="0"/>
                </a:rPr>
                <a:t> trên nền đất. Bụng nó </a:t>
              </a:r>
              <a:r>
                <a:rPr lang="vi-VN" sz="2500" b="1" dirty="0">
                  <a:latin typeface="Cambria" panose="02040503050406030204" pitchFamily="18" charset="0"/>
                </a:rPr>
                <a:t>tròn</a:t>
              </a:r>
              <a:r>
                <a:rPr lang="vi-VN" sz="2500" dirty="0">
                  <a:latin typeface="Cambria" panose="02040503050406030204" pitchFamily="18" charset="0"/>
                </a:rPr>
                <a:t>, </a:t>
              </a:r>
              <a:r>
                <a:rPr lang="vi-VN" sz="2500" b="1" dirty="0">
                  <a:latin typeface="Cambria" panose="02040503050406030204" pitchFamily="18" charset="0"/>
                </a:rPr>
                <a:t>thon</a:t>
              </a:r>
              <a:r>
                <a:rPr lang="vi-VN" sz="2500" dirty="0">
                  <a:latin typeface="Cambria" panose="02040503050406030204" pitchFamily="18" charset="0"/>
                </a:rPr>
                <a:t>, </a:t>
              </a:r>
              <a:r>
                <a:rPr lang="vi-VN" sz="2500" b="1" dirty="0">
                  <a:latin typeface="Cambria" panose="02040503050406030204" pitchFamily="18" charset="0"/>
                </a:rPr>
                <a:t>bóng loáng</a:t>
              </a:r>
              <a:r>
                <a:rPr lang="vi-VN" sz="2500" dirty="0">
                  <a:latin typeface="Cambria" panose="02040503050406030204" pitchFamily="18" charset="0"/>
                </a:rPr>
                <a:t>, mặt trời chiếu vào </a:t>
              </a:r>
              <a:r>
                <a:rPr lang="vi-VN" sz="2500" b="1" dirty="0">
                  <a:latin typeface="Cambria" panose="02040503050406030204" pitchFamily="18" charset="0"/>
                </a:rPr>
                <a:t>óng ánh </a:t>
              </a:r>
              <a:r>
                <a:rPr lang="vi-VN" sz="2500" dirty="0">
                  <a:latin typeface="Cambria" panose="02040503050406030204" pitchFamily="18" charset="0"/>
                </a:rPr>
                <a:t>xanh như hạt ngọc. Nó dừng lại, ngước đầu lên, mình nhún nhảy rung rinh, giơ hai chân trước vuốt râu rồi lại bay lên, đậu xuống, </a:t>
              </a:r>
              <a:r>
                <a:rPr lang="vi-VN" sz="2500" b="1" dirty="0">
                  <a:latin typeface="Cambria" panose="02040503050406030204" pitchFamily="18" charset="0"/>
                </a:rPr>
                <a:t>thoăn thoắt </a:t>
              </a:r>
              <a:r>
                <a:rPr lang="vi-VN" sz="2500" dirty="0">
                  <a:latin typeface="Cambria" panose="02040503050406030204" pitchFamily="18" charset="0"/>
                </a:rPr>
                <a:t>rà khắp mảnh vườn. </a:t>
              </a:r>
            </a:p>
            <a:p>
              <a:pPr algn="r"/>
              <a:r>
                <a:rPr lang="vi-VN" sz="2000" dirty="0">
                  <a:latin typeface="Cambria" panose="02040503050406030204" pitchFamily="18" charset="0"/>
                </a:rPr>
                <a:t>(</a:t>
              </a:r>
              <a:r>
                <a:rPr lang="vi-VN" sz="2000" i="1" dirty="0">
                  <a:latin typeface="Cambria" panose="02040503050406030204" pitchFamily="18" charset="0"/>
                </a:rPr>
                <a:t>Theo </a:t>
              </a:r>
              <a:r>
                <a:rPr lang="vi-VN" sz="2000" dirty="0">
                  <a:latin typeface="Cambria" panose="02040503050406030204" pitchFamily="18" charset="0"/>
                </a:rPr>
                <a:t>Vũ Tú Nam)</a:t>
              </a:r>
              <a:endParaRPr lang="en-US" sz="2000" dirty="0">
                <a:latin typeface="Cambria" panose="02040503050406030204" pitchFamily="18" charset="0"/>
              </a:endParaRPr>
            </a:p>
          </p:txBody>
        </p:sp>
      </p:grpSp>
      <p:pic>
        <p:nvPicPr>
          <p:cNvPr id="6" name="Picture 5">
            <a:extLst>
              <a:ext uri="{FF2B5EF4-FFF2-40B4-BE49-F238E27FC236}">
                <a16:creationId xmlns:a16="http://schemas.microsoft.com/office/drawing/2014/main" id="{2DD75CCB-AB61-0767-75E8-ECD686A762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2868" r="60440" b="53738"/>
          <a:stretch/>
        </p:blipFill>
        <p:spPr>
          <a:xfrm>
            <a:off x="317969" y="849474"/>
            <a:ext cx="681154" cy="1141862"/>
          </a:xfrm>
          <a:prstGeom prst="rect">
            <a:avLst/>
          </a:prstGeom>
        </p:spPr>
      </p:pic>
      <p:sp>
        <p:nvSpPr>
          <p:cNvPr id="7" name="TextBox 6">
            <a:extLst>
              <a:ext uri="{FF2B5EF4-FFF2-40B4-BE49-F238E27FC236}">
                <a16:creationId xmlns:a16="http://schemas.microsoft.com/office/drawing/2014/main" id="{D6EDFEAD-663C-7627-5EE9-3AD9CE16977B}"/>
              </a:ext>
            </a:extLst>
          </p:cNvPr>
          <p:cNvSpPr txBox="1"/>
          <p:nvPr/>
        </p:nvSpPr>
        <p:spPr>
          <a:xfrm>
            <a:off x="4063444" y="2982893"/>
            <a:ext cx="3963670" cy="584775"/>
          </a:xfrm>
          <a:prstGeom prst="rect">
            <a:avLst/>
          </a:prstGeom>
          <a:solidFill>
            <a:schemeClr val="bg1"/>
          </a:solidFill>
          <a:ln w="19050">
            <a:solidFill>
              <a:srgbClr val="FF5947"/>
            </a:solidFill>
          </a:ln>
        </p:spPr>
        <p:txBody>
          <a:bodyPr wrap="square">
            <a:spAutoFit/>
          </a:bodyPr>
          <a:lstStyle/>
          <a:p>
            <a:pPr algn="ctr"/>
            <a:r>
              <a:rPr lang="en-US" sz="3200" b="1" dirty="0" err="1">
                <a:solidFill>
                  <a:srgbClr val="FF5947"/>
                </a:solidFill>
                <a:latin typeface="Cambria" panose="02040503050406030204" pitchFamily="18" charset="0"/>
              </a:rPr>
              <a:t>Đoạn</a:t>
            </a:r>
            <a:r>
              <a:rPr lang="en-US" sz="3200" b="1" dirty="0">
                <a:solidFill>
                  <a:srgbClr val="FF5947"/>
                </a:solidFill>
                <a:latin typeface="Cambria" panose="02040503050406030204" pitchFamily="18" charset="0"/>
              </a:rPr>
              <a:t> 1: </a:t>
            </a:r>
            <a:r>
              <a:rPr lang="en-US" sz="3200" b="1" dirty="0" err="1">
                <a:solidFill>
                  <a:srgbClr val="FF5947"/>
                </a:solidFill>
                <a:latin typeface="Cambria" panose="02040503050406030204" pitchFamily="18" charset="0"/>
              </a:rPr>
              <a:t>Tả</a:t>
            </a:r>
            <a:r>
              <a:rPr lang="en-US" sz="3200" b="1" dirty="0">
                <a:solidFill>
                  <a:srgbClr val="FF5947"/>
                </a:solidFill>
                <a:latin typeface="Cambria" panose="02040503050406030204" pitchFamily="18" charset="0"/>
              </a:rPr>
              <a:t> con </a:t>
            </a:r>
            <a:r>
              <a:rPr lang="en-US" sz="3200" b="1" dirty="0" err="1">
                <a:solidFill>
                  <a:srgbClr val="FF5947"/>
                </a:solidFill>
                <a:latin typeface="Cambria" panose="02040503050406030204" pitchFamily="18" charset="0"/>
              </a:rPr>
              <a:t>ong</a:t>
            </a:r>
            <a:endParaRPr lang="en-US" sz="3200" b="1" dirty="0">
              <a:solidFill>
                <a:srgbClr val="FF5947"/>
              </a:solidFill>
              <a:latin typeface="Cambria" panose="02040503050406030204" pitchFamily="18" charset="0"/>
            </a:endParaRPr>
          </a:p>
        </p:txBody>
      </p:sp>
      <p:grpSp>
        <p:nvGrpSpPr>
          <p:cNvPr id="8" name="Group 7">
            <a:extLst>
              <a:ext uri="{FF2B5EF4-FFF2-40B4-BE49-F238E27FC236}">
                <a16:creationId xmlns:a16="http://schemas.microsoft.com/office/drawing/2014/main" id="{9368F10E-BB42-8A6E-3AB8-E27B62B40D4A}"/>
              </a:ext>
            </a:extLst>
          </p:cNvPr>
          <p:cNvGrpSpPr/>
          <p:nvPr/>
        </p:nvGrpSpPr>
        <p:grpSpPr>
          <a:xfrm>
            <a:off x="810519" y="3685319"/>
            <a:ext cx="10781414" cy="2782735"/>
            <a:chOff x="689345" y="1371727"/>
            <a:chExt cx="10781414" cy="2782735"/>
          </a:xfrm>
        </p:grpSpPr>
        <p:sp>
          <p:nvSpPr>
            <p:cNvPr id="9" name="Rectangle: Rounded Corners 8">
              <a:extLst>
                <a:ext uri="{FF2B5EF4-FFF2-40B4-BE49-F238E27FC236}">
                  <a16:creationId xmlns:a16="http://schemas.microsoft.com/office/drawing/2014/main" id="{7D1729B0-A7EA-AD0D-C3AD-B876629F6242}"/>
                </a:ext>
              </a:extLst>
            </p:cNvPr>
            <p:cNvSpPr/>
            <p:nvPr/>
          </p:nvSpPr>
          <p:spPr>
            <a:xfrm>
              <a:off x="689345" y="1371727"/>
              <a:ext cx="10781414" cy="2782735"/>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E60EF0A-F29A-85F1-3FC0-72358C13CAEB}"/>
                </a:ext>
              </a:extLst>
            </p:cNvPr>
            <p:cNvSpPr txBox="1"/>
            <p:nvPr/>
          </p:nvSpPr>
          <p:spPr>
            <a:xfrm>
              <a:off x="730102" y="1371727"/>
              <a:ext cx="10614838" cy="2708434"/>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Rô ron bám theo vây rô mẹ, tung tăng len lỏi quanh các nhánh cây, rễ cỏ ngập nước. Nó </a:t>
              </a:r>
              <a:r>
                <a:rPr lang="vi-VN" sz="2500" b="1" dirty="0">
                  <a:latin typeface="Cambria" panose="02040503050406030204" pitchFamily="18" charset="0"/>
                </a:rPr>
                <a:t>nô nghịch như một đứa trẻ hiếu động</a:t>
              </a:r>
              <a:r>
                <a:rPr lang="vi-VN" sz="2500" dirty="0">
                  <a:latin typeface="Cambria" panose="02040503050406030204" pitchFamily="18" charset="0"/>
                </a:rPr>
                <a:t>. Khi thì nó ngậm một cái rễ cỏ kéo mạnh cho chìm xuống rồi </a:t>
              </a:r>
              <a:r>
                <a:rPr lang="vi-VN" sz="2500" b="1" dirty="0">
                  <a:latin typeface="Cambria" panose="02040503050406030204" pitchFamily="18" charset="0"/>
                </a:rPr>
                <a:t>phóng vút qua như một mũi tên</a:t>
              </a:r>
              <a:r>
                <a:rPr lang="vi-VN" sz="2500" dirty="0">
                  <a:latin typeface="Cambria" panose="02040503050406030204" pitchFamily="18" charset="0"/>
                </a:rPr>
                <a:t>. Lúc nó lại </a:t>
              </a:r>
              <a:r>
                <a:rPr lang="vi-VN" sz="2500" b="1" dirty="0">
                  <a:latin typeface="Cambria" panose="02040503050406030204" pitchFamily="18" charset="0"/>
                </a:rPr>
                <a:t>ngoi lên như đang chơi trốn tìm</a:t>
              </a:r>
              <a:r>
                <a:rPr lang="vi-VN" sz="2500" dirty="0">
                  <a:latin typeface="Cambria" panose="02040503050406030204" pitchFamily="18" charset="0"/>
                </a:rPr>
                <a:t>, đảo mắt nhìn theo bóng gã chuồn chuồn. Nó tròn miệng thở, làm mặt nước nổi lên một cái </a:t>
              </a:r>
              <a:r>
                <a:rPr lang="vi-VN" sz="2500" b="1" dirty="0">
                  <a:latin typeface="Cambria" panose="02040503050406030204" pitchFamily="18" charset="0"/>
                </a:rPr>
                <a:t>bong bóng nhỏ tí xíu như hạt ngọc trong suốt trên mặt nước</a:t>
              </a:r>
              <a:r>
                <a:rPr lang="vi-VN" sz="2500" dirty="0">
                  <a:latin typeface="Cambria" panose="02040503050406030204" pitchFamily="18" charset="0"/>
                </a:rPr>
                <a:t>. </a:t>
              </a:r>
            </a:p>
            <a:p>
              <a:pPr algn="r"/>
              <a:r>
                <a:rPr lang="vi-VN" sz="2000" dirty="0">
                  <a:latin typeface="Cambria" panose="02040503050406030204" pitchFamily="18" charset="0"/>
                </a:rPr>
                <a:t>(</a:t>
              </a:r>
              <a:r>
                <a:rPr lang="vi-VN" sz="2000" i="1" dirty="0">
                  <a:latin typeface="Cambria" panose="02040503050406030204" pitchFamily="18" charset="0"/>
                </a:rPr>
                <a:t>Theo </a:t>
              </a:r>
              <a:r>
                <a:rPr lang="en-US" sz="2000" dirty="0" err="1">
                  <a:latin typeface="Cambria" panose="02040503050406030204" pitchFamily="18" charset="0"/>
                </a:rPr>
                <a:t>Nguyễn</a:t>
              </a:r>
              <a:r>
                <a:rPr lang="en-US" sz="2000" dirty="0">
                  <a:latin typeface="Cambria" panose="02040503050406030204" pitchFamily="18" charset="0"/>
                </a:rPr>
                <a:t> Văn </a:t>
              </a:r>
              <a:r>
                <a:rPr lang="en-US" sz="2000" dirty="0" err="1">
                  <a:latin typeface="Cambria" panose="02040503050406030204" pitchFamily="18" charset="0"/>
                </a:rPr>
                <a:t>Chương</a:t>
              </a:r>
              <a:r>
                <a:rPr lang="vi-VN" sz="2000" dirty="0">
                  <a:latin typeface="Cambria" panose="02040503050406030204" pitchFamily="18" charset="0"/>
                </a:rPr>
                <a:t>)</a:t>
              </a:r>
              <a:endParaRPr lang="en-US" sz="2000" dirty="0">
                <a:latin typeface="Cambria" panose="02040503050406030204" pitchFamily="18" charset="0"/>
              </a:endParaRPr>
            </a:p>
          </p:txBody>
        </p:sp>
      </p:grpSp>
      <p:pic>
        <p:nvPicPr>
          <p:cNvPr id="11" name="Picture 10">
            <a:extLst>
              <a:ext uri="{FF2B5EF4-FFF2-40B4-BE49-F238E27FC236}">
                <a16:creationId xmlns:a16="http://schemas.microsoft.com/office/drawing/2014/main" id="{5B504133-61E7-9984-6533-B9BB36E439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8306" t="-63" r="40833" b="53801"/>
          <a:stretch/>
        </p:blipFill>
        <p:spPr>
          <a:xfrm>
            <a:off x="232480" y="3429000"/>
            <a:ext cx="851276" cy="1141862"/>
          </a:xfrm>
          <a:prstGeom prst="rect">
            <a:avLst/>
          </a:prstGeom>
        </p:spPr>
      </p:pic>
      <p:sp>
        <p:nvSpPr>
          <p:cNvPr id="12" name="TextBox 11">
            <a:extLst>
              <a:ext uri="{FF2B5EF4-FFF2-40B4-BE49-F238E27FC236}">
                <a16:creationId xmlns:a16="http://schemas.microsoft.com/office/drawing/2014/main" id="{E43CC503-F468-0A16-39D8-B5E1915D1DAB}"/>
              </a:ext>
            </a:extLst>
          </p:cNvPr>
          <p:cNvSpPr txBox="1"/>
          <p:nvPr/>
        </p:nvSpPr>
        <p:spPr>
          <a:xfrm>
            <a:off x="4219391" y="6120364"/>
            <a:ext cx="3963670" cy="584775"/>
          </a:xfrm>
          <a:prstGeom prst="rect">
            <a:avLst/>
          </a:prstGeom>
          <a:solidFill>
            <a:schemeClr val="bg1"/>
          </a:solidFill>
          <a:ln w="19050">
            <a:solidFill>
              <a:srgbClr val="FF5947"/>
            </a:solidFill>
          </a:ln>
        </p:spPr>
        <p:txBody>
          <a:bodyPr wrap="square">
            <a:spAutoFit/>
          </a:bodyPr>
          <a:lstStyle/>
          <a:p>
            <a:pPr algn="ctr"/>
            <a:r>
              <a:rPr lang="en-US" sz="3200" b="1" dirty="0" err="1">
                <a:solidFill>
                  <a:srgbClr val="FF5947"/>
                </a:solidFill>
                <a:latin typeface="Cambria" panose="02040503050406030204" pitchFamily="18" charset="0"/>
              </a:rPr>
              <a:t>Đoạn</a:t>
            </a:r>
            <a:r>
              <a:rPr lang="en-US" sz="3200" b="1" dirty="0">
                <a:solidFill>
                  <a:srgbClr val="FF5947"/>
                </a:solidFill>
                <a:latin typeface="Cambria" panose="02040503050406030204" pitchFamily="18" charset="0"/>
              </a:rPr>
              <a:t> 2: </a:t>
            </a:r>
            <a:r>
              <a:rPr lang="en-US" sz="3200" b="1" dirty="0" err="1">
                <a:solidFill>
                  <a:srgbClr val="FF5947"/>
                </a:solidFill>
                <a:latin typeface="Cambria" panose="02040503050406030204" pitchFamily="18" charset="0"/>
              </a:rPr>
              <a:t>Tả</a:t>
            </a:r>
            <a:r>
              <a:rPr lang="en-US" sz="3200" b="1" dirty="0">
                <a:solidFill>
                  <a:srgbClr val="FF5947"/>
                </a:solidFill>
                <a:latin typeface="Cambria" panose="02040503050406030204" pitchFamily="18" charset="0"/>
              </a:rPr>
              <a:t> </a:t>
            </a:r>
            <a:r>
              <a:rPr lang="en-US" sz="3200" b="1" dirty="0" err="1">
                <a:solidFill>
                  <a:srgbClr val="FF5947"/>
                </a:solidFill>
                <a:latin typeface="Cambria" panose="02040503050406030204" pitchFamily="18" charset="0"/>
              </a:rPr>
              <a:t>cá</a:t>
            </a:r>
            <a:r>
              <a:rPr lang="en-US" sz="3200" b="1" dirty="0">
                <a:solidFill>
                  <a:srgbClr val="FF5947"/>
                </a:solidFill>
                <a:latin typeface="Cambria" panose="02040503050406030204" pitchFamily="18" charset="0"/>
              </a:rPr>
              <a:t> </a:t>
            </a:r>
            <a:r>
              <a:rPr lang="en-US" sz="3200" b="1" dirty="0" err="1">
                <a:solidFill>
                  <a:srgbClr val="FF5947"/>
                </a:solidFill>
                <a:latin typeface="Cambria" panose="02040503050406030204" pitchFamily="18" charset="0"/>
              </a:rPr>
              <a:t>rô</a:t>
            </a:r>
            <a:r>
              <a:rPr lang="en-US" sz="3200" b="1" dirty="0">
                <a:solidFill>
                  <a:srgbClr val="FF5947"/>
                </a:solidFill>
                <a:latin typeface="Cambria" panose="02040503050406030204" pitchFamily="18" charset="0"/>
              </a:rPr>
              <a:t> con</a:t>
            </a:r>
          </a:p>
        </p:txBody>
      </p:sp>
    </p:spTree>
    <p:extLst>
      <p:ext uri="{BB962C8B-B14F-4D97-AF65-F5344CB8AC3E}">
        <p14:creationId xmlns:p14="http://schemas.microsoft.com/office/powerpoint/2010/main" val="3063517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F18169-D20F-A02D-2F36-DA0680A93BE6}"/>
              </a:ext>
            </a:extLst>
          </p:cNvPr>
          <p:cNvGrpSpPr/>
          <p:nvPr/>
        </p:nvGrpSpPr>
        <p:grpSpPr>
          <a:xfrm>
            <a:off x="705293" y="1328302"/>
            <a:ext cx="10781414" cy="3404198"/>
            <a:chOff x="689345" y="1371727"/>
            <a:chExt cx="10781414" cy="3093154"/>
          </a:xfrm>
        </p:grpSpPr>
        <p:sp>
          <p:nvSpPr>
            <p:cNvPr id="3" name="Rectangle: Rounded Corners 2">
              <a:extLst>
                <a:ext uri="{FF2B5EF4-FFF2-40B4-BE49-F238E27FC236}">
                  <a16:creationId xmlns:a16="http://schemas.microsoft.com/office/drawing/2014/main" id="{C8AF74B7-0933-E6F0-21B7-9FB1EEF979D9}"/>
                </a:ext>
              </a:extLst>
            </p:cNvPr>
            <p:cNvSpPr/>
            <p:nvPr/>
          </p:nvSpPr>
          <p:spPr>
            <a:xfrm>
              <a:off x="689345" y="1371727"/>
              <a:ext cx="10781414" cy="3093154"/>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DBB52A-2B2B-58C0-2DCD-AA3D84359651}"/>
                </a:ext>
              </a:extLst>
            </p:cNvPr>
            <p:cNvSpPr txBox="1"/>
            <p:nvPr/>
          </p:nvSpPr>
          <p:spPr>
            <a:xfrm>
              <a:off x="772633" y="1514266"/>
              <a:ext cx="10614838" cy="2810530"/>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Cái vòi của voi con thật kì lạ. Gần như không có việc gì mà </a:t>
              </a:r>
              <a:r>
                <a:rPr lang="vi-VN" sz="2500" b="1" dirty="0">
                  <a:latin typeface="Cambria" panose="02040503050406030204" pitchFamily="18" charset="0"/>
                </a:rPr>
                <a:t>chú</a:t>
              </a:r>
              <a:r>
                <a:rPr lang="vi-VN" sz="2500" dirty="0">
                  <a:latin typeface="Cambria" panose="02040503050406030204" pitchFamily="18" charset="0"/>
                </a:rPr>
                <a:t> không dùng đến vòi. </a:t>
              </a:r>
              <a:r>
                <a:rPr lang="vi-VN" sz="2500" b="1" dirty="0">
                  <a:latin typeface="Cambria" panose="02040503050406030204" pitchFamily="18" charset="0"/>
                </a:rPr>
                <a:t>Chú </a:t>
              </a:r>
              <a:r>
                <a:rPr lang="vi-VN" sz="2500" dirty="0">
                  <a:latin typeface="Cambria" panose="02040503050406030204" pitchFamily="18" charset="0"/>
                </a:rPr>
                <a:t>dùng vòi để thở, để nhận biết lá lành hay lá độc, để phun bụi đất phủ lên lưng vào những trưa nắng, để dò đường và rẽ lối đi trong rừng... Đặc biệt, vòi còn giúp voi con </a:t>
              </a:r>
              <a:r>
                <a:rPr lang="vi-VN" sz="2500" b="1" dirty="0">
                  <a:latin typeface="Cambria" panose="02040503050406030204" pitchFamily="18" charset="0"/>
                </a:rPr>
                <a:t>biểu lộ tâm tình</a:t>
              </a:r>
              <a:r>
                <a:rPr lang="vi-VN" sz="2500" dirty="0">
                  <a:latin typeface="Cambria" panose="02040503050406030204" pitchFamily="18" charset="0"/>
                </a:rPr>
                <a:t>: chú đập vòi chan chát xuống đất khi </a:t>
              </a:r>
              <a:r>
                <a:rPr lang="vi-VN" sz="2500" b="1" dirty="0">
                  <a:latin typeface="Cambria" panose="02040503050406030204" pitchFamily="18" charset="0"/>
                </a:rPr>
                <a:t>giận dữ</a:t>
              </a:r>
              <a:r>
                <a:rPr lang="vi-VN" sz="2500" dirty="0">
                  <a:latin typeface="Cambria" panose="02040503050406030204" pitchFamily="18" charset="0"/>
                </a:rPr>
                <a:t>, đu đưa vòi khi </a:t>
              </a:r>
              <a:r>
                <a:rPr lang="vi-VN" sz="2500" b="1" dirty="0">
                  <a:latin typeface="Cambria" panose="02040503050406030204" pitchFamily="18" charset="0"/>
                </a:rPr>
                <a:t>thoải mái</a:t>
              </a:r>
              <a:r>
                <a:rPr lang="vi-VN" sz="2500" dirty="0">
                  <a:latin typeface="Cambria" panose="02040503050406030204" pitchFamily="18" charset="0"/>
                </a:rPr>
                <a:t>, </a:t>
              </a:r>
              <a:r>
                <a:rPr lang="vi-VN" sz="2500" b="1" dirty="0">
                  <a:latin typeface="Cambria" panose="02040503050406030204" pitchFamily="18" charset="0"/>
                </a:rPr>
                <a:t>yên tâm</a:t>
              </a:r>
              <a:r>
                <a:rPr lang="vi-VN" sz="2500" dirty="0">
                  <a:latin typeface="Cambria" panose="02040503050406030204" pitchFamily="18" charset="0"/>
                </a:rPr>
                <a:t>. Nhưng vượt lên tất cả, cái vòi giúp voi con tồn tại: voi con dùng vòi để hít nước khi khát, để bẻ cành và vơ cỏ lên miệng khi ăn... </a:t>
              </a:r>
            </a:p>
            <a:p>
              <a:pPr algn="r"/>
              <a:r>
                <a:rPr lang="vi-VN" sz="2000" dirty="0">
                  <a:latin typeface="Cambria" panose="02040503050406030204" pitchFamily="18" charset="0"/>
                </a:rPr>
                <a:t>(</a:t>
              </a:r>
              <a:r>
                <a:rPr lang="vi-VN" sz="2000" i="1" dirty="0">
                  <a:latin typeface="Cambria" panose="02040503050406030204" pitchFamily="18" charset="0"/>
                </a:rPr>
                <a:t>Theo </a:t>
              </a:r>
              <a:r>
                <a:rPr lang="en-US" sz="2000" dirty="0">
                  <a:latin typeface="Cambria" panose="02040503050406030204" pitchFamily="18" charset="0"/>
                </a:rPr>
                <a:t>Vũ </a:t>
              </a:r>
              <a:r>
                <a:rPr lang="en-US" sz="2000" dirty="0" err="1">
                  <a:latin typeface="Cambria" panose="02040503050406030204" pitchFamily="18" charset="0"/>
                </a:rPr>
                <a:t>Hùng</a:t>
              </a:r>
              <a:r>
                <a:rPr lang="vi-VN" sz="2000" dirty="0">
                  <a:latin typeface="Cambria" panose="02040503050406030204" pitchFamily="18" charset="0"/>
                </a:rPr>
                <a:t>)</a:t>
              </a:r>
              <a:endParaRPr lang="en-US" sz="2000" dirty="0">
                <a:latin typeface="Cambria" panose="02040503050406030204" pitchFamily="18" charset="0"/>
              </a:endParaRPr>
            </a:p>
          </p:txBody>
        </p:sp>
      </p:grpSp>
      <p:pic>
        <p:nvPicPr>
          <p:cNvPr id="5" name="Picture 4">
            <a:extLst>
              <a:ext uri="{FF2B5EF4-FFF2-40B4-BE49-F238E27FC236}">
                <a16:creationId xmlns:a16="http://schemas.microsoft.com/office/drawing/2014/main" id="{19A81ED2-F645-9C25-E849-9E7114894B1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369" t="1660" r="20770" b="52078"/>
          <a:stretch/>
        </p:blipFill>
        <p:spPr>
          <a:xfrm>
            <a:off x="321299" y="1016422"/>
            <a:ext cx="851276" cy="1141862"/>
          </a:xfrm>
          <a:prstGeom prst="rect">
            <a:avLst/>
          </a:prstGeom>
        </p:spPr>
      </p:pic>
      <p:sp>
        <p:nvSpPr>
          <p:cNvPr id="6" name="TextBox 5">
            <a:extLst>
              <a:ext uri="{FF2B5EF4-FFF2-40B4-BE49-F238E27FC236}">
                <a16:creationId xmlns:a16="http://schemas.microsoft.com/office/drawing/2014/main" id="{7482B8AF-1C02-37D9-BD33-3E1178C30F21}"/>
              </a:ext>
            </a:extLst>
          </p:cNvPr>
          <p:cNvSpPr txBox="1"/>
          <p:nvPr/>
        </p:nvSpPr>
        <p:spPr>
          <a:xfrm>
            <a:off x="1123590" y="587587"/>
            <a:ext cx="9944819" cy="584775"/>
          </a:xfrm>
          <a:prstGeom prst="rect">
            <a:avLst/>
          </a:prstGeom>
          <a:noFill/>
        </p:spPr>
        <p:txBody>
          <a:bodyPr wrap="square">
            <a:spAutoFit/>
          </a:bodyPr>
          <a:lstStyle/>
          <a:p>
            <a:pPr algn="ctr"/>
            <a:r>
              <a:rPr lang="en-US" sz="3200" b="1" dirty="0">
                <a:solidFill>
                  <a:srgbClr val="8B653F"/>
                </a:solidFill>
                <a:latin typeface="Cambria" panose="02040503050406030204" pitchFamily="18" charset="0"/>
              </a:rPr>
              <a:t>a. </a:t>
            </a:r>
            <a:r>
              <a:rPr lang="en-US" sz="3200" b="1" dirty="0" err="1">
                <a:solidFill>
                  <a:srgbClr val="8B653F"/>
                </a:solidFill>
                <a:latin typeface="Cambria" panose="02040503050406030204" pitchFamily="18" charset="0"/>
              </a:rPr>
              <a:t>Mỗi</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đoạn</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văn</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tả</a:t>
            </a:r>
            <a:r>
              <a:rPr lang="en-US" sz="3200" b="1" dirty="0">
                <a:solidFill>
                  <a:srgbClr val="8B653F"/>
                </a:solidFill>
                <a:latin typeface="Cambria" panose="02040503050406030204" pitchFamily="18" charset="0"/>
              </a:rPr>
              <a:t> con </a:t>
            </a:r>
            <a:r>
              <a:rPr lang="en-US" sz="3200" b="1" dirty="0" err="1">
                <a:solidFill>
                  <a:srgbClr val="8B653F"/>
                </a:solidFill>
                <a:latin typeface="Cambria" panose="02040503050406030204" pitchFamily="18" charset="0"/>
              </a:rPr>
              <a:t>vật</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nào</a:t>
            </a:r>
            <a:r>
              <a:rPr lang="en-US" sz="3200" b="1" dirty="0">
                <a:solidFill>
                  <a:srgbClr val="8B653F"/>
                </a:solidFill>
                <a:latin typeface="Cambria" panose="02040503050406030204" pitchFamily="18" charset="0"/>
              </a:rPr>
              <a:t>?</a:t>
            </a:r>
          </a:p>
        </p:txBody>
      </p:sp>
      <p:sp>
        <p:nvSpPr>
          <p:cNvPr id="7" name="TextBox 6">
            <a:extLst>
              <a:ext uri="{FF2B5EF4-FFF2-40B4-BE49-F238E27FC236}">
                <a16:creationId xmlns:a16="http://schemas.microsoft.com/office/drawing/2014/main" id="{448F3278-53F4-E34D-57E7-AB42B217D722}"/>
              </a:ext>
            </a:extLst>
          </p:cNvPr>
          <p:cNvSpPr txBox="1"/>
          <p:nvPr/>
        </p:nvSpPr>
        <p:spPr>
          <a:xfrm>
            <a:off x="3840523" y="4517198"/>
            <a:ext cx="4510952" cy="584775"/>
          </a:xfrm>
          <a:prstGeom prst="rect">
            <a:avLst/>
          </a:prstGeom>
          <a:solidFill>
            <a:schemeClr val="bg1"/>
          </a:solidFill>
          <a:ln w="19050">
            <a:solidFill>
              <a:srgbClr val="FF5947"/>
            </a:solidFill>
          </a:ln>
        </p:spPr>
        <p:txBody>
          <a:bodyPr wrap="square">
            <a:spAutoFit/>
          </a:bodyPr>
          <a:lstStyle/>
          <a:p>
            <a:pPr algn="ctr"/>
            <a:r>
              <a:rPr lang="en-US" sz="3200" b="1" dirty="0" err="1">
                <a:solidFill>
                  <a:srgbClr val="FF5947"/>
                </a:solidFill>
                <a:latin typeface="Cambria" panose="02040503050406030204" pitchFamily="18" charset="0"/>
              </a:rPr>
              <a:t>Đoạn</a:t>
            </a:r>
            <a:r>
              <a:rPr lang="en-US" sz="3200" b="1" dirty="0">
                <a:solidFill>
                  <a:srgbClr val="FF5947"/>
                </a:solidFill>
                <a:latin typeface="Cambria" panose="02040503050406030204" pitchFamily="18" charset="0"/>
              </a:rPr>
              <a:t> 3: </a:t>
            </a:r>
            <a:r>
              <a:rPr lang="en-US" sz="3200" b="1" dirty="0" err="1">
                <a:solidFill>
                  <a:srgbClr val="FF5947"/>
                </a:solidFill>
                <a:latin typeface="Cambria" panose="02040503050406030204" pitchFamily="18" charset="0"/>
              </a:rPr>
              <a:t>Tả</a:t>
            </a:r>
            <a:r>
              <a:rPr lang="en-US" sz="3200" b="1" dirty="0">
                <a:solidFill>
                  <a:srgbClr val="FF5947"/>
                </a:solidFill>
                <a:latin typeface="Cambria" panose="02040503050406030204" pitchFamily="18" charset="0"/>
              </a:rPr>
              <a:t> </a:t>
            </a:r>
            <a:r>
              <a:rPr lang="en-US" sz="3200" b="1" dirty="0" err="1">
                <a:solidFill>
                  <a:srgbClr val="FF5947"/>
                </a:solidFill>
                <a:latin typeface="Cambria" panose="02040503050406030204" pitchFamily="18" charset="0"/>
              </a:rPr>
              <a:t>chú</a:t>
            </a:r>
            <a:r>
              <a:rPr lang="en-US" sz="3200" b="1" dirty="0">
                <a:solidFill>
                  <a:srgbClr val="FF5947"/>
                </a:solidFill>
                <a:latin typeface="Cambria" panose="02040503050406030204" pitchFamily="18" charset="0"/>
              </a:rPr>
              <a:t> </a:t>
            </a:r>
            <a:r>
              <a:rPr lang="en-US" sz="3200" b="1" dirty="0" err="1">
                <a:solidFill>
                  <a:srgbClr val="FF5947"/>
                </a:solidFill>
                <a:latin typeface="Cambria" panose="02040503050406030204" pitchFamily="18" charset="0"/>
              </a:rPr>
              <a:t>voi</a:t>
            </a:r>
            <a:r>
              <a:rPr lang="en-US" sz="3200" b="1" dirty="0">
                <a:solidFill>
                  <a:srgbClr val="FF5947"/>
                </a:solidFill>
                <a:latin typeface="Cambria" panose="02040503050406030204" pitchFamily="18" charset="0"/>
              </a:rPr>
              <a:t> con</a:t>
            </a:r>
          </a:p>
        </p:txBody>
      </p:sp>
    </p:spTree>
    <p:extLst>
      <p:ext uri="{BB962C8B-B14F-4D97-AF65-F5344CB8AC3E}">
        <p14:creationId xmlns:p14="http://schemas.microsoft.com/office/powerpoint/2010/main" val="926652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DFC8C-9588-9E32-B3F9-98D12D108353}"/>
              </a:ext>
            </a:extLst>
          </p:cNvPr>
          <p:cNvPicPr>
            <a:picLocks noChangeAspect="1"/>
          </p:cNvPicPr>
          <p:nvPr/>
        </p:nvPicPr>
        <p:blipFill>
          <a:blip r:embed="rId2"/>
          <a:stretch>
            <a:fillRect/>
          </a:stretch>
        </p:blipFill>
        <p:spPr>
          <a:xfrm>
            <a:off x="294299" y="434789"/>
            <a:ext cx="7369906" cy="1753239"/>
          </a:xfrm>
          <a:prstGeom prst="rect">
            <a:avLst/>
          </a:prstGeom>
        </p:spPr>
      </p:pic>
      <p:pic>
        <p:nvPicPr>
          <p:cNvPr id="3" name="Picture 2">
            <a:extLst>
              <a:ext uri="{FF2B5EF4-FFF2-40B4-BE49-F238E27FC236}">
                <a16:creationId xmlns:a16="http://schemas.microsoft.com/office/drawing/2014/main" id="{01D85B41-3CA1-6212-D577-5DE2EAA77CC8}"/>
              </a:ext>
            </a:extLst>
          </p:cNvPr>
          <p:cNvPicPr>
            <a:picLocks noChangeAspect="1"/>
          </p:cNvPicPr>
          <p:nvPr/>
        </p:nvPicPr>
        <p:blipFill>
          <a:blip r:embed="rId3"/>
          <a:stretch>
            <a:fillRect/>
          </a:stretch>
        </p:blipFill>
        <p:spPr>
          <a:xfrm>
            <a:off x="229851" y="2117269"/>
            <a:ext cx="7498800" cy="2012265"/>
          </a:xfrm>
          <a:prstGeom prst="rect">
            <a:avLst/>
          </a:prstGeom>
        </p:spPr>
      </p:pic>
      <p:pic>
        <p:nvPicPr>
          <p:cNvPr id="4" name="Picture 3">
            <a:extLst>
              <a:ext uri="{FF2B5EF4-FFF2-40B4-BE49-F238E27FC236}">
                <a16:creationId xmlns:a16="http://schemas.microsoft.com/office/drawing/2014/main" id="{BE4F37B4-4471-540F-2908-C99ABB44FC63}"/>
              </a:ext>
            </a:extLst>
          </p:cNvPr>
          <p:cNvPicPr>
            <a:picLocks noChangeAspect="1"/>
          </p:cNvPicPr>
          <p:nvPr/>
        </p:nvPicPr>
        <p:blipFill>
          <a:blip r:embed="rId4"/>
          <a:stretch>
            <a:fillRect/>
          </a:stretch>
        </p:blipFill>
        <p:spPr>
          <a:xfrm>
            <a:off x="365125" y="4058775"/>
            <a:ext cx="7369906" cy="2412045"/>
          </a:xfrm>
          <a:prstGeom prst="rect">
            <a:avLst/>
          </a:prstGeom>
        </p:spPr>
      </p:pic>
      <p:sp>
        <p:nvSpPr>
          <p:cNvPr id="5" name="TextBox 4">
            <a:extLst>
              <a:ext uri="{FF2B5EF4-FFF2-40B4-BE49-F238E27FC236}">
                <a16:creationId xmlns:a16="http://schemas.microsoft.com/office/drawing/2014/main" id="{F19A3880-7145-C0BA-618B-395B7EDCCCCA}"/>
              </a:ext>
            </a:extLst>
          </p:cNvPr>
          <p:cNvSpPr txBox="1"/>
          <p:nvPr/>
        </p:nvSpPr>
        <p:spPr>
          <a:xfrm>
            <a:off x="7957458" y="2289060"/>
            <a:ext cx="3624942" cy="3539430"/>
          </a:xfrm>
          <a:prstGeom prst="rect">
            <a:avLst/>
          </a:prstGeom>
          <a:solidFill>
            <a:schemeClr val="bg1"/>
          </a:solidFill>
          <a:ln w="19050">
            <a:solidFill>
              <a:srgbClr val="FF5947"/>
            </a:solidFill>
          </a:ln>
        </p:spPr>
        <p:txBody>
          <a:bodyPr wrap="square">
            <a:spAutoFit/>
          </a:bodyPr>
          <a:lstStyle/>
          <a:p>
            <a:pPr algn="ctr"/>
            <a:r>
              <a:rPr lang="vi-VN" sz="2800" b="1" dirty="0">
                <a:solidFill>
                  <a:srgbClr val="FF5947"/>
                </a:solidFill>
                <a:latin typeface="Cambria" panose="02040503050406030204" pitchFamily="18" charset="0"/>
              </a:rPr>
              <a:t>Những từ ngữ in đậm giúp việc miêu tả các con vật trở nên sinh động,  gợi hình ảnh, cảm xúc hơn, giúp người đọc dễ liên tưởng, cảm nhận con vật đó.</a:t>
            </a:r>
            <a:endParaRPr lang="en-US" sz="2800" b="1" dirty="0">
              <a:solidFill>
                <a:srgbClr val="FF5947"/>
              </a:solidFill>
              <a:latin typeface="Cambria" panose="02040503050406030204" pitchFamily="18" charset="0"/>
            </a:endParaRPr>
          </a:p>
        </p:txBody>
      </p:sp>
      <p:sp>
        <p:nvSpPr>
          <p:cNvPr id="7" name="TextBox 6">
            <a:extLst>
              <a:ext uri="{FF2B5EF4-FFF2-40B4-BE49-F238E27FC236}">
                <a16:creationId xmlns:a16="http://schemas.microsoft.com/office/drawing/2014/main" id="{C4A8924E-1ED3-9641-B60B-799268EA6DD5}"/>
              </a:ext>
            </a:extLst>
          </p:cNvPr>
          <p:cNvSpPr txBox="1"/>
          <p:nvPr/>
        </p:nvSpPr>
        <p:spPr>
          <a:xfrm>
            <a:off x="7957458" y="526578"/>
            <a:ext cx="3842656" cy="1569660"/>
          </a:xfrm>
          <a:prstGeom prst="rect">
            <a:avLst/>
          </a:prstGeom>
          <a:noFill/>
        </p:spPr>
        <p:txBody>
          <a:bodyPr wrap="square">
            <a:spAutoFit/>
          </a:bodyPr>
          <a:lstStyle/>
          <a:p>
            <a:pPr algn="just"/>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b.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Những</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từ</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ngữ</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in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đậm</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trong</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đoạn</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văn</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có</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tác</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dụng</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gì</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đối</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với</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việc</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miêu</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tả</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con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vật</a:t>
            </a:r>
            <a:endParaRPr lang="en-US" sz="1600" dirty="0"/>
          </a:p>
        </p:txBody>
      </p:sp>
    </p:spTree>
    <p:extLst>
      <p:ext uri="{BB962C8B-B14F-4D97-AF65-F5344CB8AC3E}">
        <p14:creationId xmlns:p14="http://schemas.microsoft.com/office/powerpoint/2010/main" val="245324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theme/theme1.xml><?xml version="1.0" encoding="utf-8"?>
<a:theme xmlns:a="http://schemas.openxmlformats.org/drawingml/2006/main" name="Office 主题​​">
  <a:themeElements>
    <a:clrScheme name="自定义 1964">
      <a:dk1>
        <a:sysClr val="windowText" lastClr="000000"/>
      </a:dk1>
      <a:lt1>
        <a:sysClr val="window" lastClr="FFFFFF"/>
      </a:lt1>
      <a:dk2>
        <a:srgbClr val="44546A"/>
      </a:dk2>
      <a:lt2>
        <a:srgbClr val="E7E6E6"/>
      </a:lt2>
      <a:accent1>
        <a:srgbClr val="FF897B"/>
      </a:accent1>
      <a:accent2>
        <a:srgbClr val="FF897B"/>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993</Words>
  <Application>Microsoft Office PowerPoint</Application>
  <PresentationFormat>Widescreen</PresentationFormat>
  <Paragraphs>32</Paragraphs>
  <Slides>17</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思源黑体 CN Medium</vt:lpstr>
      <vt:lpstr>Cambria</vt:lpstr>
      <vt:lpstr>Arial</vt:lpstr>
      <vt:lpstr>Calibri</vt:lpstr>
      <vt:lpstr>SVN-Newton</vt:lpstr>
      <vt:lpstr>SVN-Ready</vt:lpstr>
      <vt:lpstr>等线</vt:lpstr>
      <vt:lpstr>#9Slide07 HoneyCream</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MANGNONTEAM;MNT</cp:keywords>
  <cp:lastModifiedBy>Thảo Hoàng</cp:lastModifiedBy>
  <cp:revision>18</cp:revision>
  <dcterms:created xsi:type="dcterms:W3CDTF">2023-07-26T09:08:13Z</dcterms:created>
  <dcterms:modified xsi:type="dcterms:W3CDTF">2024-12-17T02:04:39Z</dcterms:modified>
</cp:coreProperties>
</file>