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UTM Avo Bold" panose="020B0604020202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87EC-2082-4707-BD13-4EFC0BCD6E91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20D9B-BF68-476D-A856-541AC305E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5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q0k_eKdnb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hlinkClick r:id="rId3"/>
              </a:rPr>
              <a:t>https://www.youtube.com/watch?v=sq0k_eKdnbo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20D9B-BF68-476D-A856-541AC305EC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8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40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0.svg"/><Relationship Id="rId5" Type="http://schemas.openxmlformats.org/officeDocument/2006/relationships/image" Target="../media/image18.svg"/><Relationship Id="rId10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7.svg"/><Relationship Id="rId3" Type="http://schemas.openxmlformats.org/officeDocument/2006/relationships/image" Target="../media/image64.sv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2" Type="http://schemas.openxmlformats.org/officeDocument/2006/relationships/image" Target="../media/image6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7.svg"/><Relationship Id="rId5" Type="http://schemas.openxmlformats.org/officeDocument/2006/relationships/image" Target="../media/image66.svg"/><Relationship Id="rId15" Type="http://schemas.openxmlformats.org/officeDocument/2006/relationships/image" Target="../media/image30.svg"/><Relationship Id="rId10" Type="http://schemas.openxmlformats.org/officeDocument/2006/relationships/image" Target="../media/image56.png"/><Relationship Id="rId4" Type="http://schemas.openxmlformats.org/officeDocument/2006/relationships/image" Target="../media/image65.png"/><Relationship Id="rId9" Type="http://schemas.openxmlformats.org/officeDocument/2006/relationships/image" Target="../media/image68.sv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4.png"/><Relationship Id="rId26" Type="http://schemas.openxmlformats.org/officeDocument/2006/relationships/image" Target="../media/image37.png"/><Relationship Id="rId3" Type="http://schemas.openxmlformats.org/officeDocument/2006/relationships/image" Target="../media/image4.svg"/><Relationship Id="rId21" Type="http://schemas.openxmlformats.org/officeDocument/2006/relationships/image" Target="../media/image3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5.png"/><Relationship Id="rId5" Type="http://schemas.openxmlformats.org/officeDocument/2006/relationships/image" Target="../media/image18.svg"/><Relationship Id="rId15" Type="http://schemas.openxmlformats.org/officeDocument/2006/relationships/image" Target="../media/image28.png"/><Relationship Id="rId23" Type="http://schemas.openxmlformats.org/officeDocument/2006/relationships/image" Target="../media/image34.png"/><Relationship Id="rId10" Type="http://schemas.openxmlformats.org/officeDocument/2006/relationships/image" Target="../media/image23.png"/><Relationship Id="rId19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svg"/><Relationship Id="rId4" Type="http://schemas.openxmlformats.org/officeDocument/2006/relationships/image" Target="../media/image4.svg"/><Relationship Id="rId9" Type="http://schemas.openxmlformats.org/officeDocument/2006/relationships/image" Target="../media/image41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4.png"/><Relationship Id="rId5" Type="http://schemas.openxmlformats.org/officeDocument/2006/relationships/image" Target="../media/image18.svg"/><Relationship Id="rId10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4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image" Target="../media/image1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.sv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51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76367" y="7254695"/>
            <a:ext cx="20786571" cy="3930552"/>
          </a:xfrm>
          <a:custGeom>
            <a:avLst/>
            <a:gdLst/>
            <a:ahLst/>
            <a:cxnLst/>
            <a:rect l="l" t="t" r="r" b="b"/>
            <a:pathLst>
              <a:path w="20786571" h="3930552">
                <a:moveTo>
                  <a:pt x="20786571" y="0"/>
                </a:moveTo>
                <a:lnTo>
                  <a:pt x="0" y="0"/>
                </a:lnTo>
                <a:lnTo>
                  <a:pt x="0" y="3930552"/>
                </a:lnTo>
                <a:lnTo>
                  <a:pt x="20786571" y="3930552"/>
                </a:lnTo>
                <a:lnTo>
                  <a:pt x="207865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96178">
            <a:off x="15121708" y="33254"/>
            <a:ext cx="3172416" cy="3945790"/>
          </a:xfrm>
          <a:custGeom>
            <a:avLst/>
            <a:gdLst/>
            <a:ahLst/>
            <a:cxnLst/>
            <a:rect l="l" t="t" r="r" b="b"/>
            <a:pathLst>
              <a:path w="3172416" h="3945790">
                <a:moveTo>
                  <a:pt x="0" y="0"/>
                </a:moveTo>
                <a:lnTo>
                  <a:pt x="3172416" y="0"/>
                </a:lnTo>
                <a:lnTo>
                  <a:pt x="3172416" y="3945791"/>
                </a:lnTo>
                <a:lnTo>
                  <a:pt x="0" y="3945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231190" y="3030567"/>
            <a:ext cx="6208236" cy="6956007"/>
          </a:xfrm>
          <a:custGeom>
            <a:avLst/>
            <a:gdLst/>
            <a:ahLst/>
            <a:cxnLst/>
            <a:rect l="l" t="t" r="r" b="b"/>
            <a:pathLst>
              <a:path w="6208236" h="6956007">
                <a:moveTo>
                  <a:pt x="0" y="0"/>
                </a:moveTo>
                <a:lnTo>
                  <a:pt x="6208236" y="0"/>
                </a:lnTo>
                <a:lnTo>
                  <a:pt x="6208236" y="6956007"/>
                </a:lnTo>
                <a:lnTo>
                  <a:pt x="0" y="6956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041636" y="7766327"/>
            <a:ext cx="5543439" cy="2308086"/>
          </a:xfrm>
          <a:custGeom>
            <a:avLst/>
            <a:gdLst/>
            <a:ahLst/>
            <a:cxnLst/>
            <a:rect l="l" t="t" r="r" b="b"/>
            <a:pathLst>
              <a:path w="5543439" h="2308086">
                <a:moveTo>
                  <a:pt x="5543439" y="0"/>
                </a:moveTo>
                <a:lnTo>
                  <a:pt x="0" y="0"/>
                </a:lnTo>
                <a:lnTo>
                  <a:pt x="0" y="2308087"/>
                </a:lnTo>
                <a:lnTo>
                  <a:pt x="5543439" y="2308087"/>
                </a:lnTo>
                <a:lnTo>
                  <a:pt x="554343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085541" y="6738685"/>
            <a:ext cx="3752636" cy="3297629"/>
          </a:xfrm>
          <a:custGeom>
            <a:avLst/>
            <a:gdLst/>
            <a:ahLst/>
            <a:cxnLst/>
            <a:rect l="l" t="t" r="r" b="b"/>
            <a:pathLst>
              <a:path w="3752636" h="3297629">
                <a:moveTo>
                  <a:pt x="3752636" y="0"/>
                </a:moveTo>
                <a:lnTo>
                  <a:pt x="0" y="0"/>
                </a:lnTo>
                <a:lnTo>
                  <a:pt x="0" y="3297629"/>
                </a:lnTo>
                <a:lnTo>
                  <a:pt x="3752636" y="3297629"/>
                </a:lnTo>
                <a:lnTo>
                  <a:pt x="37526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841785"/>
            <a:ext cx="8297375" cy="611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47695" y="450328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1" y="0"/>
                </a:lnTo>
                <a:lnTo>
                  <a:pt x="9963011" y="8513847"/>
                </a:lnTo>
                <a:lnTo>
                  <a:pt x="0" y="8513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73734" y="2759075"/>
            <a:ext cx="11073961" cy="238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 Bold"/>
              </a:rPr>
              <a:t>3. Kết bài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Em rất yêu chú gà. Em coi chú gà như một người bạn của em.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869534" y="5875456"/>
            <a:ext cx="3072888" cy="3789436"/>
          </a:xfrm>
          <a:custGeom>
            <a:avLst/>
            <a:gdLst/>
            <a:ahLst/>
            <a:cxnLst/>
            <a:rect l="l" t="t" r="r" b="b"/>
            <a:pathLst>
              <a:path w="3072888" h="3789436">
                <a:moveTo>
                  <a:pt x="0" y="0"/>
                </a:moveTo>
                <a:lnTo>
                  <a:pt x="3072889" y="0"/>
                </a:lnTo>
                <a:lnTo>
                  <a:pt x="3072889" y="3789437"/>
                </a:lnTo>
                <a:lnTo>
                  <a:pt x="0" y="378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8916" y="469500"/>
            <a:ext cx="2763087" cy="2410793"/>
          </a:xfrm>
          <a:custGeom>
            <a:avLst/>
            <a:gdLst/>
            <a:ahLst/>
            <a:cxnLst/>
            <a:rect l="l" t="t" r="r" b="b"/>
            <a:pathLst>
              <a:path w="2763087" h="2410793">
                <a:moveTo>
                  <a:pt x="0" y="0"/>
                </a:moveTo>
                <a:lnTo>
                  <a:pt x="2763087" y="0"/>
                </a:lnTo>
                <a:lnTo>
                  <a:pt x="2763087" y="2410793"/>
                </a:lnTo>
                <a:lnTo>
                  <a:pt x="0" y="2410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54837" y="182134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Chỉnh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sửa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9132" y="3325601"/>
            <a:ext cx="1656973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phần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bài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xếp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hợp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lí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điểm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nổi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của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2885743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3362320" y="6580705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22226" y="769900"/>
            <a:ext cx="16406641" cy="2240000"/>
            <a:chOff x="1022226" y="769900"/>
            <a:chExt cx="16406641" cy="2240000"/>
          </a:xfrm>
        </p:grpSpPr>
        <p:sp>
          <p:nvSpPr>
            <p:cNvPr id="11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lựa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chọn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đặc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điểm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nổi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nhất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để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22226" y="3775985"/>
            <a:ext cx="16406641" cy="2240000"/>
            <a:chOff x="1022226" y="769900"/>
            <a:chExt cx="16406641" cy="2240000"/>
          </a:xfrm>
        </p:grpSpPr>
        <p:sp>
          <p:nvSpPr>
            <p:cNvPr id="16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5400" y="1041086"/>
              <a:ext cx="1613346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Sắp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xếp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các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ý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phần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thân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bài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từ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bao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đến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chi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tiết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0679" y="6825997"/>
            <a:ext cx="16406641" cy="2240000"/>
            <a:chOff x="1022226" y="769900"/>
            <a:chExt cx="16406641" cy="2240000"/>
          </a:xfrm>
        </p:grpSpPr>
        <p:sp>
          <p:nvSpPr>
            <p:cNvPr id="19" name="Freeform 6"/>
            <p:cNvSpPr/>
            <p:nvPr/>
          </p:nvSpPr>
          <p:spPr>
            <a:xfrm>
              <a:off x="1022226" y="769900"/>
              <a:ext cx="16406641" cy="2240000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1041086"/>
              <a:ext cx="16133467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Sau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đó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hoạt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động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thói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quen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của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chú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b="1" dirty="0" err="1">
                  <a:solidFill>
                    <a:srgbClr val="4E7F1C"/>
                  </a:solidFill>
                  <a:latin typeface="UTM Avo"/>
                </a:rPr>
                <a:t>gà</a:t>
              </a:r>
              <a:r>
                <a:rPr lang="en-US" sz="5000" b="1" dirty="0">
                  <a:solidFill>
                    <a:srgbClr val="4E7F1C"/>
                  </a:solidFill>
                  <a:latin typeface="UTM Avo"/>
                </a:rPr>
                <a:t>.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832495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0" y="0"/>
                </a:moveTo>
                <a:lnTo>
                  <a:pt x="9482244" y="0"/>
                </a:lnTo>
                <a:lnTo>
                  <a:pt x="9482244" y="5413499"/>
                </a:lnTo>
                <a:lnTo>
                  <a:pt x="0" y="541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026739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9482244" y="0"/>
                </a:moveTo>
                <a:lnTo>
                  <a:pt x="0" y="0"/>
                </a:lnTo>
                <a:lnTo>
                  <a:pt x="0" y="5413499"/>
                </a:lnTo>
                <a:lnTo>
                  <a:pt x="9482244" y="5413499"/>
                </a:lnTo>
                <a:lnTo>
                  <a:pt x="9482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19012">
            <a:off x="14151007" y="63944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0" y="0"/>
                </a:moveTo>
                <a:lnTo>
                  <a:pt x="5618335" y="0"/>
                </a:lnTo>
                <a:lnTo>
                  <a:pt x="5618335" y="2686585"/>
                </a:lnTo>
                <a:lnTo>
                  <a:pt x="0" y="268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41781" flipH="1">
            <a:off x="-1504366" y="58005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5618335" y="0"/>
                </a:moveTo>
                <a:lnTo>
                  <a:pt x="0" y="0"/>
                </a:lnTo>
                <a:lnTo>
                  <a:pt x="0" y="2686585"/>
                </a:lnTo>
                <a:lnTo>
                  <a:pt x="5618335" y="2686585"/>
                </a:lnTo>
                <a:lnTo>
                  <a:pt x="56183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219" y="478423"/>
            <a:ext cx="2281090" cy="1994917"/>
          </a:xfrm>
          <a:custGeom>
            <a:avLst/>
            <a:gdLst/>
            <a:ahLst/>
            <a:cxnLst/>
            <a:rect l="l" t="t" r="r" b="b"/>
            <a:pathLst>
              <a:path w="2281090" h="1994917">
                <a:moveTo>
                  <a:pt x="0" y="0"/>
                </a:moveTo>
                <a:lnTo>
                  <a:pt x="2281090" y="0"/>
                </a:lnTo>
                <a:lnTo>
                  <a:pt x="2281090" y="1994917"/>
                </a:lnTo>
                <a:lnTo>
                  <a:pt x="0" y="1994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9584" y="700728"/>
            <a:ext cx="1770437" cy="2956888"/>
          </a:xfrm>
          <a:custGeom>
            <a:avLst/>
            <a:gdLst/>
            <a:ahLst/>
            <a:cxnLst/>
            <a:rect l="l" t="t" r="r" b="b"/>
            <a:pathLst>
              <a:path w="1770437" h="2956888">
                <a:moveTo>
                  <a:pt x="0" y="0"/>
                </a:moveTo>
                <a:lnTo>
                  <a:pt x="1770436" y="0"/>
                </a:lnTo>
                <a:lnTo>
                  <a:pt x="1770436" y="2956888"/>
                </a:lnTo>
                <a:lnTo>
                  <a:pt x="0" y="2956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79328" y="1283634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683867" y="7856705"/>
            <a:ext cx="2429473" cy="2230698"/>
          </a:xfrm>
          <a:custGeom>
            <a:avLst/>
            <a:gdLst/>
            <a:ahLst/>
            <a:cxnLst/>
            <a:rect l="l" t="t" r="r" b="b"/>
            <a:pathLst>
              <a:path w="2429473" h="2230698">
                <a:moveTo>
                  <a:pt x="0" y="0"/>
                </a:moveTo>
                <a:lnTo>
                  <a:pt x="2429473" y="0"/>
                </a:lnTo>
                <a:lnTo>
                  <a:pt x="2429473" y="2230698"/>
                </a:lnTo>
                <a:lnTo>
                  <a:pt x="0" y="2230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3738" y="8014766"/>
            <a:ext cx="2070395" cy="1900999"/>
          </a:xfrm>
          <a:custGeom>
            <a:avLst/>
            <a:gdLst/>
            <a:ahLst/>
            <a:cxnLst/>
            <a:rect l="l" t="t" r="r" b="b"/>
            <a:pathLst>
              <a:path w="2070395" h="1900999">
                <a:moveTo>
                  <a:pt x="0" y="0"/>
                </a:moveTo>
                <a:lnTo>
                  <a:pt x="2070395" y="0"/>
                </a:lnTo>
                <a:lnTo>
                  <a:pt x="2070395" y="1900999"/>
                </a:lnTo>
                <a:lnTo>
                  <a:pt x="0" y="19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30606" y="8383414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023233" y="8014766"/>
            <a:ext cx="1143093" cy="737295"/>
          </a:xfrm>
          <a:custGeom>
            <a:avLst/>
            <a:gdLst/>
            <a:ahLst/>
            <a:cxnLst/>
            <a:rect l="l" t="t" r="r" b="b"/>
            <a:pathLst>
              <a:path w="1143093" h="737295">
                <a:moveTo>
                  <a:pt x="0" y="0"/>
                </a:moveTo>
                <a:lnTo>
                  <a:pt x="1143093" y="0"/>
                </a:lnTo>
                <a:lnTo>
                  <a:pt x="1143093" y="737295"/>
                </a:lnTo>
                <a:lnTo>
                  <a:pt x="0" y="737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00143" y="3750566"/>
            <a:ext cx="14332938" cy="2969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ĐI SỞ THÚ - Bài hát về Động Vật - Pinkfong! Những bài hát cho trẻ em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1028700"/>
            <a:ext cx="15443200" cy="868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2308" y="4187454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758070" y="4274723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327995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2514" flipV="1">
            <a:off x="-2164309" y="1477438"/>
            <a:ext cx="5579986" cy="2865881"/>
          </a:xfrm>
          <a:custGeom>
            <a:avLst/>
            <a:gdLst/>
            <a:ahLst/>
            <a:cxnLst/>
            <a:rect l="l" t="t" r="r" b="b"/>
            <a:pathLst>
              <a:path w="5579986" h="2865881">
                <a:moveTo>
                  <a:pt x="0" y="2865881"/>
                </a:moveTo>
                <a:lnTo>
                  <a:pt x="5579986" y="2865881"/>
                </a:lnTo>
                <a:lnTo>
                  <a:pt x="5579986" y="0"/>
                </a:lnTo>
                <a:lnTo>
                  <a:pt x="0" y="0"/>
                </a:lnTo>
                <a:lnTo>
                  <a:pt x="0" y="2865881"/>
                </a:lnTo>
                <a:close/>
              </a:path>
            </a:pathLst>
          </a:custGeom>
          <a:blipFill>
            <a:blip r:embed="rId6">
              <a:alphaModFix amt="8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52952" y="371128"/>
            <a:ext cx="2985139" cy="2610639"/>
          </a:xfrm>
          <a:custGeom>
            <a:avLst/>
            <a:gdLst/>
            <a:ahLst/>
            <a:cxnLst/>
            <a:rect l="l" t="t" r="r" b="b"/>
            <a:pathLst>
              <a:path w="2985139" h="2610639">
                <a:moveTo>
                  <a:pt x="2985138" y="0"/>
                </a:moveTo>
                <a:lnTo>
                  <a:pt x="0" y="0"/>
                </a:lnTo>
                <a:lnTo>
                  <a:pt x="0" y="2610639"/>
                </a:lnTo>
                <a:lnTo>
                  <a:pt x="2985138" y="2610639"/>
                </a:lnTo>
                <a:lnTo>
                  <a:pt x="29851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25684" y="5780875"/>
            <a:ext cx="3571577" cy="4791140"/>
          </a:xfrm>
          <a:custGeom>
            <a:avLst/>
            <a:gdLst/>
            <a:ahLst/>
            <a:cxnLst/>
            <a:rect l="l" t="t" r="r" b="b"/>
            <a:pathLst>
              <a:path w="3571577" h="4791140">
                <a:moveTo>
                  <a:pt x="3571577" y="0"/>
                </a:moveTo>
                <a:lnTo>
                  <a:pt x="0" y="0"/>
                </a:lnTo>
                <a:lnTo>
                  <a:pt x="0" y="4791141"/>
                </a:lnTo>
                <a:lnTo>
                  <a:pt x="3571577" y="4791141"/>
                </a:lnTo>
                <a:lnTo>
                  <a:pt x="35715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535269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51860" y="5606513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28117" y="7509523"/>
            <a:ext cx="3302196" cy="1700631"/>
          </a:xfrm>
          <a:custGeom>
            <a:avLst/>
            <a:gdLst/>
            <a:ahLst/>
            <a:cxnLst/>
            <a:rect l="l" t="t" r="r" b="b"/>
            <a:pathLst>
              <a:path w="3302196" h="1700631">
                <a:moveTo>
                  <a:pt x="0" y="0"/>
                </a:moveTo>
                <a:lnTo>
                  <a:pt x="3302196" y="0"/>
                </a:lnTo>
                <a:lnTo>
                  <a:pt x="3302196" y="1700632"/>
                </a:lnTo>
                <a:lnTo>
                  <a:pt x="0" y="17006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548613" y="7904950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419548" y="7833418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31191" y="7833418"/>
            <a:ext cx="2288305" cy="1793199"/>
          </a:xfrm>
          <a:custGeom>
            <a:avLst/>
            <a:gdLst/>
            <a:ahLst/>
            <a:cxnLst/>
            <a:rect l="l" t="t" r="r" b="b"/>
            <a:pathLst>
              <a:path w="2288305" h="1793199">
                <a:moveTo>
                  <a:pt x="0" y="0"/>
                </a:moveTo>
                <a:lnTo>
                  <a:pt x="2288305" y="0"/>
                </a:lnTo>
                <a:lnTo>
                  <a:pt x="2288305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52177" y="1126216"/>
            <a:ext cx="8937511" cy="1243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05473" y="1413763"/>
            <a:ext cx="13077053" cy="33835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45002" y="3847919"/>
            <a:ext cx="13077053" cy="33896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3535" y="6028080"/>
            <a:ext cx="5814246" cy="22499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4" y="119456"/>
            <a:ext cx="2316681" cy="23166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284" y="6022719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813" y="7824213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25678" y="3067813"/>
            <a:ext cx="13390645" cy="2449885"/>
            <a:chOff x="0" y="-64625"/>
            <a:chExt cx="2941902" cy="5382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7202" cy="38616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700" y="-64625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chăm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sóc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gắn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bó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43750" y="907649"/>
            <a:ext cx="16000501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Chọn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1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trong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2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đề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dưới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đây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32175" y="1865910"/>
            <a:ext cx="2930206" cy="1599056"/>
            <a:chOff x="0" y="-70181"/>
            <a:chExt cx="771742" cy="4211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0181"/>
              <a:ext cx="771742" cy="421151"/>
            </a:xfrm>
            <a:prstGeom prst="rect">
              <a:avLst/>
            </a:prstGeom>
          </p:spPr>
          <p:txBody>
            <a:bodyPr lIns="5080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5678" y="6337993"/>
            <a:ext cx="13387322" cy="2449885"/>
            <a:chOff x="0" y="-51081"/>
            <a:chExt cx="2941172" cy="5382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937202" cy="442986"/>
            </a:xfrm>
            <a:custGeom>
              <a:avLst/>
              <a:gdLst/>
              <a:ahLst/>
              <a:cxnLst/>
              <a:rect l="l" t="t" r="r" b="b"/>
              <a:pathLst>
                <a:path w="2937202" h="442986">
                  <a:moveTo>
                    <a:pt x="13898" y="0"/>
                  </a:moveTo>
                  <a:lnTo>
                    <a:pt x="2923304" y="0"/>
                  </a:lnTo>
                  <a:cubicBezTo>
                    <a:pt x="2930980" y="0"/>
                    <a:pt x="2937202" y="6222"/>
                    <a:pt x="2937202" y="13898"/>
                  </a:cubicBezTo>
                  <a:lnTo>
                    <a:pt x="2937202" y="429088"/>
                  </a:lnTo>
                  <a:cubicBezTo>
                    <a:pt x="2937202" y="432774"/>
                    <a:pt x="2935738" y="436309"/>
                    <a:pt x="2933132" y="438915"/>
                  </a:cubicBezTo>
                  <a:cubicBezTo>
                    <a:pt x="2930525" y="441521"/>
                    <a:pt x="2926990" y="442986"/>
                    <a:pt x="2923304" y="442986"/>
                  </a:cubicBezTo>
                  <a:lnTo>
                    <a:pt x="13898" y="442986"/>
                  </a:lnTo>
                  <a:cubicBezTo>
                    <a:pt x="10212" y="442986"/>
                    <a:pt x="6677" y="441521"/>
                    <a:pt x="4071" y="438915"/>
                  </a:cubicBezTo>
                  <a:cubicBezTo>
                    <a:pt x="1464" y="436309"/>
                    <a:pt x="0" y="432774"/>
                    <a:pt x="0" y="429088"/>
                  </a:cubicBezTo>
                  <a:lnTo>
                    <a:pt x="0" y="13898"/>
                  </a:lnTo>
                  <a:cubicBezTo>
                    <a:pt x="0" y="10212"/>
                    <a:pt x="1464" y="6677"/>
                    <a:pt x="4071" y="4071"/>
                  </a:cubicBezTo>
                  <a:cubicBezTo>
                    <a:pt x="6677" y="1464"/>
                    <a:pt x="10212" y="0"/>
                    <a:pt x="1389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70" y="-51081"/>
              <a:ext cx="2937202" cy="538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Miêu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một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con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vật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mà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em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đã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được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quan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sát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trên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ti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vi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hoặc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trong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phim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 </a:t>
              </a:r>
              <a:r>
                <a:rPr lang="en-US" sz="5000" dirty="0" err="1">
                  <a:solidFill>
                    <a:srgbClr val="4E7F1C"/>
                  </a:solidFill>
                  <a:latin typeface="UTM Avo"/>
                </a:rPr>
                <a:t>ảnh</a:t>
              </a:r>
              <a:r>
                <a:rPr lang="en-US" sz="5000" dirty="0">
                  <a:solidFill>
                    <a:srgbClr val="4E7F1C"/>
                  </a:solidFill>
                  <a:latin typeface="UTM Avo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2175" y="5094784"/>
            <a:ext cx="2930206" cy="1599056"/>
            <a:chOff x="0" y="-76122"/>
            <a:chExt cx="771742" cy="4211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71742" cy="325901"/>
            </a:xfrm>
            <a:custGeom>
              <a:avLst/>
              <a:gdLst/>
              <a:ahLst/>
              <a:cxnLst/>
              <a:rect l="l" t="t" r="r" b="b"/>
              <a:pathLst>
                <a:path w="771742" h="325901">
                  <a:moveTo>
                    <a:pt x="162950" y="0"/>
                  </a:moveTo>
                  <a:lnTo>
                    <a:pt x="608791" y="0"/>
                  </a:lnTo>
                  <a:cubicBezTo>
                    <a:pt x="652008" y="0"/>
                    <a:pt x="693455" y="17168"/>
                    <a:pt x="724015" y="47727"/>
                  </a:cubicBezTo>
                  <a:cubicBezTo>
                    <a:pt x="754574" y="78286"/>
                    <a:pt x="771742" y="119733"/>
                    <a:pt x="771742" y="162950"/>
                  </a:cubicBezTo>
                  <a:lnTo>
                    <a:pt x="771742" y="162950"/>
                  </a:lnTo>
                  <a:cubicBezTo>
                    <a:pt x="771742" y="206167"/>
                    <a:pt x="754574" y="247614"/>
                    <a:pt x="724015" y="278174"/>
                  </a:cubicBezTo>
                  <a:cubicBezTo>
                    <a:pt x="693455" y="308733"/>
                    <a:pt x="652008" y="325901"/>
                    <a:pt x="608791" y="325901"/>
                  </a:cubicBezTo>
                  <a:lnTo>
                    <a:pt x="162950" y="325901"/>
                  </a:lnTo>
                  <a:cubicBezTo>
                    <a:pt x="119733" y="325901"/>
                    <a:pt x="78286" y="308733"/>
                    <a:pt x="47727" y="278174"/>
                  </a:cubicBezTo>
                  <a:cubicBezTo>
                    <a:pt x="17168" y="247614"/>
                    <a:pt x="0" y="206167"/>
                    <a:pt x="0" y="162950"/>
                  </a:cubicBezTo>
                  <a:lnTo>
                    <a:pt x="0" y="162950"/>
                  </a:lnTo>
                  <a:cubicBezTo>
                    <a:pt x="0" y="119733"/>
                    <a:pt x="17168" y="78286"/>
                    <a:pt x="47727" y="47727"/>
                  </a:cubicBezTo>
                  <a:cubicBezTo>
                    <a:pt x="78286" y="17168"/>
                    <a:pt x="119733" y="0"/>
                    <a:pt x="162950" y="0"/>
                  </a:cubicBezTo>
                  <a:close/>
                </a:path>
              </a:pathLst>
            </a:custGeom>
            <a:solidFill>
              <a:srgbClr val="F3C64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122"/>
              <a:ext cx="771742" cy="421151"/>
            </a:xfrm>
            <a:prstGeom prst="rect">
              <a:avLst/>
            </a:prstGeom>
          </p:spPr>
          <p:txBody>
            <a:bodyPr lIns="0" tIns="36576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dirty="0" err="1">
                  <a:solidFill>
                    <a:srgbClr val="FFFFFF"/>
                  </a:solidFill>
                  <a:latin typeface="UTM Avo"/>
                </a:rPr>
                <a:t>Đề</a:t>
              </a:r>
              <a:r>
                <a:rPr lang="en-US" sz="5000" dirty="0">
                  <a:solidFill>
                    <a:srgbClr val="FFFFFF"/>
                  </a:solidFill>
                  <a:latin typeface="UTM Avo"/>
                </a:rPr>
                <a:t> 2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4201427" y="1773154"/>
            <a:ext cx="9963011" cy="8513846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2" y="0"/>
                </a:lnTo>
                <a:lnTo>
                  <a:pt x="9963012" y="8513846"/>
                </a:lnTo>
                <a:lnTo>
                  <a:pt x="0" y="85138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4201427" y="6644267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1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1" y="4114800"/>
                </a:lnTo>
                <a:lnTo>
                  <a:pt x="54402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964143">
            <a:off x="16009197" y="-403150"/>
            <a:ext cx="1948232" cy="4114800"/>
          </a:xfrm>
          <a:custGeom>
            <a:avLst/>
            <a:gdLst/>
            <a:ahLst/>
            <a:cxnLst/>
            <a:rect l="l" t="t" r="r" b="b"/>
            <a:pathLst>
              <a:path w="1948232" h="4114800">
                <a:moveTo>
                  <a:pt x="0" y="0"/>
                </a:moveTo>
                <a:lnTo>
                  <a:pt x="1948232" y="0"/>
                </a:lnTo>
                <a:lnTo>
                  <a:pt x="19482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4539180" y="6497564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-6141258" y="419238"/>
            <a:ext cx="11547382" cy="9867762"/>
          </a:xfrm>
          <a:custGeom>
            <a:avLst/>
            <a:gdLst/>
            <a:ahLst/>
            <a:cxnLst/>
            <a:rect l="l" t="t" r="r" b="b"/>
            <a:pathLst>
              <a:path w="11547382" h="9867762">
                <a:moveTo>
                  <a:pt x="11547382" y="0"/>
                </a:moveTo>
                <a:lnTo>
                  <a:pt x="0" y="0"/>
                </a:lnTo>
                <a:lnTo>
                  <a:pt x="0" y="9867762"/>
                </a:lnTo>
                <a:lnTo>
                  <a:pt x="11547382" y="9867762"/>
                </a:lnTo>
                <a:lnTo>
                  <a:pt x="115473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4817" y="3695494"/>
            <a:ext cx="2385974" cy="2156324"/>
          </a:xfrm>
          <a:custGeom>
            <a:avLst/>
            <a:gdLst/>
            <a:ahLst/>
            <a:cxnLst/>
            <a:rect l="l" t="t" r="r" b="b"/>
            <a:pathLst>
              <a:path w="2385974" h="2156324">
                <a:moveTo>
                  <a:pt x="0" y="0"/>
                </a:moveTo>
                <a:lnTo>
                  <a:pt x="2385973" y="0"/>
                </a:lnTo>
                <a:lnTo>
                  <a:pt x="2385973" y="2156324"/>
                </a:lnTo>
                <a:lnTo>
                  <a:pt x="0" y="2156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439677" y="1000125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Chuẩn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bị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55134" y="2381331"/>
            <a:ext cx="11450419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a.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chọn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con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vật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miêu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8781" y="3679906"/>
            <a:ext cx="11450419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b.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hoặc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nhớ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lại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quan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endParaRPr lang="en-US" sz="5000" dirty="0">
              <a:solidFill>
                <a:srgbClr val="4E7F1C"/>
              </a:solidFill>
              <a:latin typeface="UTM Av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61039" y="5823243"/>
            <a:ext cx="8991680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c. Lựa chọn trình tự miêu tả.</a:t>
            </a:r>
          </a:p>
        </p:txBody>
      </p:sp>
      <p:sp>
        <p:nvSpPr>
          <p:cNvPr id="15" name="Freeform 15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5831378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813908" y="6551226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5440240" y="0"/>
                </a:moveTo>
                <a:lnTo>
                  <a:pt x="0" y="0"/>
                </a:lnTo>
                <a:lnTo>
                  <a:pt x="0" y="4114800"/>
                </a:lnTo>
                <a:lnTo>
                  <a:pt x="5440240" y="4114800"/>
                </a:lnTo>
                <a:lnTo>
                  <a:pt x="54402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883097"/>
              </p:ext>
            </p:extLst>
          </p:nvPr>
        </p:nvGraphicFramePr>
        <p:xfrm>
          <a:off x="681665" y="753448"/>
          <a:ext cx="16924670" cy="7305741"/>
        </p:xfrm>
        <a:graphic>
          <a:graphicData uri="http://schemas.openxmlformats.org/drawingml/2006/table">
            <a:tbl>
              <a:tblPr/>
              <a:tblGrid>
                <a:gridCol w="368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8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7918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8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960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4863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78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476542" y="7724138"/>
            <a:ext cx="2177869" cy="2112533"/>
          </a:xfrm>
          <a:custGeom>
            <a:avLst/>
            <a:gdLst/>
            <a:ahLst/>
            <a:cxnLst/>
            <a:rect l="l" t="t" r="r" b="b"/>
            <a:pathLst>
              <a:path w="2177869" h="2112533">
                <a:moveTo>
                  <a:pt x="0" y="0"/>
                </a:moveTo>
                <a:lnTo>
                  <a:pt x="2177869" y="0"/>
                </a:lnTo>
                <a:lnTo>
                  <a:pt x="2177869" y="2112534"/>
                </a:lnTo>
                <a:lnTo>
                  <a:pt x="0" y="2112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853284" y="8609530"/>
            <a:ext cx="3932894" cy="86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84"/>
              </a:lnSpc>
            </a:pP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Lập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499" dirty="0" err="1">
                <a:solidFill>
                  <a:srgbClr val="4E7F1C"/>
                </a:solidFill>
                <a:latin typeface="UTM Avo Bold"/>
              </a:rPr>
              <a:t>dàn</a:t>
            </a:r>
            <a:r>
              <a:rPr lang="en-US" sz="5499" dirty="0">
                <a:solidFill>
                  <a:srgbClr val="4E7F1C"/>
                </a:solidFill>
                <a:latin typeface="UTM Avo Bold"/>
              </a:rPr>
              <a:t> ý.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6542" y="12013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UTM Avo Bold"/>
              </a:rPr>
              <a:t>bài</a:t>
            </a:r>
            <a:endParaRPr lang="en-US" sz="5000" dirty="0">
              <a:solidFill>
                <a:srgbClr val="FFFFFF"/>
              </a:solidFill>
              <a:latin typeface="UTM Av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6542" y="3572797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5E2E0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5E2E0D"/>
                </a:solidFill>
                <a:latin typeface="UTM Avo Bold"/>
              </a:rPr>
              <a:t>bài</a:t>
            </a:r>
            <a:endParaRPr lang="en-US" sz="5000" dirty="0">
              <a:solidFill>
                <a:srgbClr val="5E2E0D"/>
              </a:solidFill>
              <a:latin typeface="UTM Av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76542" y="6468989"/>
            <a:ext cx="3932894" cy="78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>
                <a:solidFill>
                  <a:srgbClr val="FFFFFF"/>
                </a:solidFill>
                <a:latin typeface="UTM Avo Bold"/>
              </a:rPr>
              <a:t>Kết bài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06124" y="1148177"/>
            <a:ext cx="8991680" cy="62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 dirty="0" err="1">
                <a:solidFill>
                  <a:srgbClr val="FFFFFF"/>
                </a:solidFill>
                <a:latin typeface="UTM Avo"/>
              </a:rPr>
              <a:t>Giới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thiệu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FFFFFF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26332" y="2657013"/>
            <a:ext cx="12600352" cy="317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9"/>
              </a:lnSpc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các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: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ngoại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hình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(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bao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quá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chi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tiết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 marL="863599" lvl="1" indent="-431800">
              <a:lnSpc>
                <a:spcPts val="5079"/>
              </a:lnSpc>
              <a:buFont typeface="Arial"/>
              <a:buChar char="•"/>
            </a:pP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Hoạt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động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và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thói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quen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  <a:p>
            <a:pPr>
              <a:lnSpc>
                <a:spcPts val="5079"/>
              </a:lnSpc>
            </a:pPr>
            <a:r>
              <a:rPr lang="en-US" sz="3999" dirty="0">
                <a:solidFill>
                  <a:srgbClr val="553719"/>
                </a:solidFill>
                <a:latin typeface="UTM Avo"/>
              </a:rPr>
              <a:t>*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Lưu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ý: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Miêu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tả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kĩ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hơn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nổi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bật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của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con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vật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hoặc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những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đặc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điểm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em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thấy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thú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 </a:t>
            </a:r>
            <a:r>
              <a:rPr lang="en-US" sz="3999" dirty="0" err="1">
                <a:solidFill>
                  <a:srgbClr val="553719"/>
                </a:solidFill>
                <a:latin typeface="UTM Avo"/>
              </a:rPr>
              <a:t>vị</a:t>
            </a:r>
            <a:r>
              <a:rPr lang="en-US" sz="3999" dirty="0">
                <a:solidFill>
                  <a:srgbClr val="553719"/>
                </a:solidFill>
                <a:latin typeface="UTM Avo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53284" y="6464298"/>
            <a:ext cx="12958175" cy="125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79"/>
              </a:lnSpc>
            </a:pPr>
            <a:r>
              <a:rPr lang="en-US" sz="3999">
                <a:solidFill>
                  <a:srgbClr val="FFFFFF"/>
                </a:solidFill>
                <a:latin typeface="UTM Avo"/>
              </a:rPr>
              <a:t>Tình cảm của em với con vật (hoặc suy nghĩ, cảm xúc, điều mong muốn,... đối với con vật)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173136" y="7080004"/>
            <a:ext cx="22634272" cy="4279935"/>
          </a:xfrm>
          <a:custGeom>
            <a:avLst/>
            <a:gdLst/>
            <a:ahLst/>
            <a:cxnLst/>
            <a:rect l="l" t="t" r="r" b="b"/>
            <a:pathLst>
              <a:path w="22634272" h="4279935">
                <a:moveTo>
                  <a:pt x="22634272" y="0"/>
                </a:moveTo>
                <a:lnTo>
                  <a:pt x="0" y="0"/>
                </a:lnTo>
                <a:lnTo>
                  <a:pt x="0" y="4279935"/>
                </a:lnTo>
                <a:lnTo>
                  <a:pt x="22634272" y="4279935"/>
                </a:lnTo>
                <a:lnTo>
                  <a:pt x="22634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85075" y="2434382"/>
            <a:ext cx="12339447" cy="7203152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70758" y="2813927"/>
            <a:ext cx="6929577" cy="7473073"/>
          </a:xfrm>
          <a:custGeom>
            <a:avLst/>
            <a:gdLst/>
            <a:ahLst/>
            <a:cxnLst/>
            <a:rect l="l" t="t" r="r" b="b"/>
            <a:pathLst>
              <a:path w="6929577" h="7473073">
                <a:moveTo>
                  <a:pt x="0" y="0"/>
                </a:moveTo>
                <a:lnTo>
                  <a:pt x="6929578" y="0"/>
                </a:lnTo>
                <a:lnTo>
                  <a:pt x="6929578" y="7473073"/>
                </a:lnTo>
                <a:lnTo>
                  <a:pt x="0" y="7473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005817" y="2813927"/>
            <a:ext cx="13576154" cy="5603880"/>
            <a:chOff x="0" y="0"/>
            <a:chExt cx="2982658" cy="12311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82658" cy="1231163"/>
            </a:xfrm>
            <a:custGeom>
              <a:avLst/>
              <a:gdLst/>
              <a:ahLst/>
              <a:cxnLst/>
              <a:rect l="l" t="t" r="r" b="b"/>
              <a:pathLst>
                <a:path w="2982658" h="1231163">
                  <a:moveTo>
                    <a:pt x="13686" y="0"/>
                  </a:moveTo>
                  <a:lnTo>
                    <a:pt x="2968972" y="0"/>
                  </a:lnTo>
                  <a:cubicBezTo>
                    <a:pt x="2972602" y="0"/>
                    <a:pt x="2976083" y="1442"/>
                    <a:pt x="2978650" y="4009"/>
                  </a:cubicBezTo>
                  <a:cubicBezTo>
                    <a:pt x="2981216" y="6575"/>
                    <a:pt x="2982658" y="10056"/>
                    <a:pt x="2982658" y="13686"/>
                  </a:cubicBezTo>
                  <a:lnTo>
                    <a:pt x="2982658" y="1217477"/>
                  </a:lnTo>
                  <a:cubicBezTo>
                    <a:pt x="2982658" y="1225036"/>
                    <a:pt x="2976531" y="1231163"/>
                    <a:pt x="2968972" y="1231163"/>
                  </a:cubicBezTo>
                  <a:lnTo>
                    <a:pt x="13686" y="1231163"/>
                  </a:lnTo>
                  <a:cubicBezTo>
                    <a:pt x="10056" y="1231163"/>
                    <a:pt x="6575" y="1229721"/>
                    <a:pt x="4009" y="1227155"/>
                  </a:cubicBezTo>
                  <a:cubicBezTo>
                    <a:pt x="1442" y="1224588"/>
                    <a:pt x="0" y="1221107"/>
                    <a:pt x="0" y="1217477"/>
                  </a:cubicBezTo>
                  <a:lnTo>
                    <a:pt x="0" y="13686"/>
                  </a:lnTo>
                  <a:cubicBezTo>
                    <a:pt x="0" y="10056"/>
                    <a:pt x="1442" y="6575"/>
                    <a:pt x="4009" y="4009"/>
                  </a:cubicBezTo>
                  <a:cubicBezTo>
                    <a:pt x="6575" y="1442"/>
                    <a:pt x="100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82658" cy="126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497072" y="5615867"/>
            <a:ext cx="2895911" cy="5024452"/>
          </a:xfrm>
          <a:custGeom>
            <a:avLst/>
            <a:gdLst/>
            <a:ahLst/>
            <a:cxnLst/>
            <a:rect l="l" t="t" r="r" b="b"/>
            <a:pathLst>
              <a:path w="2895911" h="5024452">
                <a:moveTo>
                  <a:pt x="2895912" y="0"/>
                </a:moveTo>
                <a:lnTo>
                  <a:pt x="0" y="0"/>
                </a:lnTo>
                <a:lnTo>
                  <a:pt x="0" y="5024452"/>
                </a:lnTo>
                <a:lnTo>
                  <a:pt x="2895912" y="5024452"/>
                </a:lnTo>
                <a:lnTo>
                  <a:pt x="289591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1203663" y="7688021"/>
            <a:ext cx="2346989" cy="2417311"/>
          </a:xfrm>
          <a:custGeom>
            <a:avLst/>
            <a:gdLst/>
            <a:ahLst/>
            <a:cxnLst/>
            <a:rect l="l" t="t" r="r" b="b"/>
            <a:pathLst>
              <a:path w="2346989" h="2417311">
                <a:moveTo>
                  <a:pt x="2346989" y="0"/>
                </a:moveTo>
                <a:lnTo>
                  <a:pt x="0" y="0"/>
                </a:lnTo>
                <a:lnTo>
                  <a:pt x="0" y="2417311"/>
                </a:lnTo>
                <a:lnTo>
                  <a:pt x="2346989" y="2417311"/>
                </a:lnTo>
                <a:lnTo>
                  <a:pt x="234698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550652" y="5270710"/>
            <a:ext cx="5062431" cy="4834622"/>
          </a:xfrm>
          <a:custGeom>
            <a:avLst/>
            <a:gdLst/>
            <a:ahLst/>
            <a:cxnLst/>
            <a:rect l="l" t="t" r="r" b="b"/>
            <a:pathLst>
              <a:path w="5062431" h="4834622">
                <a:moveTo>
                  <a:pt x="5062432" y="0"/>
                </a:moveTo>
                <a:lnTo>
                  <a:pt x="0" y="0"/>
                </a:lnTo>
                <a:lnTo>
                  <a:pt x="0" y="4834622"/>
                </a:lnTo>
                <a:lnTo>
                  <a:pt x="5062432" y="4834622"/>
                </a:lnTo>
                <a:lnTo>
                  <a:pt x="506243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998848" flipH="1">
            <a:off x="-273574" y="286854"/>
            <a:ext cx="3053561" cy="1965730"/>
          </a:xfrm>
          <a:custGeom>
            <a:avLst/>
            <a:gdLst/>
            <a:ahLst/>
            <a:cxnLst/>
            <a:rect l="l" t="t" r="r" b="b"/>
            <a:pathLst>
              <a:path w="3053561" h="1965730">
                <a:moveTo>
                  <a:pt x="3053561" y="0"/>
                </a:moveTo>
                <a:lnTo>
                  <a:pt x="0" y="0"/>
                </a:lnTo>
                <a:lnTo>
                  <a:pt x="0" y="1965730"/>
                </a:lnTo>
                <a:lnTo>
                  <a:pt x="3053561" y="1965730"/>
                </a:lnTo>
                <a:lnTo>
                  <a:pt x="3053561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52524" y="854202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727592" y="3940071"/>
            <a:ext cx="12200076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dựa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gợi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trong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bảng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để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hoàn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thành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lập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dàn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ý.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9307" y="1073697"/>
            <a:ext cx="7858251" cy="201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30404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2609" y="687905"/>
            <a:ext cx="16697974" cy="878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1.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Mở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 err="1">
                <a:solidFill>
                  <a:srgbClr val="4E7F1C"/>
                </a:solidFill>
                <a:latin typeface="UTM Avo"/>
              </a:rPr>
              <a:t>Mẹ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em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có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nuôi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một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được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khá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lâu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rồi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 Bold"/>
              </a:rPr>
              <a:t>2.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 Bold"/>
              </a:rPr>
              <a:t>bài</a:t>
            </a:r>
            <a:endParaRPr lang="en-US" sz="5000" dirty="0">
              <a:solidFill>
                <a:srgbClr val="4E7F1C"/>
              </a:solidFill>
              <a:latin typeface="UTM Avo Bold"/>
            </a:endParaRP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bao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quát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gà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trống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pha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chút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trắng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tía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dáng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to.</a:t>
            </a:r>
          </a:p>
          <a:p>
            <a:pPr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-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Tả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chi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tiết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</a:t>
            </a:r>
          </a:p>
          <a:p>
            <a:pPr marL="0" lvl="0" indent="0">
              <a:lnSpc>
                <a:spcPts val="6350"/>
              </a:lnSpc>
            </a:pPr>
            <a:r>
              <a:rPr lang="en-US" sz="5000" dirty="0">
                <a:solidFill>
                  <a:srgbClr val="4E7F1C"/>
                </a:solidFill>
                <a:latin typeface="UTM Avo"/>
              </a:rPr>
              <a:t>+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Bộ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: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màu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đen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xanh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hai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to,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úp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sát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vào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thân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hình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Lông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ở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mượt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,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cứng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óng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ánh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sắc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vàng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 </a:t>
            </a:r>
            <a:r>
              <a:rPr lang="en-US" sz="5000" dirty="0" err="1">
                <a:solidFill>
                  <a:srgbClr val="4E7F1C"/>
                </a:solidFill>
                <a:latin typeface="UTM Avo"/>
              </a:rPr>
              <a:t>đỏ</a:t>
            </a:r>
            <a:r>
              <a:rPr lang="en-US" sz="5000" dirty="0">
                <a:solidFill>
                  <a:srgbClr val="4E7F1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2320" y="4357022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1" y="0"/>
                </a:lnTo>
                <a:lnTo>
                  <a:pt x="7333761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927638" y="5383809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4"/>
                </a:lnTo>
                <a:lnTo>
                  <a:pt x="7333762" y="4281084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437082"/>
            <a:ext cx="18288000" cy="2849918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76542" y="450328"/>
            <a:ext cx="17334917" cy="9386343"/>
            <a:chOff x="0" y="0"/>
            <a:chExt cx="3808452" cy="20621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08452" cy="2062164"/>
            </a:xfrm>
            <a:custGeom>
              <a:avLst/>
              <a:gdLst/>
              <a:ahLst/>
              <a:cxnLst/>
              <a:rect l="l" t="t" r="r" b="b"/>
              <a:pathLst>
                <a:path w="3808452" h="2062164">
                  <a:moveTo>
                    <a:pt x="10719" y="0"/>
                  </a:moveTo>
                  <a:lnTo>
                    <a:pt x="3797734" y="0"/>
                  </a:lnTo>
                  <a:cubicBezTo>
                    <a:pt x="3803653" y="0"/>
                    <a:pt x="3808452" y="4799"/>
                    <a:pt x="3808452" y="10719"/>
                  </a:cubicBezTo>
                  <a:lnTo>
                    <a:pt x="3808452" y="2051445"/>
                  </a:lnTo>
                  <a:cubicBezTo>
                    <a:pt x="3808452" y="2057365"/>
                    <a:pt x="3803653" y="2062164"/>
                    <a:pt x="3797734" y="2062164"/>
                  </a:cubicBezTo>
                  <a:lnTo>
                    <a:pt x="10719" y="2062164"/>
                  </a:lnTo>
                  <a:cubicBezTo>
                    <a:pt x="4799" y="2062164"/>
                    <a:pt x="0" y="2057365"/>
                    <a:pt x="0" y="2051445"/>
                  </a:cubicBezTo>
                  <a:lnTo>
                    <a:pt x="0" y="10719"/>
                  </a:lnTo>
                  <a:cubicBezTo>
                    <a:pt x="0" y="4799"/>
                    <a:pt x="4799" y="0"/>
                    <a:pt x="10719" y="0"/>
                  </a:cubicBez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08452" cy="2100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136650"/>
            <a:ext cx="16464287" cy="798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Đầu to, oai vệ. Mắt tròn, đen. Mỏ gà màu vàng sậm, cứng, mổ thóc nhanh nhẹn. Mào gà đỏ chót, xoăn như đóa hoa đỏ.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Đùi gà to, mập mạp, chắc nịch.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Chân có cựa sắc, vảy sừng màu vàng cứng.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Đuôi cong vồng, lông óng mượt, pha lẫn nhiều màu sắc rất đẹp.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- Hoạt động và thói quen:</a:t>
            </a:r>
          </a:p>
          <a:p>
            <a:pPr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Mỗi buổi sáng, chú đều gáy to gọi cả nhà dậy.</a:t>
            </a:r>
          </a:p>
          <a:p>
            <a:pPr marL="0" lvl="0" indent="0">
              <a:lnSpc>
                <a:spcPts val="6350"/>
              </a:lnSpc>
            </a:pPr>
            <a:r>
              <a:rPr lang="en-US" sz="5000">
                <a:solidFill>
                  <a:srgbClr val="4E7F1C"/>
                </a:solidFill>
                <a:latin typeface="UTM Avo"/>
              </a:rPr>
              <a:t>+ Chú đi loanh quanh trong vườn mổ thóc, bới giun.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500</Words>
  <Application>Microsoft Office PowerPoint</Application>
  <PresentationFormat>Custom</PresentationFormat>
  <Paragraphs>45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UTM Avo</vt:lpstr>
      <vt:lpstr>Arial</vt:lpstr>
      <vt:lpstr>Calibri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 sat con vat</dc:title>
  <cp:lastModifiedBy>Thảo Hoàng</cp:lastModifiedBy>
  <cp:revision>27</cp:revision>
  <dcterms:created xsi:type="dcterms:W3CDTF">2006-08-16T00:00:00Z</dcterms:created>
  <dcterms:modified xsi:type="dcterms:W3CDTF">2024-12-17T02:05:11Z</dcterms:modified>
  <dc:identifier>DAFyosR08Qs</dc:identifier>
</cp:coreProperties>
</file>