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"/>
  </p:notesMasterIdLst>
  <p:sldIdLst>
    <p:sldId id="262" r:id="rId2"/>
    <p:sldId id="265" r:id="rId3"/>
    <p:sldId id="293" r:id="rId4"/>
    <p:sldId id="300" r:id="rId5"/>
    <p:sldId id="263" r:id="rId6"/>
    <p:sldId id="264" r:id="rId7"/>
    <p:sldId id="277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368" autoAdjust="0"/>
    <p:restoredTop sz="94660"/>
  </p:normalViewPr>
  <p:slideViewPr>
    <p:cSldViewPr snapToGrid="0">
      <p:cViewPr varScale="1">
        <p:scale>
          <a:sx n="62" d="100"/>
          <a:sy n="62" d="100"/>
        </p:scale>
        <p:origin x="852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95" d="100"/>
        <a:sy n="95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6C3850-7209-497E-B536-7B95C59F5138}" type="datetimeFigureOut">
              <a:rPr lang="en-US" smtClean="0"/>
              <a:t>11/19/2024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7BC905-CB93-4A22-AB48-427D694192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96599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B488A9-86EA-4D87-B18A-047186A3E8D4}" type="datetimeFigureOut">
              <a:rPr lang="en-US" smtClean="0"/>
              <a:t>11/19/2024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9163B-5408-48D6-8436-845CA560EC29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AF14CC69-03E0-4D67-2137-BEB4632C6F8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1751" y="0"/>
            <a:ext cx="1534897" cy="1534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4427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B488A9-86EA-4D87-B18A-047186A3E8D4}" type="datetimeFigureOut">
              <a:rPr lang="en-US" smtClean="0"/>
              <a:t>11/19/2024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9163B-5408-48D6-8436-845CA560EC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55273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B488A9-86EA-4D87-B18A-047186A3E8D4}" type="datetimeFigureOut">
              <a:rPr lang="en-US" smtClean="0"/>
              <a:t>11/19/2024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9163B-5408-48D6-8436-845CA560EC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63910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B488A9-86EA-4D87-B18A-047186A3E8D4}" type="datetimeFigureOut">
              <a:rPr lang="en-US" smtClean="0"/>
              <a:t>11/19/2024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9163B-5408-48D6-8436-845CA560EC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17074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B488A9-86EA-4D87-B18A-047186A3E8D4}" type="datetimeFigureOut">
              <a:rPr lang="en-US" smtClean="0"/>
              <a:t>11/19/2024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9163B-5408-48D6-8436-845CA560EC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82789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B488A9-86EA-4D87-B18A-047186A3E8D4}" type="datetimeFigureOut">
              <a:rPr lang="en-US" smtClean="0"/>
              <a:t>11/19/2024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9163B-5408-48D6-8436-845CA560EC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10471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B488A9-86EA-4D87-B18A-047186A3E8D4}" type="datetimeFigureOut">
              <a:rPr lang="en-US" smtClean="0"/>
              <a:t>11/19/2024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9163B-5408-48D6-8436-845CA560EC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31637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B488A9-86EA-4D87-B18A-047186A3E8D4}" type="datetimeFigureOut">
              <a:rPr lang="en-US" smtClean="0"/>
              <a:t>11/19/2024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9163B-5408-48D6-8436-845CA560EC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84305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B488A9-86EA-4D87-B18A-047186A3E8D4}" type="datetimeFigureOut">
              <a:rPr lang="en-US" smtClean="0"/>
              <a:t>11/19/2024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9163B-5408-48D6-8436-845CA560EC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34490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B488A9-86EA-4D87-B18A-047186A3E8D4}" type="datetimeFigureOut">
              <a:rPr lang="en-US" smtClean="0"/>
              <a:t>11/19/2024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9163B-5408-48D6-8436-845CA560EC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1047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B488A9-86EA-4D87-B18A-047186A3E8D4}" type="datetimeFigureOut">
              <a:rPr lang="en-US" smtClean="0"/>
              <a:t>11/19/2024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9163B-5408-48D6-8436-845CA560EC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7749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B488A9-86EA-4D87-B18A-047186A3E8D4}" type="datetimeFigureOut">
              <a:rPr lang="en-US" smtClean="0"/>
              <a:t>11/19/2024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69163B-5408-48D6-8436-845CA560EC29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E3485FD3-EB4C-C0C5-C028-A57CAE257D8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1751" y="0"/>
            <a:ext cx="1534897" cy="1534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96960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495426" y="1027906"/>
            <a:ext cx="9210674" cy="3788229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800" dirty="0"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Ciel Brawls" pitchFamily="2" charset="-93"/>
            </a:endParaRPr>
          </a:p>
        </p:txBody>
      </p:sp>
      <p:pic>
        <p:nvPicPr>
          <p:cNvPr id="11" name="Hình ảnh 10">
            <a:extLst>
              <a:ext uri="{FF2B5EF4-FFF2-40B4-BE49-F238E27FC236}">
                <a16:creationId xmlns:a16="http://schemas.microsoft.com/office/drawing/2014/main" id="{8BCD9C0C-1249-4EA1-9510-3DCCDFF914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6278" y="1784417"/>
            <a:ext cx="9059441" cy="2213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5478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754154" y="1380930"/>
            <a:ext cx="8854751" cy="3788229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1500" dirty="0"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Ciel Cadena" panose="02000503000000020004" pitchFamily="50" charset="-93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308BD7F-6AA9-0795-1967-705CCF8B2B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1199" y="2406684"/>
            <a:ext cx="8340051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7975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圆角矩形 2">
            <a:extLst>
              <a:ext uri="{FF2B5EF4-FFF2-40B4-BE49-F238E27FC236}">
                <a16:creationId xmlns:a16="http://schemas.microsoft.com/office/drawing/2014/main" id="{5E9EEAAF-127F-793F-FD7B-740073BE20F9}"/>
              </a:ext>
            </a:extLst>
          </p:cNvPr>
          <p:cNvSpPr/>
          <p:nvPr/>
        </p:nvSpPr>
        <p:spPr>
          <a:xfrm>
            <a:off x="179388" y="279083"/>
            <a:ext cx="11833225" cy="6299835"/>
          </a:xfrm>
          <a:prstGeom prst="roundRect">
            <a:avLst>
              <a:gd name="adj" fmla="val 819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dobe Arabic"/>
              <a:ea typeface="微软雅黑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7FC6952-BF35-67C9-1EB9-FA5D7BC5C6C7}"/>
              </a:ext>
            </a:extLst>
          </p:cNvPr>
          <p:cNvGrpSpPr/>
          <p:nvPr/>
        </p:nvGrpSpPr>
        <p:grpSpPr>
          <a:xfrm>
            <a:off x="4499928" y="363983"/>
            <a:ext cx="2516693" cy="758735"/>
            <a:chOff x="4080050" y="410636"/>
            <a:chExt cx="2516693" cy="758735"/>
          </a:xfrm>
        </p:grpSpPr>
        <p:sp>
          <p:nvSpPr>
            <p:cNvPr id="6" name="圆角矩形 7">
              <a:extLst>
                <a:ext uri="{FF2B5EF4-FFF2-40B4-BE49-F238E27FC236}">
                  <a16:creationId xmlns:a16="http://schemas.microsoft.com/office/drawing/2014/main" id="{C0C87D98-8A16-3393-CE28-B505C0842544}"/>
                </a:ext>
              </a:extLst>
            </p:cNvPr>
            <p:cNvSpPr/>
            <p:nvPr/>
          </p:nvSpPr>
          <p:spPr>
            <a:xfrm>
              <a:off x="4080050" y="410636"/>
              <a:ext cx="2516693" cy="758735"/>
            </a:xfrm>
            <a:prstGeom prst="roundRect">
              <a:avLst>
                <a:gd name="adj" fmla="val 50000"/>
              </a:avLst>
            </a:prstGeom>
            <a:solidFill>
              <a:srgbClr val="DE5566"/>
            </a:solidFill>
            <a:ln w="76200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Arabic"/>
                <a:ea typeface="微软雅黑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987AB4D-156E-8204-A1B5-3CD1C531FC0A}"/>
                </a:ext>
              </a:extLst>
            </p:cNvPr>
            <p:cNvSpPr txBox="1"/>
            <p:nvPr/>
          </p:nvSpPr>
          <p:spPr>
            <a:xfrm>
              <a:off x="4390562" y="436060"/>
              <a:ext cx="193299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40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Cách 1:</a:t>
              </a:r>
              <a:endParaRPr lang="en-US" sz="4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96542637-3A59-7E59-DC64-8400AB05024D}"/>
              </a:ext>
            </a:extLst>
          </p:cNvPr>
          <p:cNvSpPr txBox="1"/>
          <p:nvPr/>
        </p:nvSpPr>
        <p:spPr>
          <a:xfrm>
            <a:off x="424158" y="1328916"/>
            <a:ext cx="11343684" cy="1077218"/>
          </a:xfrm>
          <a:prstGeom prst="rect">
            <a:avLst/>
          </a:prstGeom>
          <a:noFill/>
          <a:ln>
            <a:solidFill>
              <a:srgbClr val="0070C0"/>
            </a:solidFill>
            <a:prstDash val="lgDash"/>
          </a:ln>
        </p:spPr>
        <p:txBody>
          <a:bodyPr wrap="square" rtlCol="0">
            <a:spAutoFit/>
          </a:bodyPr>
          <a:lstStyle/>
          <a:p>
            <a:pPr algn="just"/>
            <a:r>
              <a:rPr lang="vi-VN" sz="32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Đổi 92,8 m</a:t>
            </a:r>
            <a:r>
              <a:rPr lang="pt-BR" sz="3200" baseline="300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vi-VN" sz="32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về đơn vị đề-xi-mét vuông, lấy 9 280 : 4 rồi đổi kết quả vừa tìm được về đơn vị mét vuông dựa vào gợi ý của Rô-bốt.</a:t>
            </a:r>
            <a:endParaRPr lang="en-US" sz="3200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479997B-E88D-DE9A-1DBC-ACD7DBD858FB}"/>
              </a:ext>
            </a:extLst>
          </p:cNvPr>
          <p:cNvSpPr txBox="1"/>
          <p:nvPr/>
        </p:nvSpPr>
        <p:spPr>
          <a:xfrm>
            <a:off x="291354" y="2824389"/>
            <a:ext cx="15561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Ta có:  </a:t>
            </a:r>
            <a:endParaRPr lang="en-US" sz="36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352DA9A-51FA-73BC-D637-E80FED4EB802}"/>
              </a:ext>
            </a:extLst>
          </p:cNvPr>
          <p:cNvSpPr txBox="1"/>
          <p:nvPr/>
        </p:nvSpPr>
        <p:spPr>
          <a:xfrm>
            <a:off x="1623526" y="2860519"/>
            <a:ext cx="52438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92,8 m</a:t>
            </a:r>
            <a:r>
              <a:rPr lang="pt-BR" sz="3600" b="1" baseline="300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vi-VN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9 280 dm</a:t>
            </a:r>
            <a:r>
              <a:rPr lang="pt-BR" sz="3600" b="1" baseline="300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vi-VN" sz="3600" b="1" baseline="300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</a:t>
            </a:r>
            <a:endParaRPr lang="en-US" sz="36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CCB9A7D-6C70-4757-0784-E4D79A351099}"/>
              </a:ext>
            </a:extLst>
          </p:cNvPr>
          <p:cNvGrpSpPr/>
          <p:nvPr/>
        </p:nvGrpSpPr>
        <p:grpSpPr>
          <a:xfrm>
            <a:off x="7217345" y="2824389"/>
            <a:ext cx="4445252" cy="3230880"/>
            <a:chOff x="7343191" y="2714968"/>
            <a:chExt cx="4445252" cy="3230880"/>
          </a:xfrm>
        </p:grpSpPr>
        <p:graphicFrame>
          <p:nvGraphicFramePr>
            <p:cNvPr id="13" name="Table 12">
              <a:extLst>
                <a:ext uri="{FF2B5EF4-FFF2-40B4-BE49-F238E27FC236}">
                  <a16:creationId xmlns:a16="http://schemas.microsoft.com/office/drawing/2014/main" id="{7F8C0CB2-564A-3A01-1A01-FE68AF916089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3569643241"/>
                </p:ext>
              </p:extLst>
            </p:nvPr>
          </p:nvGraphicFramePr>
          <p:xfrm>
            <a:off x="7343191" y="2714968"/>
            <a:ext cx="3125991" cy="3230880"/>
          </p:xfrm>
          <a:graphic>
            <a:graphicData uri="http://schemas.openxmlformats.org/drawingml/2006/table">
              <a:tbl>
                <a:tblPr firstRow="1" bandRow="1">
                  <a:tableStyleId>{5C22544A-7EE6-4342-B048-85BDC9FD1C3A}</a:tableStyleId>
                </a:tblPr>
                <a:tblGrid>
                  <a:gridCol w="1714050">
                    <a:extLst>
                      <a:ext uri="{9D8B030D-6E8A-4147-A177-3AD203B41FA5}">
                        <a16:colId xmlns:a16="http://schemas.microsoft.com/office/drawing/2014/main" val="20000"/>
                      </a:ext>
                    </a:extLst>
                  </a:gridCol>
                  <a:gridCol w="1411941">
                    <a:extLst>
                      <a:ext uri="{9D8B030D-6E8A-4147-A177-3AD203B41FA5}">
                        <a16:colId xmlns:a16="http://schemas.microsoft.com/office/drawing/2014/main" val="20001"/>
                      </a:ext>
                    </a:extLst>
                  </a:gridCol>
                </a:tblGrid>
                <a:tr h="634365">
                  <a:tc>
                    <a:txBody>
                      <a:bodyPr/>
                      <a:lstStyle/>
                      <a:p>
                        <a:pPr>
                          <a:buNone/>
                        </a:pPr>
                        <a:r>
                          <a:rPr lang="vi-VN" sz="4000" b="1" dirty="0">
                            <a:solidFill>
                              <a:srgbClr val="0070C0"/>
                            </a:solidFill>
                            <a:latin typeface="Times New Roman" panose="02020603050405020304" charset="0"/>
                            <a:cs typeface="Times New Roman" panose="02020603050405020304" charset="0"/>
                            <a:sym typeface="+mn-ea"/>
                          </a:rPr>
                          <a:t>9 280</a:t>
                        </a:r>
                        <a:endParaRPr lang="en-US" sz="4000" b="1" dirty="0">
                          <a:solidFill>
                            <a:srgbClr val="0070C0"/>
                          </a:solidFill>
                          <a:latin typeface="Times New Roman" panose="02020603050405020304" charset="0"/>
                          <a:cs typeface="Times New Roman" panose="02020603050405020304" charset="0"/>
                          <a:sym typeface="+mn-ea"/>
                        </a:endParaRPr>
                      </a:p>
                    </a:txBody>
                    <a:tcPr>
                      <a:lnL>
                        <a:noFill/>
                      </a:lnL>
                      <a:lnR w="12700">
                        <a:solidFill>
                          <a:schemeClr val="tx1"/>
                        </a:solidFill>
                        <a:prstDash val="solid"/>
                      </a:lnR>
                      <a:lnT>
                        <a:noFill/>
                      </a:lnT>
                      <a:lnB>
                        <a:noFill/>
                      </a:lnB>
                      <a:lnTlToBr>
                        <a:noFill/>
                      </a:lnTlToBr>
                      <a:lnBlToTr>
                        <a:noFill/>
                      </a:lnBlToTr>
                      <a:noFill/>
                    </a:tcPr>
                  </a:tc>
                  <a:tc>
                    <a:txBody>
                      <a:bodyPr/>
                      <a:lstStyle/>
                      <a:p>
                        <a:pPr>
                          <a:buNone/>
                        </a:pPr>
                        <a:r>
                          <a:rPr lang="en-US" sz="4000" b="1" baseline="0" dirty="0">
                            <a:solidFill>
                              <a:srgbClr val="0070C0"/>
                            </a:solidFill>
                            <a:latin typeface="Times New Roman" panose="02020603050405020304" charset="0"/>
                            <a:cs typeface="Times New Roman" panose="02020603050405020304" charset="0"/>
                          </a:rPr>
                          <a:t>  </a:t>
                        </a:r>
                        <a:r>
                          <a:rPr lang="vi-VN" sz="4000" b="1" baseline="0" dirty="0">
                            <a:solidFill>
                              <a:srgbClr val="0070C0"/>
                            </a:solidFill>
                            <a:latin typeface="Times New Roman" panose="02020603050405020304" charset="0"/>
                            <a:cs typeface="Times New Roman" panose="02020603050405020304" charset="0"/>
                          </a:rPr>
                          <a:t>4</a:t>
                        </a:r>
                        <a:endParaRPr lang="en-US" sz="4000" b="1" dirty="0">
                          <a:solidFill>
                            <a:srgbClr val="0070C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endParaRPr>
                      </a:p>
                    </a:txBody>
                    <a:tcPr>
                      <a:lnL w="12700">
                        <a:solidFill>
                          <a:schemeClr val="tx1"/>
                        </a:solidFill>
                        <a:prstDash val="solid"/>
                      </a:lnL>
                      <a:lnR>
                        <a:noFill/>
                      </a:lnR>
                      <a:lnT>
                        <a:noFill/>
                      </a:lnT>
                      <a:lnB w="12700">
                        <a:solidFill>
                          <a:schemeClr val="tx1"/>
                        </a:solidFill>
                        <a:prstDash val="solid"/>
                      </a:lnB>
                      <a:lnTlToBr>
                        <a:noFill/>
                      </a:lnTlToBr>
                      <a:lnBlToTr>
                        <a:noFill/>
                      </a:lnBlToTr>
                      <a:noFill/>
                    </a:tcPr>
                  </a:tc>
                  <a:extLst>
                    <a:ext uri="{0D108BD9-81ED-4DB2-BD59-A6C34878D82A}">
                      <a16:rowId xmlns:a16="http://schemas.microsoft.com/office/drawing/2014/main" val="10000"/>
                    </a:ext>
                  </a:extLst>
                </a:tr>
                <a:tr h="1134745">
                  <a:tc>
                    <a:txBody>
                      <a:bodyPr/>
                      <a:lstStyle/>
                      <a:p>
                        <a:pPr>
                          <a:lnSpc>
                            <a:spcPct val="100000"/>
                          </a:lnSpc>
                          <a:buNone/>
                        </a:pPr>
                        <a:r>
                          <a:rPr lang="vi-VN" sz="4000" b="1" dirty="0">
                            <a:solidFill>
                              <a:srgbClr val="0070C0"/>
                            </a:solidFill>
                            <a:latin typeface="Times New Roman" panose="02020603050405020304" charset="0"/>
                            <a:cs typeface="Times New Roman" panose="02020603050405020304" charset="0"/>
                          </a:rPr>
                          <a:t>1 2</a:t>
                        </a:r>
                        <a:endParaRPr lang="en-US" sz="4000" b="1" dirty="0">
                          <a:solidFill>
                            <a:srgbClr val="0070C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endParaRPr>
                      </a:p>
                      <a:p>
                        <a:pPr>
                          <a:lnSpc>
                            <a:spcPct val="100000"/>
                          </a:lnSpc>
                          <a:buNone/>
                        </a:pPr>
                        <a:r>
                          <a:rPr lang="vi-VN" sz="4000" b="1" dirty="0">
                            <a:solidFill>
                              <a:srgbClr val="0070C0"/>
                            </a:solidFill>
                            <a:latin typeface="Times New Roman" panose="02020603050405020304" charset="0"/>
                            <a:cs typeface="Times New Roman" panose="02020603050405020304" charset="0"/>
                          </a:rPr>
                          <a:t>   08</a:t>
                        </a:r>
                      </a:p>
                      <a:p>
                        <a:pPr>
                          <a:lnSpc>
                            <a:spcPct val="100000"/>
                          </a:lnSpc>
                          <a:buNone/>
                        </a:pPr>
                        <a:r>
                          <a:rPr lang="vi-VN" sz="4000" b="1" dirty="0">
                            <a:solidFill>
                              <a:srgbClr val="0070C0"/>
                            </a:solidFill>
                            <a:latin typeface="Times New Roman" panose="02020603050405020304" charset="0"/>
                            <a:cs typeface="Times New Roman" panose="02020603050405020304" charset="0"/>
                          </a:rPr>
                          <a:t>     00</a:t>
                        </a:r>
                        <a:endParaRPr lang="en-US" sz="4000" b="1" dirty="0">
                          <a:solidFill>
                            <a:srgbClr val="0070C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endParaRPr>
                      </a:p>
                      <a:p>
                        <a:pPr>
                          <a:lnSpc>
                            <a:spcPct val="100000"/>
                          </a:lnSpc>
                          <a:buNone/>
                        </a:pPr>
                        <a:r>
                          <a:rPr lang="en-US" sz="4000" b="1" dirty="0">
                            <a:solidFill>
                              <a:srgbClr val="0070C0"/>
                            </a:solidFill>
                            <a:latin typeface="Times New Roman" panose="02020603050405020304" charset="0"/>
                            <a:cs typeface="Times New Roman" panose="02020603050405020304" charset="0"/>
                          </a:rPr>
                          <a:t>      </a:t>
                        </a:r>
                        <a:r>
                          <a:rPr lang="en-US" sz="4000" b="1" baseline="0" dirty="0">
                            <a:solidFill>
                              <a:srgbClr val="0070C0"/>
                            </a:solidFill>
                            <a:latin typeface="Times New Roman" panose="02020603050405020304" charset="0"/>
                            <a:cs typeface="Times New Roman" panose="02020603050405020304" charset="0"/>
                          </a:rPr>
                          <a:t>  </a:t>
                        </a:r>
                        <a:r>
                          <a:rPr lang="en-US" sz="4000" b="1" dirty="0">
                            <a:solidFill>
                              <a:srgbClr val="0070C0"/>
                            </a:solidFill>
                            <a:latin typeface="Times New Roman" panose="02020603050405020304" charset="0"/>
                            <a:cs typeface="Times New Roman" panose="02020603050405020304" charset="0"/>
                          </a:rPr>
                          <a:t>0</a:t>
                        </a:r>
                      </a:p>
                    </a:txBody>
                    <a:tcPr>
                      <a:lnL>
                        <a:noFill/>
                      </a:lnL>
                      <a:lnR w="12700">
                        <a:solidFill>
                          <a:schemeClr val="tx1"/>
                        </a:solidFill>
                        <a:prstDash val="solid"/>
                      </a:lnR>
                      <a:lnT>
                        <a:noFill/>
                      </a:lnT>
                      <a:lnB>
                        <a:noFill/>
                      </a:lnB>
                      <a:lnTlToBr>
                        <a:noFill/>
                      </a:lnTlToBr>
                      <a:lnBlToTr>
                        <a:noFill/>
                      </a:lnBlToTr>
                      <a:noFill/>
                    </a:tcPr>
                  </a:tc>
                  <a:tc>
                    <a:txBody>
                      <a:bodyPr/>
                      <a:lstStyle/>
                      <a:p>
                        <a:pPr>
                          <a:buNone/>
                        </a:pPr>
                        <a:r>
                          <a:rPr lang="vi-VN" sz="4000" b="1" dirty="0">
                            <a:solidFill>
                              <a:srgbClr val="0070C0"/>
                            </a:solidFill>
                            <a:latin typeface="Times New Roman" panose="02020603050405020304" charset="0"/>
                            <a:cs typeface="Times New Roman" panose="02020603050405020304" charset="0"/>
                          </a:rPr>
                          <a:t>2 320</a:t>
                        </a:r>
                        <a:endParaRPr lang="en-US" sz="4000" b="1" dirty="0">
                          <a:solidFill>
                            <a:srgbClr val="0070C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endParaRPr>
                      </a:p>
                    </a:txBody>
                    <a:tcPr>
                      <a:lnL w="12700">
                        <a:solidFill>
                          <a:schemeClr val="tx1"/>
                        </a:solidFill>
                        <a:prstDash val="solid"/>
                      </a:lnL>
                      <a:lnR>
                        <a:noFill/>
                      </a:lnR>
                      <a:lnT w="12700">
                        <a:solidFill>
                          <a:schemeClr val="tx1"/>
                        </a:solidFill>
                        <a:prstDash val="solid"/>
                      </a:lnT>
                      <a:lnB>
                        <a:noFill/>
                      </a:lnB>
                      <a:lnTlToBr>
                        <a:noFill/>
                      </a:lnTlToBr>
                      <a:lnBlToTr>
                        <a:noFill/>
                      </a:lnBlToTr>
                      <a:noFill/>
                    </a:tcPr>
                  </a:tc>
                  <a:extLst>
                    <a:ext uri="{0D108BD9-81ED-4DB2-BD59-A6C34878D82A}">
                      <a16:rowId xmlns:a16="http://schemas.microsoft.com/office/drawing/2014/main" val="10001"/>
                    </a:ext>
                  </a:extLst>
                </a:tr>
              </a:tbl>
            </a:graphicData>
          </a:graphic>
        </p:graphicFrame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BF8DC55-6181-03F5-F9C4-A02BE261248F}"/>
                </a:ext>
              </a:extLst>
            </p:cNvPr>
            <p:cNvSpPr txBox="1"/>
            <p:nvPr/>
          </p:nvSpPr>
          <p:spPr>
            <a:xfrm>
              <a:off x="10291665" y="3455967"/>
              <a:ext cx="149677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600" b="1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(dm</a:t>
              </a:r>
              <a:r>
                <a:rPr lang="pt-BR" sz="3600" b="1" baseline="30000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2</a:t>
              </a:r>
              <a:r>
                <a:rPr lang="vi-VN" sz="3600" b="1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)</a:t>
              </a:r>
              <a:r>
                <a:rPr lang="vi-VN" sz="3600" b="1" baseline="30000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 </a:t>
              </a:r>
              <a:endParaRPr lang="en-US" sz="3600" dirty="0">
                <a:solidFill>
                  <a:srgbClr val="0070C0"/>
                </a:solidFill>
              </a:endParaRP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EEEA41C8-2785-6FCA-5F13-744793348DA1}"/>
              </a:ext>
            </a:extLst>
          </p:cNvPr>
          <p:cNvSpPr txBox="1"/>
          <p:nvPr/>
        </p:nvSpPr>
        <p:spPr>
          <a:xfrm>
            <a:off x="1607974" y="3793498"/>
            <a:ext cx="4808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2 320 dm</a:t>
            </a:r>
            <a:r>
              <a:rPr lang="pt-BR" sz="3600" b="1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23,2 m</a:t>
            </a:r>
            <a:r>
              <a:rPr lang="pt-BR" sz="3600" b="1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vi-VN" sz="3600" b="1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</a:t>
            </a:r>
            <a:endParaRPr lang="en-US" sz="3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5CA3F62-5872-4DD6-37B1-9D7BDAE6DAED}"/>
              </a:ext>
            </a:extLst>
          </p:cNvPr>
          <p:cNvSpPr txBox="1"/>
          <p:nvPr/>
        </p:nvSpPr>
        <p:spPr>
          <a:xfrm>
            <a:off x="275802" y="4678494"/>
            <a:ext cx="15561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Vậy:</a:t>
            </a:r>
            <a:endParaRPr lang="en-US" sz="36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8FC88B4-2DF7-ADF7-2E03-F276DD68D844}"/>
              </a:ext>
            </a:extLst>
          </p:cNvPr>
          <p:cNvSpPr txBox="1"/>
          <p:nvPr/>
        </p:nvSpPr>
        <p:spPr>
          <a:xfrm>
            <a:off x="1607974" y="4714624"/>
            <a:ext cx="52438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92,8 : 4 = 23,2 (m</a:t>
            </a:r>
            <a:r>
              <a:rPr lang="pt-BR" sz="3600" b="1" baseline="300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vi-VN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r>
              <a:rPr lang="vi-VN" sz="3600" b="1" baseline="300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</a:t>
            </a:r>
            <a:endParaRPr lang="en-US" sz="36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95028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11" grpId="0"/>
      <p:bldP spid="15" grpId="0"/>
      <p:bldP spid="16" grpId="0"/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75861" y="365125"/>
            <a:ext cx="11280710" cy="611032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圆角矩形 2">
            <a:extLst>
              <a:ext uri="{FF2B5EF4-FFF2-40B4-BE49-F238E27FC236}">
                <a16:creationId xmlns:a16="http://schemas.microsoft.com/office/drawing/2014/main" id="{7191B7CD-6E01-EEA4-8C5A-4A87433857EB}"/>
              </a:ext>
            </a:extLst>
          </p:cNvPr>
          <p:cNvSpPr/>
          <p:nvPr/>
        </p:nvSpPr>
        <p:spPr>
          <a:xfrm>
            <a:off x="179387" y="279082"/>
            <a:ext cx="11833225" cy="6299835"/>
          </a:xfrm>
          <a:prstGeom prst="roundRect">
            <a:avLst>
              <a:gd name="adj" fmla="val 819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dobe Arabic"/>
              <a:ea typeface="微软雅黑"/>
              <a:cs typeface="+mn-cs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2DBE1336-530C-1A38-941E-6626718009CC}"/>
              </a:ext>
            </a:extLst>
          </p:cNvPr>
          <p:cNvGrpSpPr/>
          <p:nvPr/>
        </p:nvGrpSpPr>
        <p:grpSpPr>
          <a:xfrm>
            <a:off x="589114" y="440256"/>
            <a:ext cx="2516693" cy="758735"/>
            <a:chOff x="4080050" y="410636"/>
            <a:chExt cx="2516693" cy="758735"/>
          </a:xfrm>
        </p:grpSpPr>
        <p:sp>
          <p:nvSpPr>
            <p:cNvPr id="21" name="圆角矩形 7">
              <a:extLst>
                <a:ext uri="{FF2B5EF4-FFF2-40B4-BE49-F238E27FC236}">
                  <a16:creationId xmlns:a16="http://schemas.microsoft.com/office/drawing/2014/main" id="{D73DE7E1-F8D5-C8B7-AC6B-9B55B95237FC}"/>
                </a:ext>
              </a:extLst>
            </p:cNvPr>
            <p:cNvSpPr/>
            <p:nvPr/>
          </p:nvSpPr>
          <p:spPr>
            <a:xfrm>
              <a:off x="4080050" y="410636"/>
              <a:ext cx="2516693" cy="758735"/>
            </a:xfrm>
            <a:prstGeom prst="roundRect">
              <a:avLst>
                <a:gd name="adj" fmla="val 50000"/>
              </a:avLst>
            </a:prstGeom>
            <a:solidFill>
              <a:srgbClr val="DE5566"/>
            </a:solidFill>
            <a:ln w="76200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Arabic"/>
                <a:ea typeface="微软雅黑"/>
                <a:cs typeface="+mn-cs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731B8076-2EA6-D1A1-DDF6-BB38B1030F1B}"/>
                </a:ext>
              </a:extLst>
            </p:cNvPr>
            <p:cNvSpPr txBox="1"/>
            <p:nvPr/>
          </p:nvSpPr>
          <p:spPr>
            <a:xfrm>
              <a:off x="4390562" y="436060"/>
              <a:ext cx="193299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40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Cách 2:</a:t>
              </a:r>
              <a:endParaRPr lang="en-US" sz="4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68471DC2-926B-6DAD-BF73-718E843D5B38}"/>
              </a:ext>
            </a:extLst>
          </p:cNvPr>
          <p:cNvSpPr txBox="1"/>
          <p:nvPr/>
        </p:nvSpPr>
        <p:spPr>
          <a:xfrm>
            <a:off x="3657136" y="564174"/>
            <a:ext cx="6686200" cy="646331"/>
          </a:xfrm>
          <a:prstGeom prst="rect">
            <a:avLst/>
          </a:prstGeom>
          <a:noFill/>
          <a:ln>
            <a:solidFill>
              <a:srgbClr val="0070C0"/>
            </a:solidFill>
            <a:prstDash val="lgDash"/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Thực hiện phép tính </a:t>
            </a:r>
            <a:r>
              <a:rPr lang="vi-VN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92,8 : 4</a:t>
            </a:r>
            <a:endParaRPr lang="en-US" sz="36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05E99D6-B1A7-F9D5-7CE3-46D57F634060}"/>
              </a:ext>
            </a:extLst>
          </p:cNvPr>
          <p:cNvSpPr txBox="1"/>
          <p:nvPr/>
        </p:nvSpPr>
        <p:spPr>
          <a:xfrm>
            <a:off x="314036" y="1360165"/>
            <a:ext cx="6686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Ta đặt tính rồi tính như sau:</a:t>
            </a:r>
            <a:endParaRPr lang="en-US" sz="36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aphicFrame>
        <p:nvGraphicFramePr>
          <p:cNvPr id="26" name="Table 25">
            <a:extLst>
              <a:ext uri="{FF2B5EF4-FFF2-40B4-BE49-F238E27FC236}">
                <a16:creationId xmlns:a16="http://schemas.microsoft.com/office/drawing/2014/main" id="{530BA03A-F72F-3592-06F9-F315CCEC252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32889175"/>
              </p:ext>
            </p:extLst>
          </p:nvPr>
        </p:nvGraphicFramePr>
        <p:xfrm>
          <a:off x="392172" y="2254649"/>
          <a:ext cx="3264964" cy="195770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902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747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3436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vi-VN" sz="48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charset="0"/>
                          <a:sym typeface="+mn-ea"/>
                        </a:rPr>
                        <a:t>  92,8</a:t>
                      </a:r>
                      <a:endParaRPr lang="en-US" sz="4800" b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charset="0"/>
                        <a:sym typeface="+mn-ea"/>
                      </a:endParaRPr>
                    </a:p>
                  </a:txBody>
                  <a:tcPr>
                    <a:lnL>
                      <a:noFill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4800" b="1" baseline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charset="0"/>
                        </a:rPr>
                        <a:t>  </a:t>
                      </a:r>
                      <a:r>
                        <a:rPr lang="vi-VN" sz="4800" b="1" baseline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charset="0"/>
                        </a:rPr>
                        <a:t>4</a:t>
                      </a:r>
                      <a:endParaRPr lang="en-US" sz="4800" b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charset="0"/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>
                      <a:noFill/>
                    </a:lnR>
                    <a:lnT>
                      <a:noFill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3474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lang="en-US" sz="4800" b="1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 </a:t>
                      </a:r>
                      <a:endParaRPr lang="en-US" sz="4800" b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>
                    <a:lnL>
                      <a:noFill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4800" b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>
                      <a:noFill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7" name="TextBox 26">
            <a:extLst>
              <a:ext uri="{FF2B5EF4-FFF2-40B4-BE49-F238E27FC236}">
                <a16:creationId xmlns:a16="http://schemas.microsoft.com/office/drawing/2014/main" id="{EDE5CB25-CF21-C94B-E6AD-D683C79EEF76}"/>
              </a:ext>
            </a:extLst>
          </p:cNvPr>
          <p:cNvSpPr txBox="1"/>
          <p:nvPr/>
        </p:nvSpPr>
        <p:spPr>
          <a:xfrm>
            <a:off x="3657136" y="2053618"/>
            <a:ext cx="767240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* 9 chia 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CF2DEB0-F570-5187-BC72-A98B1CD0C56D}"/>
              </a:ext>
            </a:extLst>
          </p:cNvPr>
          <p:cNvSpPr txBox="1"/>
          <p:nvPr/>
        </p:nvSpPr>
        <p:spPr>
          <a:xfrm>
            <a:off x="2217610" y="3046211"/>
            <a:ext cx="6653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sz="4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4DA24CF-A086-0D98-2387-E3490ECD8AC3}"/>
              </a:ext>
            </a:extLst>
          </p:cNvPr>
          <p:cNvSpPr txBox="1"/>
          <p:nvPr/>
        </p:nvSpPr>
        <p:spPr>
          <a:xfrm>
            <a:off x="3963813" y="2634865"/>
            <a:ext cx="757235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90000"/>
              </a:lnSpc>
            </a:pP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; 9 </a:t>
            </a:r>
            <a:r>
              <a:rPr lang="en-US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trừ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F9D85FB-B4AA-8F4B-BAAF-C5F596536562}"/>
              </a:ext>
            </a:extLst>
          </p:cNvPr>
          <p:cNvSpPr txBox="1"/>
          <p:nvPr/>
        </p:nvSpPr>
        <p:spPr>
          <a:xfrm>
            <a:off x="675788" y="2965934"/>
            <a:ext cx="6653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  <a:endParaRPr lang="en-US" sz="4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B47A693-92C5-EA36-5E09-4F066999EA05}"/>
              </a:ext>
            </a:extLst>
          </p:cNvPr>
          <p:cNvSpPr txBox="1"/>
          <p:nvPr/>
        </p:nvSpPr>
        <p:spPr>
          <a:xfrm>
            <a:off x="3684036" y="3168979"/>
            <a:ext cx="303400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* </a:t>
            </a:r>
            <a:r>
              <a:rPr lang="en-US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Hạ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12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; 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F5DCCC1-D423-FFEB-DBEE-A8F8E8D6F836}"/>
              </a:ext>
            </a:extLst>
          </p:cNvPr>
          <p:cNvSpPr txBox="1"/>
          <p:nvPr/>
        </p:nvSpPr>
        <p:spPr>
          <a:xfrm>
            <a:off x="3952712" y="5220881"/>
            <a:ext cx="754914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; 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trừ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0, </a:t>
            </a:r>
            <a:r>
              <a:rPr lang="en-US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0.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7506942-FE1D-7768-F25E-7232540229FA}"/>
              </a:ext>
            </a:extLst>
          </p:cNvPr>
          <p:cNvSpPr txBox="1"/>
          <p:nvPr/>
        </p:nvSpPr>
        <p:spPr>
          <a:xfrm>
            <a:off x="1055404" y="2965934"/>
            <a:ext cx="6653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sz="4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4EA0423F-AF5A-8E9D-F68F-E0F6F75370DF}"/>
              </a:ext>
            </a:extLst>
          </p:cNvPr>
          <p:cNvSpPr txBox="1"/>
          <p:nvPr/>
        </p:nvSpPr>
        <p:spPr>
          <a:xfrm>
            <a:off x="6609040" y="3172105"/>
            <a:ext cx="492713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12 chia 4 được 3, viết 3;</a:t>
            </a:r>
            <a:endParaRPr lang="en-US" sz="3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323DF2DF-0088-121C-7348-6FCD76D94984}"/>
              </a:ext>
            </a:extLst>
          </p:cNvPr>
          <p:cNvSpPr txBox="1"/>
          <p:nvPr/>
        </p:nvSpPr>
        <p:spPr>
          <a:xfrm>
            <a:off x="2578624" y="3041710"/>
            <a:ext cx="6653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endParaRPr lang="en-US" sz="4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4DF5BAE-5443-32A8-6426-3D61D8BAE5F3}"/>
              </a:ext>
            </a:extLst>
          </p:cNvPr>
          <p:cNvSpPr txBox="1"/>
          <p:nvPr/>
        </p:nvSpPr>
        <p:spPr>
          <a:xfrm>
            <a:off x="3952712" y="3694064"/>
            <a:ext cx="757235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90000"/>
              </a:lnSpc>
            </a:pP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12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; 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12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trừ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12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9DA6CFC1-76AE-D038-600C-8FE8A446A932}"/>
              </a:ext>
            </a:extLst>
          </p:cNvPr>
          <p:cNvSpPr txBox="1"/>
          <p:nvPr/>
        </p:nvSpPr>
        <p:spPr>
          <a:xfrm>
            <a:off x="1040685" y="3589144"/>
            <a:ext cx="6653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  <a:endParaRPr lang="en-US" sz="4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801F447F-EC1E-BEEB-A643-A33BA6B40592}"/>
              </a:ext>
            </a:extLst>
          </p:cNvPr>
          <p:cNvSpPr txBox="1"/>
          <p:nvPr/>
        </p:nvSpPr>
        <p:spPr>
          <a:xfrm>
            <a:off x="3696222" y="4196396"/>
            <a:ext cx="757235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90000"/>
              </a:lnSpc>
            </a:pP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* Viết dấu phẩy vào bên phải 3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8AC16206-3908-7675-5D2A-C2C701CC1442}"/>
              </a:ext>
            </a:extLst>
          </p:cNvPr>
          <p:cNvSpPr txBox="1"/>
          <p:nvPr/>
        </p:nvSpPr>
        <p:spPr>
          <a:xfrm>
            <a:off x="2937373" y="3036581"/>
            <a:ext cx="4424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</a:t>
            </a:r>
            <a:endParaRPr lang="en-US" sz="4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B841A37B-AA3A-DA8A-C1AA-3C2164532222}"/>
              </a:ext>
            </a:extLst>
          </p:cNvPr>
          <p:cNvSpPr txBox="1"/>
          <p:nvPr/>
        </p:nvSpPr>
        <p:spPr>
          <a:xfrm>
            <a:off x="3685129" y="4686400"/>
            <a:ext cx="303400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* </a:t>
            </a:r>
            <a:r>
              <a:rPr lang="en-US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Hạ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; 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EA9EE57E-3F8B-C28C-EAD3-A7246C61F4C6}"/>
              </a:ext>
            </a:extLst>
          </p:cNvPr>
          <p:cNvSpPr txBox="1"/>
          <p:nvPr/>
        </p:nvSpPr>
        <p:spPr>
          <a:xfrm>
            <a:off x="1473578" y="3602648"/>
            <a:ext cx="6653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</a:t>
            </a:r>
            <a:endParaRPr lang="en-US" sz="4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5F2C7A49-86F9-6FE5-A7D0-21BC8A327060}"/>
              </a:ext>
            </a:extLst>
          </p:cNvPr>
          <p:cNvSpPr txBox="1"/>
          <p:nvPr/>
        </p:nvSpPr>
        <p:spPr>
          <a:xfrm>
            <a:off x="4993932" y="4708298"/>
            <a:ext cx="492713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 chia 4 được 2, viết 2;</a:t>
            </a:r>
            <a:endParaRPr lang="en-US" sz="3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1B3D813B-975D-562E-B9C5-30C0C6B78736}"/>
              </a:ext>
            </a:extLst>
          </p:cNvPr>
          <p:cNvSpPr txBox="1"/>
          <p:nvPr/>
        </p:nvSpPr>
        <p:spPr>
          <a:xfrm>
            <a:off x="3092721" y="3052659"/>
            <a:ext cx="6653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sz="4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A8770410-AEDE-A47B-C790-FD3807B183A3}"/>
              </a:ext>
            </a:extLst>
          </p:cNvPr>
          <p:cNvSpPr txBox="1"/>
          <p:nvPr/>
        </p:nvSpPr>
        <p:spPr>
          <a:xfrm>
            <a:off x="1486070" y="4259785"/>
            <a:ext cx="6653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  <a:endParaRPr lang="en-US" sz="4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97416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6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3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754154" y="1380930"/>
            <a:ext cx="8854751" cy="3788229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1500" dirty="0"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Ciel Brawls" pitchFamily="2" charset="-93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1FE3EC9-7B7F-8533-18A0-C0AEE5E0C4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5408">
            <a:off x="3395191" y="1019703"/>
            <a:ext cx="5249263" cy="4266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5971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8B9B7E9C-4EDE-691A-5F7A-ADB024460C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3590" y="1825625"/>
            <a:ext cx="5404819" cy="4351338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754154" y="1380930"/>
            <a:ext cx="8854751" cy="3788229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1500" dirty="0"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Ciel Brawls" pitchFamily="2" charset="-93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2094F20-F75E-14E4-46C3-E7747ED5A3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8550" y="1347303"/>
            <a:ext cx="5378126" cy="4329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0740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  <a:alpha val="84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55645" y="384936"/>
            <a:ext cx="11280710" cy="611032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400"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238375" y="2446357"/>
            <a:ext cx="9201150" cy="3046988"/>
          </a:xfrm>
          <a:prstGeom prst="rect">
            <a:avLst/>
          </a:prstGeom>
          <a:noFill/>
          <a:ln w="38100" cmpd="tri">
            <a:noFill/>
          </a:ln>
        </p:spPr>
        <p:txBody>
          <a:bodyPr wrap="square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   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- Chia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phần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nguyên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số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bị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chia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cho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số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chia.</a:t>
            </a: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   -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Viết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dấu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phẩy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vào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bên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phải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thương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đã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tìm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được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trước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khi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lấy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chữ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số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đầu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tiên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phần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thập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phân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số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bị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chia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để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tiếp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tục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thực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hiện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phép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chia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   -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Tiếp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tục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chia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với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từng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chữ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số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ở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phần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thập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phân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số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bị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chia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9" name="Round Diagonal Corner Rectangle 8"/>
          <p:cNvSpPr/>
          <p:nvPr/>
        </p:nvSpPr>
        <p:spPr>
          <a:xfrm>
            <a:off x="2127403" y="814522"/>
            <a:ext cx="8522924" cy="1066800"/>
          </a:xfrm>
          <a:prstGeom prst="round2Diag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Muốn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chia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một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số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thập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phân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cho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một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số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tự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nhiên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ta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làm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như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thế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nào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? </a:t>
            </a:r>
          </a:p>
        </p:txBody>
      </p:sp>
      <p:pic>
        <p:nvPicPr>
          <p:cNvPr id="4" name="Picture 2" descr="Cartoon knight boy">
            <a:extLst>
              <a:ext uri="{FF2B5EF4-FFF2-40B4-BE49-F238E27FC236}">
                <a16:creationId xmlns:a16="http://schemas.microsoft.com/office/drawing/2014/main" id="{8C53E15B-8564-D832-E229-922B104B02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272" b="94409" l="9585" r="89617">
                        <a14:foregroundMark x1="54633" y1="5272" x2="54633" y2="15495"/>
                        <a14:foregroundMark x1="32109" y1="12620" x2="30032" y2="29872"/>
                        <a14:foregroundMark x1="30032" y1="29872" x2="31310" y2="15974"/>
                        <a14:foregroundMark x1="44409" y1="86262" x2="40256" y2="94249"/>
                        <a14:foregroundMark x1="69169" y1="89297" x2="70927" y2="94409"/>
                        <a14:foregroundMark x1="47444" y1="68211" x2="50799" y2="80351"/>
                        <a14:foregroundMark x1="59425" y1="56390" x2="59904" y2="69169"/>
                        <a14:foregroundMark x1="68211" y1="59265" x2="65335" y2="81629"/>
                        <a14:foregroundMark x1="65655" y1="56869" x2="67412" y2="65655"/>
                        <a14:foregroundMark x1="57188" y1="55911" x2="56709" y2="67093"/>
                        <a14:foregroundMark x1="49521" y1="53035" x2="50479" y2="594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916551" y="3239101"/>
            <a:ext cx="4021701" cy="3704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85931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" dur="1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9" grpId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623</TotalTime>
  <Words>293</Words>
  <Application>Microsoft Office PowerPoint</Application>
  <PresentationFormat>Widescreen</PresentationFormat>
  <Paragraphs>43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6" baseType="lpstr">
      <vt:lpstr>Adobe Arabic</vt:lpstr>
      <vt:lpstr>Arial</vt:lpstr>
      <vt:lpstr>Calibri</vt:lpstr>
      <vt:lpstr>Calibri Light</vt:lpstr>
      <vt:lpstr>Cambria</vt:lpstr>
      <vt:lpstr>iCiel Brawls</vt:lpstr>
      <vt:lpstr>iCiel Cadena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account</dc:creator>
  <cp:lastModifiedBy>Administrator</cp:lastModifiedBy>
  <cp:revision>76</cp:revision>
  <dcterms:created xsi:type="dcterms:W3CDTF">2021-11-09T06:36:28Z</dcterms:created>
  <dcterms:modified xsi:type="dcterms:W3CDTF">2024-11-19T00:08:11Z</dcterms:modified>
</cp:coreProperties>
</file>