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82" r:id="rId2"/>
    <p:sldId id="280" r:id="rId3"/>
    <p:sldId id="281" r:id="rId4"/>
    <p:sldId id="533" r:id="rId5"/>
    <p:sldId id="258" r:id="rId6"/>
    <p:sldId id="259" r:id="rId7"/>
    <p:sldId id="284" r:id="rId8"/>
    <p:sldId id="292" r:id="rId9"/>
    <p:sldId id="293" r:id="rId10"/>
    <p:sldId id="294" r:id="rId11"/>
    <p:sldId id="285" r:id="rId12"/>
    <p:sldId id="286" r:id="rId13"/>
    <p:sldId id="295" r:id="rId14"/>
    <p:sldId id="296" r:id="rId15"/>
    <p:sldId id="287" r:id="rId16"/>
    <p:sldId id="290" r:id="rId17"/>
    <p:sldId id="297" r:id="rId18"/>
    <p:sldId id="298" r:id="rId19"/>
    <p:sldId id="260" r:id="rId20"/>
    <p:sldId id="261" r:id="rId21"/>
    <p:sldId id="299" r:id="rId22"/>
    <p:sldId id="300" r:id="rId23"/>
    <p:sldId id="301" r:id="rId24"/>
    <p:sldId id="26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43" d="100"/>
          <a:sy n="43" d="100"/>
        </p:scale>
        <p:origin x="7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87554-CAC6-4A99-9CCB-5A6359023760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54064-62FD-4D6E-AA28-F7E750484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64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205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836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744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4012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5580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05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53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695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6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357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483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524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50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572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675E67-E409-4E5E-9F19-BEA9497DE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A653A1-38BC-486F-8421-DB2CF74EA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2E2489-9E2F-4DE3-82B7-B9CDD2625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A6D7B2-3609-45A3-B1B5-CAFC66B3F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6F1AA7-5B30-4A43-8EBD-E17CBEA39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1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94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5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48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90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4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3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45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30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22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27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30435-576A-456B-A00E-C43384572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F78510-20E6-4755-B550-6738F2789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4EB4ED-C11B-4DB3-9E20-FC3445E86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A000A1-17D7-48F4-BA3E-28ACBD11C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359981-2180-4807-881D-34FF7F68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26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4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32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84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3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80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50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00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51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7C7BEC-F774-4CF3-B327-D2C319450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743F51-638D-41E1-BF64-67D4D5903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C9EBE0-E87D-4A66-8C75-BDFEC712E3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5037AE-6E07-4C8D-A045-9C8D85B690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6F7EF-453E-432F-8C87-7507D1E31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C7CB9F-FF50-4F4B-9C7E-14ABD095A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13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BF812B-8351-420A-9704-E440E581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2D32C9A-E435-44CE-8579-86D5BC8A3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AD23CE-E1A0-4D67-8C21-BF01C0641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A92EFB-8128-4C4E-B04E-45505347E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651F58B-2E39-48E1-AB74-F0D04E287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8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81D5EC-85EA-4E5F-A0FE-58F79076A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D85EDAA-CD14-4315-95C0-46E04A4EFD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E53496A-A624-4C3B-9092-6747938D0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E52F8A-A585-45ED-9E9F-C1558D4E1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DFCD9D-2E95-4902-8588-DA41ADEC2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1C613A5-C8CF-4927-8177-925D4A10F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76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2E758B-E62F-4342-8398-9D9E0E573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1C8370A-D95E-47E9-AA3D-FF5FD3145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4987AC-644A-4845-8884-63462D00E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9A6903-1365-4D24-A348-B7EF01DFD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2E0D2A-411F-4EBE-8D03-4E5D14AC0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5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A62B6EA-F851-4251-B3F8-2CF6E05E6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2407FF-13AF-4C1C-AFE5-023B4FC2E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536831-4349-488A-9D68-DD64BFD35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BCCD8-310C-4D0A-97CE-B19E4738B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F0CD79-7944-48EC-A354-C38EB572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00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3D113E-7B9D-46F7-8077-8D40288EE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B402DC-56EC-4018-88A8-EB0492C801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ACB245D-2C3E-4623-8BB4-B3E52C2F68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B5C382-9F1D-4FBE-B429-E68644DF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F41380A-95E6-4444-A32C-EC515CE0D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62374A-4F97-48E7-8CA4-37CEA0F3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82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39A0F9-6268-4702-97A9-F320C3B80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A207FBC-EE4D-4D31-8618-A0EA9DC36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886BB6-C75C-4A2C-B6AC-0AF9A51B9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B00420B-E97C-4BC9-ACC6-702CD6F20B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A04909-A4DB-4A45-9D40-DED82A8AEF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2C3521E-85D2-4DBB-9DBD-06438C1989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0E3EAF3-FE00-4A3E-831A-9C22C6676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6C286E7-8C10-4BCB-8870-1F48E651D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02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E23368-FC6B-4ABA-829C-BC784F088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0B61B07-F14C-4AF6-AE04-D9005A59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43E8C1-D86C-48E8-A64A-BA663821B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B5A6FE8-778C-4A16-876B-AACD46C17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30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72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85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21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8F3E475-8B88-64F3-D7FF-E7397D716BF5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2239" y="143075"/>
            <a:ext cx="1557678" cy="15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41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sp>
        <p:nvSpPr>
          <p:cNvPr id="11" name="爆炸形: 8 pt  10">
            <a:extLst>
              <a:ext uri="{FF2B5EF4-FFF2-40B4-BE49-F238E27FC236}">
                <a16:creationId xmlns:a16="http://schemas.microsoft.com/office/drawing/2014/main" id="{EF4B6ADB-E1BA-4E86-B2E1-5B4D4C4A1388}"/>
              </a:ext>
            </a:extLst>
          </p:cNvPr>
          <p:cNvSpPr/>
          <p:nvPr/>
        </p:nvSpPr>
        <p:spPr>
          <a:xfrm>
            <a:off x="3320254" y="918444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Poky's" panose="020B0606040200020203" pitchFamily="34" charset="0"/>
                <a:ea typeface="思源黑体 CN Medium" panose="020B0600000000000000" pitchFamily="34" charset="-122"/>
                <a:cs typeface="+mn-cs"/>
              </a:rPr>
              <a:t>1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Poky's" panose="020B0606040200020203" pitchFamily="34" charset="0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33" y="1626174"/>
            <a:ext cx="9614225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8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9880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Các nghĩa trên của từ </a:t>
            </a:r>
            <a:r>
              <a:rPr lang="vi-VN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vi-VN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có liên hệ với nhau như thế nào?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777548-2B43-73BF-ACD8-C649C75E67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5920" y="1391285"/>
            <a:ext cx="9547708" cy="3186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矩形 24">
            <a:extLst>
              <a:ext uri="{FF2B5EF4-FFF2-40B4-BE49-F238E27FC236}">
                <a16:creationId xmlns:a16="http://schemas.microsoft.com/office/drawing/2014/main" id="{01D9B108-6AAF-957A-7747-BE680E11C288}"/>
              </a:ext>
            </a:extLst>
          </p:cNvPr>
          <p:cNvSpPr/>
          <p:nvPr/>
        </p:nvSpPr>
        <p:spPr>
          <a:xfrm>
            <a:off x="1310640" y="4744720"/>
            <a:ext cx="9580880" cy="18999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Các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trên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mắt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giống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nhau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hình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dáng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sự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vật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mà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gọi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tên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khác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nhau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chỗ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nói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đến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chức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năng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để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nhìn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thì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không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nói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đến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chức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năng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đó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mà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chỉ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nhấn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mạnh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về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hình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dáng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sự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vật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5198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281949"/>
            <a:ext cx="12192000" cy="12625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84953" y="-133879"/>
            <a:ext cx="1608953" cy="1687729"/>
            <a:chOff x="-64270" y="61186"/>
            <a:chExt cx="1808887" cy="168772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2BDCA54-3D71-4C72-A84C-F420417B3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0" y="61186"/>
              <a:ext cx="1740097" cy="1687729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4E83582-84E0-4D85-B5E2-B8C8447BBCAA}"/>
                </a:ext>
              </a:extLst>
            </p:cNvPr>
            <p:cNvSpPr txBox="1"/>
            <p:nvPr/>
          </p:nvSpPr>
          <p:spPr>
            <a:xfrm>
              <a:off x="-64270" y="173900"/>
              <a:ext cx="1808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</a:rPr>
                <a:t>2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1202508" y="415077"/>
            <a:ext cx="107964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Xác định nghĩa của từ biển trong những câu thơ, câu ca dao dưới đây và cho biết nghĩa nào là nghĩa gốc, nghĩa nào là nghĩa chuyển.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202" y="1650821"/>
            <a:ext cx="11744798" cy="50783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B2E3A7-11FE-C655-0A9E-22508AA91262}"/>
              </a:ext>
            </a:extLst>
          </p:cNvPr>
          <p:cNvSpPr txBox="1"/>
          <p:nvPr/>
        </p:nvSpPr>
        <p:spPr>
          <a:xfrm>
            <a:off x="2763520" y="1788160"/>
            <a:ext cx="5862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Việt Nam đất nước ta ơi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Mênh mông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lúa đâu trời đẹp hơn.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(Nguyễn Đình Thi)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A261D0-5DB7-8692-83EC-72A36F6F1CC7}"/>
              </a:ext>
            </a:extLst>
          </p:cNvPr>
          <p:cNvSpPr txBox="1"/>
          <p:nvPr/>
        </p:nvSpPr>
        <p:spPr>
          <a:xfrm>
            <a:off x="0" y="3271520"/>
            <a:ext cx="5862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Mặt trời xuống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như hòn lửa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Sóng đã cài then, đêm sập cửa.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(Huy Cận)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ED2D5B-65CC-4505-59DE-806A2E8CEAE7}"/>
              </a:ext>
            </a:extLst>
          </p:cNvPr>
          <p:cNvSpPr txBox="1"/>
          <p:nvPr/>
        </p:nvSpPr>
        <p:spPr>
          <a:xfrm>
            <a:off x="5913120" y="3423920"/>
            <a:ext cx="5862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Công cha như núi ngất trời.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 mẹ như nước ngời ngời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Đông.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 dao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9822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6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Việt Nam đất nước ta ơi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Mênh mông 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lúa đâu trời đẹp hơn.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(Nguyễn Đình Thi)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792480" y="3860800"/>
            <a:ext cx="1028192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 biển chỉ khối lượng lớn trên một diện tích rộng</a:t>
            </a:r>
            <a:endParaRPr lang="en-US" altLang="zh-CN" sz="36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ctr">
              <a:defRPr/>
            </a:pP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  <a:sym typeface="Wingdings" panose="05000000000000000000" pitchFamily="2" charset="2"/>
              </a:rPr>
              <a:t>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Đây</a:t>
            </a: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là</a:t>
            </a: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6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Mặt trời xuống 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như hòn lửa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Sóng đã cài then, đêm sập cửa.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(Huy Cận)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Từ biển chỉ vùng nước mặn rộng lớn trên bề mặt Trái Đất.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Đây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là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nghĩa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gốc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97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Công cha như núi ngất trời.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 mẹ như nước ngời ngời 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Đông.</a:t>
            </a:r>
          </a:p>
          <a:p>
            <a:pPr lvl="0" algn="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(Ca dao)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Từ biển chỉ phần của đại dương ở ven đất liền</a:t>
            </a:r>
            <a:endParaRPr lang="en-US" altLang="zh-CN" sz="36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ctr"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Đây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là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nghĩa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chuyển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13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7995AFEB-4ABB-636D-BFD8-12AAB5C1FA88}"/>
              </a:ext>
            </a:extLst>
          </p:cNvPr>
          <p:cNvGrpSpPr/>
          <p:nvPr/>
        </p:nvGrpSpPr>
        <p:grpSpPr>
          <a:xfrm>
            <a:off x="1767840" y="1596468"/>
            <a:ext cx="9943722" cy="3219371"/>
            <a:chOff x="0" y="0"/>
            <a:chExt cx="4236295" cy="131632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A3318C8-4046-EBB7-BDA8-9C8ED1CB171F}"/>
                </a:ext>
              </a:extLst>
            </p:cNvPr>
            <p:cNvSpPr/>
            <p:nvPr/>
          </p:nvSpPr>
          <p:spPr>
            <a:xfrm>
              <a:off x="0" y="0"/>
              <a:ext cx="4236295" cy="1316322"/>
            </a:xfrm>
            <a:custGeom>
              <a:avLst/>
              <a:gdLst/>
              <a:ahLst/>
              <a:cxnLst/>
              <a:rect l="l" t="t" r="r" b="b"/>
              <a:pathLst>
                <a:path w="4236295" h="1316322">
                  <a:moveTo>
                    <a:pt x="24547" y="0"/>
                  </a:moveTo>
                  <a:lnTo>
                    <a:pt x="4211748" y="0"/>
                  </a:lnTo>
                  <a:cubicBezTo>
                    <a:pt x="4218258" y="0"/>
                    <a:pt x="4224501" y="2586"/>
                    <a:pt x="4229105" y="7190"/>
                  </a:cubicBezTo>
                  <a:cubicBezTo>
                    <a:pt x="4233709" y="11793"/>
                    <a:pt x="4236295" y="18037"/>
                    <a:pt x="4236295" y="24547"/>
                  </a:cubicBezTo>
                  <a:lnTo>
                    <a:pt x="4236295" y="1291775"/>
                  </a:lnTo>
                  <a:cubicBezTo>
                    <a:pt x="4236295" y="1298285"/>
                    <a:pt x="4233709" y="1304529"/>
                    <a:pt x="4229105" y="1309132"/>
                  </a:cubicBezTo>
                  <a:cubicBezTo>
                    <a:pt x="4224501" y="1313736"/>
                    <a:pt x="4218258" y="1316322"/>
                    <a:pt x="4211748" y="1316322"/>
                  </a:cubicBezTo>
                  <a:lnTo>
                    <a:pt x="24547" y="1316322"/>
                  </a:lnTo>
                  <a:cubicBezTo>
                    <a:pt x="18037" y="1316322"/>
                    <a:pt x="11793" y="1313736"/>
                    <a:pt x="7190" y="1309132"/>
                  </a:cubicBezTo>
                  <a:cubicBezTo>
                    <a:pt x="2586" y="1304529"/>
                    <a:pt x="0" y="1298285"/>
                    <a:pt x="0" y="1291775"/>
                  </a:cubicBezTo>
                  <a:lnTo>
                    <a:pt x="0" y="24547"/>
                  </a:lnTo>
                  <a:cubicBezTo>
                    <a:pt x="0" y="18037"/>
                    <a:pt x="2586" y="11793"/>
                    <a:pt x="7190" y="7190"/>
                  </a:cubicBezTo>
                  <a:cubicBezTo>
                    <a:pt x="11793" y="2586"/>
                    <a:pt x="18037" y="0"/>
                    <a:pt x="24547" y="0"/>
                  </a:cubicBezTo>
                  <a:close/>
                </a:path>
              </a:pathLst>
            </a:custGeom>
            <a:solidFill>
              <a:srgbClr val="E0F19C"/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DAA52F4-9537-1DAD-8F54-B27F04814C9D}"/>
                </a:ext>
              </a:extLst>
            </p:cNvPr>
            <p:cNvSpPr txBox="1"/>
            <p:nvPr/>
          </p:nvSpPr>
          <p:spPr>
            <a:xfrm>
              <a:off x="0" y="28575"/>
              <a:ext cx="4236295" cy="128774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81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TextBox 10">
            <a:extLst>
              <a:ext uri="{FF2B5EF4-FFF2-40B4-BE49-F238E27FC236}">
                <a16:creationId xmlns:a16="http://schemas.microsoft.com/office/drawing/2014/main" id="{7AFE388D-7E4C-D6AF-661D-0991E84E3877}"/>
              </a:ext>
            </a:extLst>
          </p:cNvPr>
          <p:cNvSpPr txBox="1"/>
          <p:nvPr/>
        </p:nvSpPr>
        <p:spPr>
          <a:xfrm>
            <a:off x="2123440" y="1894841"/>
            <a:ext cx="930656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 defTabSz="60963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đa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nhiều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gốc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hoặc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chuyển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.</a:t>
            </a:r>
          </a:p>
          <a:p>
            <a:pPr marL="571500" indent="-571500" algn="just" defTabSz="60963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đa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luôn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mối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liên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hệ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478796-ED5F-0EFA-CF37-962EFC11C3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3080962"/>
            <a:ext cx="2794000" cy="39957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4FE742-384B-112B-F594-9337E9AEFA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199" y="250866"/>
            <a:ext cx="4585507" cy="132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1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441960" y="1437480"/>
            <a:ext cx="11414760" cy="52833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591040" y="-187569"/>
            <a:ext cx="3590202" cy="2798689"/>
            <a:chOff x="9275274" y="-187569"/>
            <a:chExt cx="3905968" cy="3250101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E34CA79B-7D8A-4A34-A19B-260981D1B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5274" y="-187569"/>
              <a:ext cx="3250101" cy="3250101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FEF478D4-7089-4E49-BD5D-F8D7F7D078FE}"/>
                </a:ext>
              </a:extLst>
            </p:cNvPr>
            <p:cNvSpPr txBox="1"/>
            <p:nvPr/>
          </p:nvSpPr>
          <p:spPr>
            <a:xfrm rot="16200000">
              <a:off x="11089185" y="-72704"/>
              <a:ext cx="1538883" cy="264523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FS North Land Sans" panose="00000500000000000000" pitchFamily="2" charset="0"/>
                  <a:ea typeface="字魂115号-刀刀体" panose="00000500000000000000" pitchFamily="2" charset="-122"/>
                  <a:cs typeface="+mn-ea"/>
                  <a:sym typeface="+mn-lt"/>
                </a:rPr>
                <a:t>3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FS North Land Sans" panose="00000500000000000000" pitchFamily="2" charset="0"/>
                <a:ea typeface="字魂115号-刀刀体" panose="000005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781928" y="297256"/>
            <a:ext cx="8859911" cy="954107"/>
          </a:xfrm>
          <a:prstGeom prst="rect">
            <a:avLst/>
          </a:prstGeom>
          <a:solidFill>
            <a:srgbClr val="BEEEFF"/>
          </a:solidFill>
          <a:ln w="1905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</a:t>
            </a:r>
            <a:r>
              <a:rPr lang="vi-VN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trong mỗi đoạn thơ dưới đây được dùng với nghĩa gốc hay nghĩa chuyển? Nêu các nghĩa của từ đó.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83E379-9CFA-71D2-87F3-140BC0CD7C89}"/>
              </a:ext>
            </a:extLst>
          </p:cNvPr>
          <p:cNvSpPr txBox="1"/>
          <p:nvPr/>
        </p:nvSpPr>
        <p:spPr>
          <a:xfrm>
            <a:off x="863600" y="1808480"/>
            <a:ext cx="5648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Trăng tròn như quả bóng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Lơ lửng treo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trời.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(Nguyễn Ngọc Hưng)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EEA495-1EA8-9B94-4694-BD3F81010754}"/>
              </a:ext>
            </a:extLst>
          </p:cNvPr>
          <p:cNvSpPr txBox="1"/>
          <p:nvPr/>
        </p:nvSpPr>
        <p:spPr>
          <a:xfrm>
            <a:off x="4856480" y="3820160"/>
            <a:ext cx="5648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núi thì to mà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mẹ nhỏ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ngủ ngoan em đừng làm mẹ mỏi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trời của bắp thì nằm trên đồi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trời của mẹ, em nằm trên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(Nguyễn Khoa Điềm)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9B4369D-07A6-F58A-6F89-44BBA4FF9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797" y="1646554"/>
            <a:ext cx="3430695" cy="18789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FEAD2D0-502F-AB06-51AE-52B191D8E4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582" y="3347596"/>
            <a:ext cx="3170195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Trăng tròn như quả bóng</a:t>
            </a:r>
          </a:p>
          <a:p>
            <a:pPr algn="ctr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Lơ lửng treo 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trời.</a:t>
            </a:r>
          </a:p>
          <a:p>
            <a:pPr algn="r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(Nguyễn Ngọc Hưng)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ừ </a:t>
            </a:r>
            <a:r>
              <a:rPr lang="vi-VN" altLang="zh-CN" sz="36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mang nghĩa chuyển</a:t>
            </a:r>
            <a:endParaRPr lang="en-US" altLang="zh-CN" sz="36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ctr">
              <a:defRPr/>
            </a:pPr>
            <a:r>
              <a:rPr lang="en-US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ghĩa đó là ở khoảng giữa trời.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14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61048" y="460140"/>
            <a:ext cx="10958406" cy="22467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 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núi thì to mà 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mẹ nhỏ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ngủ ngoan em đừng làm mẹ mỏi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 trời của bắp thì nằm trên đồi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 trời của mẹ, em nằm trên 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(Nguyễn Khoa Điềm)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21945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T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ừ </a:t>
            </a: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núi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) 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mang nghĩa chuyển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-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đó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là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khoảng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giữa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chân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lên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đỉnh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núi</a:t>
            </a:r>
            <a:endParaRPr lang="en-US" altLang="zh-CN" sz="28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just"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mẹ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)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và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trên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)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mang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- </a:t>
            </a:r>
            <a:r>
              <a:rPr lang="vi-VN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 đó là bộ phận phía sau cơ thể.</a:t>
            </a:r>
          </a:p>
        </p:txBody>
      </p:sp>
    </p:spTree>
    <p:extLst>
      <p:ext uri="{BB962C8B-B14F-4D97-AF65-F5344CB8AC3E}">
        <p14:creationId xmlns:p14="http://schemas.microsoft.com/office/powerpoint/2010/main" val="66369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C931DF1-8D69-43CF-9343-745949037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331" y="-228600"/>
            <a:ext cx="9067909" cy="6672789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5C01CC4-6FDF-408A-9B7E-E06091668D27}"/>
              </a:ext>
            </a:extLst>
          </p:cNvPr>
          <p:cNvSpPr txBox="1"/>
          <p:nvPr/>
        </p:nvSpPr>
        <p:spPr>
          <a:xfrm>
            <a:off x="3002068" y="2723629"/>
            <a:ext cx="570905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4400" dirty="0">
                <a:solidFill>
                  <a:srgbClr val="FF0000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Sử dụng từ đa nghĩa trong thơ làm cho cách diễn đạt thêm hay, gợi sự liên tưởng độc đáo.</a:t>
            </a: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245EE5CF-164A-4243-BC1A-2F58699E2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404" y="2541091"/>
            <a:ext cx="4545510" cy="454551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02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ÌN LẠI TOÀN CẢNH _SHOW DIỄN_ CỦA THANH NHÃ TRƯỚC ĐT ĐỨC_ CHOÁNG NGỢP VÀ TỰ HÀO!">
            <a:hlinkClick r:id="" action="ppaction://media"/>
            <a:extLst>
              <a:ext uri="{FF2B5EF4-FFF2-40B4-BE49-F238E27FC236}">
                <a16:creationId xmlns:a16="http://schemas.microsoft.com/office/drawing/2014/main" id="{0BF0CDB8-9467-2B61-F4CA-83CA206CDB1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85080.859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6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666750" y="320040"/>
            <a:ext cx="11129010" cy="6233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>
                <a:solidFill>
                  <a:prstClr val="white"/>
                </a:solidFill>
                <a:latin typeface="等线" panose="020F0502020204030204"/>
              </a:rPr>
              <a:t>Chọn 1 trong 2 từ dưới đây và đặt câu để phân biệt các nghĩa của từ đó.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0"/>
            <a:ext cx="2778033" cy="2021477"/>
            <a:chOff x="-112938" y="-136900"/>
            <a:chExt cx="2778033" cy="202147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7A0E323-DE29-4FD5-8BC8-518F12A68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79" y="-136900"/>
              <a:ext cx="2021477" cy="2021477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1D6364E0-59CB-4101-AE19-2F2E2D506119}"/>
                </a:ext>
              </a:extLst>
            </p:cNvPr>
            <p:cNvSpPr txBox="1"/>
            <p:nvPr/>
          </p:nvSpPr>
          <p:spPr>
            <a:xfrm>
              <a:off x="-112938" y="483585"/>
              <a:ext cx="27780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FS North Land Sans" panose="00000500000000000000" pitchFamily="2" charset="0"/>
                  <a:ea typeface="思源黑体 CN Medium" panose="020B0600000000000000" pitchFamily="34" charset="-122"/>
                  <a:cs typeface="+mn-cs"/>
                </a:rPr>
                <a:t>4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FS North Land Sans" panose="00000500000000000000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053319" y="483585"/>
            <a:ext cx="9471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Chọn 1 trong 2 từ dưới đây và đặt câu để phân biệt các nghĩa của từ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6E3086-73FB-DE69-0880-088A0E83DF2B}"/>
              </a:ext>
            </a:extLst>
          </p:cNvPr>
          <p:cNvSpPr txBox="1"/>
          <p:nvPr/>
        </p:nvSpPr>
        <p:spPr>
          <a:xfrm>
            <a:off x="1198880" y="2336800"/>
            <a:ext cx="10342880" cy="3840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8DD707A-16BB-F188-2607-1E29A237C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984" y="2343150"/>
            <a:ext cx="10000859" cy="335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61048" y="460140"/>
            <a:ext cx="10958406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Từ 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ấm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1: Trời hôm nay ấm hơn hôm qua. 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2: Gia đình luôn ở bên, mang lại cho em cảm giác rất ấm áp.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E099A4-1E15-BD6C-0464-C0A9C96C326D}"/>
              </a:ext>
            </a:extLst>
          </p:cNvPr>
          <p:cNvSpPr txBox="1"/>
          <p:nvPr/>
        </p:nvSpPr>
        <p:spPr>
          <a:xfrm>
            <a:off x="471208" y="2796940"/>
            <a:ext cx="10958406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Từ 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1: Bản tin dự báo thời tiết nói trời ngày mai lạnh cóng.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2: Hai người từ lâu đã trở nên lạnh nhạt với nhau.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01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6C7043-B2FD-905E-318E-F28D8E387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06" y="2377440"/>
            <a:ext cx="7860254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447040" y="1036320"/>
            <a:ext cx="11460480" cy="47345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– GV chia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lớp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thành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lớn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mỗi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bốc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thăm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chọn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gói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hỏi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:</a:t>
            </a:r>
          </a:p>
          <a:p>
            <a:pPr lvl="0" algn="just">
              <a:defRPr/>
            </a:pP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+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Gói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1: 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các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sau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: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chua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nhạt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cao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em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hãy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đặt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mỗi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và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</a:t>
            </a:r>
          </a:p>
          <a:p>
            <a:pPr lvl="0" algn="just">
              <a:defRPr/>
            </a:pP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+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Gói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2: 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các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sau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: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mặn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ngọt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thấp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em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hãy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đặt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mỗi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đã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trong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đó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có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và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endParaRPr kumimoji="0" lang="vi-V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579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2F1AEF5-2BFD-4979-9ECC-DCDD42767B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" t="20190" b="18095"/>
          <a:stretch>
            <a:fillRect/>
          </a:stretch>
        </p:blipFill>
        <p:spPr>
          <a:xfrm>
            <a:off x="1563188" y="427826"/>
            <a:ext cx="8752114" cy="5483117"/>
          </a:xfrm>
          <a:custGeom>
            <a:avLst/>
            <a:gdLst>
              <a:gd name="connsiteX0" fmla="*/ 0 w 6755674"/>
              <a:gd name="connsiteY0" fmla="*/ 0 h 4232366"/>
              <a:gd name="connsiteX1" fmla="*/ 6755674 w 6755674"/>
              <a:gd name="connsiteY1" fmla="*/ 0 h 4232366"/>
              <a:gd name="connsiteX2" fmla="*/ 6755674 w 6755674"/>
              <a:gd name="connsiteY2" fmla="*/ 4232366 h 4232366"/>
              <a:gd name="connsiteX3" fmla="*/ 0 w 6755674"/>
              <a:gd name="connsiteY3" fmla="*/ 4232366 h 4232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5674" h="4232366">
                <a:moveTo>
                  <a:pt x="0" y="0"/>
                </a:moveTo>
                <a:lnTo>
                  <a:pt x="6755674" y="0"/>
                </a:lnTo>
                <a:lnTo>
                  <a:pt x="6755674" y="4232366"/>
                </a:lnTo>
                <a:lnTo>
                  <a:pt x="0" y="4232366"/>
                </a:lnTo>
                <a:close/>
              </a:path>
            </a:pathLst>
          </a:cu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5C01CC4-6FDF-408A-9B7E-E06091668D27}"/>
              </a:ext>
            </a:extLst>
          </p:cNvPr>
          <p:cNvSpPr txBox="1"/>
          <p:nvPr/>
        </p:nvSpPr>
        <p:spPr>
          <a:xfrm>
            <a:off x="2856411" y="2753885"/>
            <a:ext cx="61656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VNDessert Menu Scrip" panose="00000500000000000000" pitchFamily="2" charset="0"/>
                <a:ea typeface="字魂115号-刀刀体" panose="00000500000000000000" pitchFamily="2" charset="-122"/>
                <a:cs typeface="+mn-cs"/>
              </a:rPr>
              <a:t>TẠM BIỆT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SVNDessert Menu Scrip" panose="00000500000000000000" pitchFamily="2" charset="0"/>
              <a:ea typeface="字魂115号-刀刀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84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sp>
        <p:nvSpPr>
          <p:cNvPr id="23" name="矩形: 圆角 3"/>
          <p:cNvSpPr/>
          <p:nvPr/>
        </p:nvSpPr>
        <p:spPr>
          <a:xfrm>
            <a:off x="190373" y="288075"/>
            <a:ext cx="11720273" cy="6300294"/>
          </a:xfrm>
          <a:custGeom>
            <a:avLst/>
            <a:gdLst>
              <a:gd name="connsiteX0" fmla="*/ 0 w 5538087"/>
              <a:gd name="connsiteY0" fmla="*/ 526811 h 1488166"/>
              <a:gd name="connsiteX1" fmla="*/ 526811 w 5538087"/>
              <a:gd name="connsiteY1" fmla="*/ 0 h 1488166"/>
              <a:gd name="connsiteX2" fmla="*/ 1167449 w 5538087"/>
              <a:gd name="connsiteY2" fmla="*/ 0 h 1488166"/>
              <a:gd name="connsiteX3" fmla="*/ 1808087 w 5538087"/>
              <a:gd name="connsiteY3" fmla="*/ 0 h 1488166"/>
              <a:gd name="connsiteX4" fmla="*/ 2448725 w 5538087"/>
              <a:gd name="connsiteY4" fmla="*/ 0 h 1488166"/>
              <a:gd name="connsiteX5" fmla="*/ 3044518 w 5538087"/>
              <a:gd name="connsiteY5" fmla="*/ 0 h 1488166"/>
              <a:gd name="connsiteX6" fmla="*/ 3774845 w 5538087"/>
              <a:gd name="connsiteY6" fmla="*/ 0 h 1488166"/>
              <a:gd name="connsiteX7" fmla="*/ 4325793 w 5538087"/>
              <a:gd name="connsiteY7" fmla="*/ 0 h 1488166"/>
              <a:gd name="connsiteX8" fmla="*/ 5011276 w 5538087"/>
              <a:gd name="connsiteY8" fmla="*/ 0 h 1488166"/>
              <a:gd name="connsiteX9" fmla="*/ 5538087 w 5538087"/>
              <a:gd name="connsiteY9" fmla="*/ 526811 h 1488166"/>
              <a:gd name="connsiteX10" fmla="*/ 5538087 w 5538087"/>
              <a:gd name="connsiteY10" fmla="*/ 961355 h 1488166"/>
              <a:gd name="connsiteX11" fmla="*/ 5011276 w 5538087"/>
              <a:gd name="connsiteY11" fmla="*/ 1488166 h 1488166"/>
              <a:gd name="connsiteX12" fmla="*/ 4460327 w 5538087"/>
              <a:gd name="connsiteY12" fmla="*/ 1488166 h 1488166"/>
              <a:gd name="connsiteX13" fmla="*/ 3819690 w 5538087"/>
              <a:gd name="connsiteY13" fmla="*/ 1488166 h 1488166"/>
              <a:gd name="connsiteX14" fmla="*/ 3313586 w 5538087"/>
              <a:gd name="connsiteY14" fmla="*/ 1488166 h 1488166"/>
              <a:gd name="connsiteX15" fmla="*/ 2672948 w 5538087"/>
              <a:gd name="connsiteY15" fmla="*/ 1488166 h 1488166"/>
              <a:gd name="connsiteX16" fmla="*/ 1987465 w 5538087"/>
              <a:gd name="connsiteY16" fmla="*/ 1488166 h 1488166"/>
              <a:gd name="connsiteX17" fmla="*/ 1301983 w 5538087"/>
              <a:gd name="connsiteY17" fmla="*/ 1488166 h 1488166"/>
              <a:gd name="connsiteX18" fmla="*/ 526811 w 5538087"/>
              <a:gd name="connsiteY18" fmla="*/ 1488166 h 1488166"/>
              <a:gd name="connsiteX19" fmla="*/ 0 w 5538087"/>
              <a:gd name="connsiteY19" fmla="*/ 961355 h 1488166"/>
              <a:gd name="connsiteX20" fmla="*/ 0 w 5538087"/>
              <a:gd name="connsiteY20" fmla="*/ 526811 h 14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8087" h="1488166" fill="none" extrusionOk="0">
                <a:moveTo>
                  <a:pt x="0" y="526811"/>
                </a:moveTo>
                <a:cubicBezTo>
                  <a:pt x="25961" y="223717"/>
                  <a:pt x="225585" y="-30731"/>
                  <a:pt x="526811" y="0"/>
                </a:cubicBezTo>
                <a:cubicBezTo>
                  <a:pt x="846848" y="15387"/>
                  <a:pt x="1009412" y="26790"/>
                  <a:pt x="1167449" y="0"/>
                </a:cubicBezTo>
                <a:cubicBezTo>
                  <a:pt x="1325486" y="-26790"/>
                  <a:pt x="1639624" y="-12226"/>
                  <a:pt x="1808087" y="0"/>
                </a:cubicBezTo>
                <a:cubicBezTo>
                  <a:pt x="1976550" y="12226"/>
                  <a:pt x="2209993" y="-3999"/>
                  <a:pt x="2448725" y="0"/>
                </a:cubicBezTo>
                <a:cubicBezTo>
                  <a:pt x="2687457" y="3999"/>
                  <a:pt x="2887074" y="16047"/>
                  <a:pt x="3044518" y="0"/>
                </a:cubicBezTo>
                <a:cubicBezTo>
                  <a:pt x="3201962" y="-16047"/>
                  <a:pt x="3508713" y="47"/>
                  <a:pt x="3774845" y="0"/>
                </a:cubicBezTo>
                <a:cubicBezTo>
                  <a:pt x="4040977" y="-47"/>
                  <a:pt x="4175704" y="-23876"/>
                  <a:pt x="4325793" y="0"/>
                </a:cubicBezTo>
                <a:cubicBezTo>
                  <a:pt x="4475882" y="23876"/>
                  <a:pt x="4737957" y="11821"/>
                  <a:pt x="5011276" y="0"/>
                </a:cubicBezTo>
                <a:cubicBezTo>
                  <a:pt x="5318727" y="-16935"/>
                  <a:pt x="5522707" y="229204"/>
                  <a:pt x="5538087" y="526811"/>
                </a:cubicBezTo>
                <a:cubicBezTo>
                  <a:pt x="5545074" y="700027"/>
                  <a:pt x="5548538" y="782965"/>
                  <a:pt x="5538087" y="961355"/>
                </a:cubicBezTo>
                <a:cubicBezTo>
                  <a:pt x="5598159" y="1262498"/>
                  <a:pt x="5262143" y="1532519"/>
                  <a:pt x="5011276" y="1488166"/>
                </a:cubicBezTo>
                <a:cubicBezTo>
                  <a:pt x="4846267" y="1506415"/>
                  <a:pt x="4603005" y="1484651"/>
                  <a:pt x="4460327" y="1488166"/>
                </a:cubicBezTo>
                <a:cubicBezTo>
                  <a:pt x="4317649" y="1491681"/>
                  <a:pt x="4099852" y="1456792"/>
                  <a:pt x="3819690" y="1488166"/>
                </a:cubicBezTo>
                <a:cubicBezTo>
                  <a:pt x="3539528" y="1519540"/>
                  <a:pt x="3564210" y="1482021"/>
                  <a:pt x="3313586" y="1488166"/>
                </a:cubicBezTo>
                <a:cubicBezTo>
                  <a:pt x="3062962" y="1494311"/>
                  <a:pt x="2851720" y="1458861"/>
                  <a:pt x="2672948" y="1488166"/>
                </a:cubicBezTo>
                <a:cubicBezTo>
                  <a:pt x="2494176" y="1517471"/>
                  <a:pt x="2249310" y="1484301"/>
                  <a:pt x="1987465" y="1488166"/>
                </a:cubicBezTo>
                <a:cubicBezTo>
                  <a:pt x="1725620" y="1492031"/>
                  <a:pt x="1621880" y="1497999"/>
                  <a:pt x="1301983" y="1488166"/>
                </a:cubicBezTo>
                <a:cubicBezTo>
                  <a:pt x="982086" y="1478333"/>
                  <a:pt x="824912" y="1520359"/>
                  <a:pt x="526811" y="1488166"/>
                </a:cubicBezTo>
                <a:cubicBezTo>
                  <a:pt x="244573" y="1472292"/>
                  <a:pt x="-11026" y="1321313"/>
                  <a:pt x="0" y="961355"/>
                </a:cubicBezTo>
                <a:cubicBezTo>
                  <a:pt x="14192" y="835032"/>
                  <a:pt x="-15120" y="698968"/>
                  <a:pt x="0" y="526811"/>
                </a:cubicBezTo>
                <a:close/>
              </a:path>
              <a:path w="5538087" h="1488166" stroke="0" extrusionOk="0">
                <a:moveTo>
                  <a:pt x="0" y="526811"/>
                </a:moveTo>
                <a:cubicBezTo>
                  <a:pt x="-14809" y="218442"/>
                  <a:pt x="211554" y="-31951"/>
                  <a:pt x="526811" y="0"/>
                </a:cubicBezTo>
                <a:cubicBezTo>
                  <a:pt x="770076" y="25946"/>
                  <a:pt x="920332" y="27117"/>
                  <a:pt x="1077760" y="0"/>
                </a:cubicBezTo>
                <a:cubicBezTo>
                  <a:pt x="1235188" y="-27117"/>
                  <a:pt x="1473325" y="10319"/>
                  <a:pt x="1763242" y="0"/>
                </a:cubicBezTo>
                <a:cubicBezTo>
                  <a:pt x="2053159" y="-10319"/>
                  <a:pt x="2161335" y="-8128"/>
                  <a:pt x="2269346" y="0"/>
                </a:cubicBezTo>
                <a:cubicBezTo>
                  <a:pt x="2377357" y="8128"/>
                  <a:pt x="2672881" y="-10373"/>
                  <a:pt x="2909984" y="0"/>
                </a:cubicBezTo>
                <a:cubicBezTo>
                  <a:pt x="3147087" y="10373"/>
                  <a:pt x="3189552" y="-229"/>
                  <a:pt x="3460932" y="0"/>
                </a:cubicBezTo>
                <a:cubicBezTo>
                  <a:pt x="3732312" y="229"/>
                  <a:pt x="3985047" y="-26615"/>
                  <a:pt x="4191260" y="0"/>
                </a:cubicBezTo>
                <a:cubicBezTo>
                  <a:pt x="4397473" y="26615"/>
                  <a:pt x="4830427" y="32988"/>
                  <a:pt x="5011276" y="0"/>
                </a:cubicBezTo>
                <a:cubicBezTo>
                  <a:pt x="5265588" y="-15896"/>
                  <a:pt x="5550715" y="238401"/>
                  <a:pt x="5538087" y="526811"/>
                </a:cubicBezTo>
                <a:cubicBezTo>
                  <a:pt x="5534211" y="721273"/>
                  <a:pt x="5540309" y="830123"/>
                  <a:pt x="5538087" y="961355"/>
                </a:cubicBezTo>
                <a:cubicBezTo>
                  <a:pt x="5532618" y="1185524"/>
                  <a:pt x="5287590" y="1493284"/>
                  <a:pt x="5011276" y="1488166"/>
                </a:cubicBezTo>
                <a:cubicBezTo>
                  <a:pt x="4778352" y="1501087"/>
                  <a:pt x="4698793" y="1473664"/>
                  <a:pt x="4460327" y="1488166"/>
                </a:cubicBezTo>
                <a:cubicBezTo>
                  <a:pt x="4221861" y="1502668"/>
                  <a:pt x="4109904" y="1512301"/>
                  <a:pt x="3864534" y="1488166"/>
                </a:cubicBezTo>
                <a:cubicBezTo>
                  <a:pt x="3619164" y="1464031"/>
                  <a:pt x="3535327" y="1475228"/>
                  <a:pt x="3268741" y="1488166"/>
                </a:cubicBezTo>
                <a:cubicBezTo>
                  <a:pt x="3002155" y="1501104"/>
                  <a:pt x="2864284" y="1501304"/>
                  <a:pt x="2628103" y="1488166"/>
                </a:cubicBezTo>
                <a:cubicBezTo>
                  <a:pt x="2391922" y="1475028"/>
                  <a:pt x="2367678" y="1485128"/>
                  <a:pt x="2121999" y="1488166"/>
                </a:cubicBezTo>
                <a:cubicBezTo>
                  <a:pt x="1876320" y="1491204"/>
                  <a:pt x="1727052" y="1459528"/>
                  <a:pt x="1481361" y="1488166"/>
                </a:cubicBezTo>
                <a:cubicBezTo>
                  <a:pt x="1235670" y="1516804"/>
                  <a:pt x="961382" y="1528263"/>
                  <a:pt x="526811" y="1488166"/>
                </a:cubicBezTo>
                <a:cubicBezTo>
                  <a:pt x="210050" y="1453487"/>
                  <a:pt x="9933" y="1239955"/>
                  <a:pt x="0" y="961355"/>
                </a:cubicBezTo>
                <a:cubicBezTo>
                  <a:pt x="-8318" y="749823"/>
                  <a:pt x="8943" y="694689"/>
                  <a:pt x="0" y="52681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solidFill>
              <a:schemeClr val="accent6">
                <a:lumMod val="20000"/>
                <a:lumOff val="80000"/>
                <a:alpha val="50000"/>
              </a:schemeClr>
            </a:solidFill>
          </a:ln>
          <a:effectLst>
            <a:innerShdw blurRad="101600">
              <a:schemeClr val="bg1"/>
            </a:innerShdw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26CF45-7DB9-D64D-9621-F2471E18DC44}"/>
              </a:ext>
            </a:extLst>
          </p:cNvPr>
          <p:cNvGrpSpPr/>
          <p:nvPr/>
        </p:nvGrpSpPr>
        <p:grpSpPr>
          <a:xfrm>
            <a:off x="3009900" y="-1"/>
            <a:ext cx="9182100" cy="5485606"/>
            <a:chOff x="4312101" y="545951"/>
            <a:chExt cx="5774633" cy="577463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16BEC942-047C-1FB1-A127-589FC8F2C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2101" y="545951"/>
              <a:ext cx="5774633" cy="577463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7F2EDD-5377-BC4E-FD2C-E4C1B750C280}"/>
                </a:ext>
              </a:extLst>
            </p:cNvPr>
            <p:cNvSpPr txBox="1"/>
            <p:nvPr/>
          </p:nvSpPr>
          <p:spPr>
            <a:xfrm>
              <a:off x="4949491" y="1953837"/>
              <a:ext cx="4508263" cy="3207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Giả định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là một bình luận viên thì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sẽ bình luận như sau: “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Khán đài bắt đầu nóng dần lên”.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Vậy các em hiểu như thế nào là 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“nóng”? 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Từ này có phải muốn nói đến nhiệt độ ngoài trời đang cao hay không?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D88511A-C89C-0E65-5578-90A4C3D190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-485775" y="963842"/>
            <a:ext cx="4191000" cy="59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85990BEF-A71D-4B9A-BB1F-A937A25E2B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-196772" y="1282822"/>
            <a:ext cx="12388771" cy="55732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E1D77E-E339-67F3-ABC3-BE611ED1CF7C}"/>
              </a:ext>
            </a:extLst>
          </p:cNvPr>
          <p:cNvSpPr txBox="1"/>
          <p:nvPr/>
        </p:nvSpPr>
        <p:spPr>
          <a:xfrm>
            <a:off x="2334409" y="1652989"/>
            <a:ext cx="94370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- Nắm được khái niệm từ đa nghĩa.</a:t>
            </a:r>
            <a:endParaRPr lang="en-US" sz="3200" dirty="0"/>
          </a:p>
          <a:p>
            <a:endParaRPr lang="vi-VN" sz="3200" dirty="0"/>
          </a:p>
          <a:p>
            <a:pPr marL="457200" indent="-457200">
              <a:buFontTx/>
              <a:buChar char="-"/>
            </a:pPr>
            <a:r>
              <a:rPr lang="vi-VN" sz="3200" dirty="0"/>
              <a:t>Có thể nhận biết được từ đa nghĩa và các nghĩa của từ đa nghĩa.</a:t>
            </a:r>
          </a:p>
          <a:p>
            <a:pPr marL="457200" indent="-457200">
              <a:buFontTx/>
              <a:buChar char="-"/>
            </a:pPr>
            <a:endParaRPr lang="vi-VN" sz="3200" dirty="0"/>
          </a:p>
          <a:p>
            <a:r>
              <a:rPr lang="vi-VN" sz="3200" dirty="0"/>
              <a:t>- Biết vận dụng bài học vào thực tiễn cuộc sống.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ED126-80D3-459B-0875-974FD0797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986" y="279400"/>
            <a:ext cx="6596675" cy="189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6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sp>
        <p:nvSpPr>
          <p:cNvPr id="11" name="爆炸形: 8 pt  10">
            <a:extLst>
              <a:ext uri="{FF2B5EF4-FFF2-40B4-BE49-F238E27FC236}">
                <a16:creationId xmlns:a16="http://schemas.microsoft.com/office/drawing/2014/main" id="{EF4B6ADB-E1BA-4E86-B2E1-5B4D4C4A1388}"/>
              </a:ext>
            </a:extLst>
          </p:cNvPr>
          <p:cNvSpPr/>
          <p:nvPr/>
        </p:nvSpPr>
        <p:spPr>
          <a:xfrm>
            <a:off x="3320254" y="918444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Poky's" panose="020B0606040200020203" pitchFamily="34" charset="0"/>
                <a:ea typeface="思源黑体 CN Medium" panose="020B0600000000000000" pitchFamily="34" charset="-122"/>
                <a:cs typeface="+mn-cs"/>
              </a:rPr>
              <a:t>2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Poky's" panose="020B0606040200020203" pitchFamily="34" charset="0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841" y="1700715"/>
            <a:ext cx="9614225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3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9880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84953" y="-133879"/>
            <a:ext cx="1710553" cy="1687729"/>
            <a:chOff x="-64270" y="61186"/>
            <a:chExt cx="1808887" cy="168772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2BDCA54-3D71-4C72-A84C-F420417B3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0" y="61186"/>
              <a:ext cx="1740097" cy="1687729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4E83582-84E0-4D85-B5E2-B8C8447BBCAA}"/>
                </a:ext>
              </a:extLst>
            </p:cNvPr>
            <p:cNvSpPr txBox="1"/>
            <p:nvPr/>
          </p:nvSpPr>
          <p:spPr>
            <a:xfrm>
              <a:off x="-64270" y="173900"/>
              <a:ext cx="1808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</a:rPr>
                <a:t>1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1202508" y="415077"/>
            <a:ext cx="10989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Đọc đoạn thơ và các nghĩa của từ mắt rồi trả lời câu hỏi.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777548-2B43-73BF-ACD8-C649C75E67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0017" y="1685924"/>
            <a:ext cx="10139211" cy="3383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矩形 24">
            <a:extLst>
              <a:ext uri="{FF2B5EF4-FFF2-40B4-BE49-F238E27FC236}">
                <a16:creationId xmlns:a16="http://schemas.microsoft.com/office/drawing/2014/main" id="{01D9B108-6AAF-957A-7747-BE680E11C288}"/>
              </a:ext>
            </a:extLst>
          </p:cNvPr>
          <p:cNvSpPr/>
          <p:nvPr/>
        </p:nvSpPr>
        <p:spPr>
          <a:xfrm>
            <a:off x="1280160" y="5415280"/>
            <a:ext cx="9580880" cy="8975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a. Tìm nghĩa thích hợp cho từ </a:t>
            </a:r>
            <a:r>
              <a:rPr lang="vi-VN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được in đậm.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32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2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14CC708-A792-4597-9A8A-7E2F088938CE}"/>
              </a:ext>
            </a:extLst>
          </p:cNvPr>
          <p:cNvSpPr/>
          <p:nvPr/>
        </p:nvSpPr>
        <p:spPr>
          <a:xfrm>
            <a:off x="629920" y="508000"/>
            <a:ext cx="10607040" cy="5496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AF8F61-3DA3-5045-C4BF-9A946EBD29E6}"/>
              </a:ext>
            </a:extLst>
          </p:cNvPr>
          <p:cNvSpPr/>
          <p:nvPr/>
        </p:nvSpPr>
        <p:spPr>
          <a:xfrm>
            <a:off x="985521" y="1250601"/>
            <a:ext cx="359664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Xe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(1)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矩形 26">
            <a:extLst>
              <a:ext uri="{FF2B5EF4-FFF2-40B4-BE49-F238E27FC236}">
                <a16:creationId xmlns:a16="http://schemas.microsoft.com/office/drawing/2014/main" id="{C289D183-92FE-DC3B-8E8A-24825A935C3A}"/>
              </a:ext>
            </a:extLst>
          </p:cNvPr>
          <p:cNvSpPr/>
          <p:nvPr/>
        </p:nvSpPr>
        <p:spPr>
          <a:xfrm>
            <a:off x="5775697" y="1026731"/>
            <a:ext cx="5369823" cy="10842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lồi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71AE340-7462-6D39-2C90-010063E5283A}"/>
              </a:ext>
            </a:extLst>
          </p:cNvPr>
          <p:cNvSpPr/>
          <p:nvPr/>
        </p:nvSpPr>
        <p:spPr>
          <a:xfrm>
            <a:off x="4673600" y="140208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矩形 26">
            <a:extLst>
              <a:ext uri="{FF2B5EF4-FFF2-40B4-BE49-F238E27FC236}">
                <a16:creationId xmlns:a16="http://schemas.microsoft.com/office/drawing/2014/main" id="{EF320F99-D0F3-F885-9747-EC5A0CCAB05D}"/>
              </a:ext>
            </a:extLst>
          </p:cNvPr>
          <p:cNvSpPr/>
          <p:nvPr/>
        </p:nvSpPr>
        <p:spPr>
          <a:xfrm>
            <a:off x="5785857" y="3434651"/>
            <a:ext cx="5369823" cy="10842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 1: </a:t>
            </a: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cơ quan để nhìn của người hay động vật.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FAB0B157-C12E-5FD9-7C26-50D0E6662031}"/>
              </a:ext>
            </a:extLst>
          </p:cNvPr>
          <p:cNvSpPr/>
          <p:nvPr/>
        </p:nvSpPr>
        <p:spPr>
          <a:xfrm rot="1455283">
            <a:off x="4714240" y="334264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58E19F5-8C1D-93A9-2418-2854435587A7}"/>
              </a:ext>
            </a:extLst>
          </p:cNvPr>
          <p:cNvSpPr/>
          <p:nvPr/>
        </p:nvSpPr>
        <p:spPr>
          <a:xfrm>
            <a:off x="1016001" y="3231801"/>
            <a:ext cx="359664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(2) 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F2382AC-6ACA-DE62-EA63-1F626DC832E3}"/>
              </a:ext>
            </a:extLst>
          </p:cNvPr>
          <p:cNvSpPr/>
          <p:nvPr/>
        </p:nvSpPr>
        <p:spPr>
          <a:xfrm>
            <a:off x="995681" y="4298601"/>
            <a:ext cx="359664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(3)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người, hình lá.</a:t>
            </a:r>
            <a:endParaRPr kumimoji="0" lang="en-US" sz="199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A28B733F-40B2-B357-B701-5CEF4AA36499}"/>
              </a:ext>
            </a:extLst>
          </p:cNvPr>
          <p:cNvSpPr/>
          <p:nvPr/>
        </p:nvSpPr>
        <p:spPr>
          <a:xfrm rot="19948702">
            <a:off x="4632959" y="422656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9880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84953" y="-133879"/>
            <a:ext cx="1710553" cy="1687729"/>
            <a:chOff x="-64270" y="61186"/>
            <a:chExt cx="1808887" cy="168772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2BDCA54-3D71-4C72-A84C-F420417B3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0" y="61186"/>
              <a:ext cx="1740097" cy="1687729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4E83582-84E0-4D85-B5E2-B8C8447BBCAA}"/>
                </a:ext>
              </a:extLst>
            </p:cNvPr>
            <p:cNvSpPr txBox="1"/>
            <p:nvPr/>
          </p:nvSpPr>
          <p:spPr>
            <a:xfrm>
              <a:off x="-64270" y="173900"/>
              <a:ext cx="1808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</a:rPr>
                <a:t>1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1202508" y="415077"/>
            <a:ext cx="10989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Đọc đoạn thơ và các nghĩa của từ mắt rồi trả lời câu hỏi.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777548-2B43-73BF-ACD8-C649C75E67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5920" y="1391285"/>
            <a:ext cx="9547708" cy="3186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矩形 24">
            <a:extLst>
              <a:ext uri="{FF2B5EF4-FFF2-40B4-BE49-F238E27FC236}">
                <a16:creationId xmlns:a16="http://schemas.microsoft.com/office/drawing/2014/main" id="{01D9B108-6AAF-957A-7747-BE680E11C288}"/>
              </a:ext>
            </a:extLst>
          </p:cNvPr>
          <p:cNvSpPr/>
          <p:nvPr/>
        </p:nvSpPr>
        <p:spPr>
          <a:xfrm>
            <a:off x="1280160" y="4897120"/>
            <a:ext cx="9580880" cy="17068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b. Trong các nghĩa của từ mắt nêu trên, nghĩa nào là nghĩa gốc, nghĩa nào là nghĩa được phát triển từ nghĩa gốc (nghĩa chuyển)?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17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14CC708-A792-4597-9A8A-7E2F088938CE}"/>
              </a:ext>
            </a:extLst>
          </p:cNvPr>
          <p:cNvSpPr/>
          <p:nvPr/>
        </p:nvSpPr>
        <p:spPr>
          <a:xfrm>
            <a:off x="629920" y="508000"/>
            <a:ext cx="10607040" cy="5496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C9A175D-26AF-071E-9320-4D599B3970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515667"/>
              </p:ext>
            </p:extLst>
          </p:nvPr>
        </p:nvGraphicFramePr>
        <p:xfrm>
          <a:off x="1798320" y="1207346"/>
          <a:ext cx="8128000" cy="3222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10989349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768625918"/>
                    </a:ext>
                  </a:extLst>
                </a:gridCol>
              </a:tblGrid>
              <a:tr h="98179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gốc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chuyển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70227"/>
                  </a:ext>
                </a:extLst>
              </a:tr>
              <a:tr h="22406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347136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5288F4D-3EAF-4E82-3645-94F60BE84E0F}"/>
              </a:ext>
            </a:extLst>
          </p:cNvPr>
          <p:cNvSpPr txBox="1"/>
          <p:nvPr/>
        </p:nvSpPr>
        <p:spPr>
          <a:xfrm>
            <a:off x="1991360" y="2550160"/>
            <a:ext cx="3586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 1: </a:t>
            </a:r>
            <a:r>
              <a:rPr lang="vi-VN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cơ quan để nhìn của người hay động vật.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4F76CB-AF6F-85FF-075E-77DB0F4F7A0E}"/>
              </a:ext>
            </a:extLst>
          </p:cNvPr>
          <p:cNvSpPr txBox="1"/>
          <p:nvPr/>
        </p:nvSpPr>
        <p:spPr>
          <a:xfrm>
            <a:off x="6258560" y="2560320"/>
            <a:ext cx="3586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 2: </a:t>
            </a:r>
            <a:r>
              <a:rPr lang="vi-VN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chỗ lồi ra, giống hình con mắt ở một số vật. </a:t>
            </a:r>
          </a:p>
        </p:txBody>
      </p:sp>
    </p:spTree>
    <p:extLst>
      <p:ext uri="{BB962C8B-B14F-4D97-AF65-F5344CB8AC3E}">
        <p14:creationId xmlns:p14="http://schemas.microsoft.com/office/powerpoint/2010/main" val="356278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1058</Words>
  <Application>Microsoft Office PowerPoint</Application>
  <PresentationFormat>Widescreen</PresentationFormat>
  <Paragraphs>111</Paragraphs>
  <Slides>24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等线</vt:lpstr>
      <vt:lpstr>#9Slide07 FS North Land Sans</vt:lpstr>
      <vt:lpstr>#9Slide07 SVNDessert Menu Scrip</vt:lpstr>
      <vt:lpstr>Arial</vt:lpstr>
      <vt:lpstr>Calibri</vt:lpstr>
      <vt:lpstr>Cambria</vt:lpstr>
      <vt:lpstr>SVN-Poky's</vt:lpstr>
      <vt:lpstr>字魂115号-刀刀体</vt:lpstr>
      <vt:lpstr>字魂70号-灵悦黑体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40</cp:revision>
  <dcterms:created xsi:type="dcterms:W3CDTF">2024-07-28T13:57:44Z</dcterms:created>
  <dcterms:modified xsi:type="dcterms:W3CDTF">2024-10-18T15:06:39Z</dcterms:modified>
</cp:coreProperties>
</file>