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9" r:id="rId3"/>
  </p:sldMasterIdLst>
  <p:notesMasterIdLst>
    <p:notesMasterId r:id="rId11"/>
  </p:notesMasterIdLst>
  <p:sldIdLst>
    <p:sldId id="269" r:id="rId4"/>
    <p:sldId id="360" r:id="rId5"/>
    <p:sldId id="256" r:id="rId6"/>
    <p:sldId id="303" r:id="rId7"/>
    <p:sldId id="304" r:id="rId8"/>
    <p:sldId id="305" r:id="rId9"/>
    <p:sldId id="3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20"/>
    <a:srgbClr val="FE2F4D"/>
    <a:srgbClr val="1E2979"/>
    <a:srgbClr val="FEBDC9"/>
    <a:srgbClr val="49BCF5"/>
    <a:srgbClr val="48DEB0"/>
    <a:srgbClr val="89DDF7"/>
    <a:srgbClr val="47DFB0"/>
    <a:srgbClr val="FFE723"/>
    <a:srgbClr val="7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90" autoAdjust="0"/>
    <p:restoredTop sz="94660"/>
  </p:normalViewPr>
  <p:slideViewPr>
    <p:cSldViewPr snapToGrid="0">
      <p:cViewPr varScale="1">
        <p:scale>
          <a:sx n="66" d="100"/>
          <a:sy n="66" d="100"/>
        </p:scale>
        <p:origin x="6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322A4-D07E-4DE3-80AB-1BB08BBA0C3E}"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26C0A-3F90-4ED2-82A2-6324B8431273}" type="slidenum">
              <a:rPr lang="en-US" smtClean="0"/>
              <a:t>‹#›</a:t>
            </a:fld>
            <a:endParaRPr lang="en-US"/>
          </a:p>
        </p:txBody>
      </p:sp>
    </p:spTree>
    <p:extLst>
      <p:ext uri="{BB962C8B-B14F-4D97-AF65-F5344CB8AC3E}">
        <p14:creationId xmlns:p14="http://schemas.microsoft.com/office/powerpoint/2010/main" val="428051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266614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0564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121118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73548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413438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82437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2411016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80816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99172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0767" y="1321967"/>
            <a:ext cx="7310400" cy="24876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7600">
                <a:solidFill>
                  <a:schemeClr val="lt2"/>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877800" y="3522067"/>
            <a:ext cx="6436400" cy="69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400">
                <a:solidFill>
                  <a:schemeClr val="accen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8172292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1011700" y="1506200"/>
            <a:ext cx="10168400" cy="463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Font typeface="Livvic"/>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1011700" y="521645"/>
            <a:ext cx="10168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4267" b="1">
                <a:solidFill>
                  <a:schemeClr val="accent6"/>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388586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883822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93"/>
        <p:cNvGrpSpPr/>
        <p:nvPr/>
      </p:nvGrpSpPr>
      <p:grpSpPr>
        <a:xfrm>
          <a:off x="0" y="0"/>
          <a:ext cx="0" cy="0"/>
          <a:chOff x="0" y="0"/>
          <a:chExt cx="0" cy="0"/>
        </a:xfrm>
      </p:grpSpPr>
      <p:grpSp>
        <p:nvGrpSpPr>
          <p:cNvPr id="194" name="Google Shape;194;p9"/>
          <p:cNvGrpSpPr/>
          <p:nvPr/>
        </p:nvGrpSpPr>
        <p:grpSpPr>
          <a:xfrm>
            <a:off x="-3223570" y="-1877977"/>
            <a:ext cx="19068275" cy="11517013"/>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17" name="Google Shape;217;p9"/>
          <p:cNvSpPr txBox="1">
            <a:spLocks noGrp="1"/>
          </p:cNvSpPr>
          <p:nvPr>
            <p:ph type="title"/>
          </p:nvPr>
        </p:nvSpPr>
        <p:spPr>
          <a:xfrm>
            <a:off x="1182633" y="2000033"/>
            <a:ext cx="5713200" cy="2340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5333">
                <a:solidFill>
                  <a:schemeClr val="accent6"/>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18" name="Google Shape;218;p9"/>
          <p:cNvSpPr txBox="1">
            <a:spLocks noGrp="1"/>
          </p:cNvSpPr>
          <p:nvPr>
            <p:ph type="subTitle" idx="1"/>
          </p:nvPr>
        </p:nvSpPr>
        <p:spPr>
          <a:xfrm>
            <a:off x="1182633" y="4029267"/>
            <a:ext cx="5777200" cy="90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74550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3521569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5"/>
        <p:cNvGrpSpPr/>
        <p:nvPr/>
      </p:nvGrpSpPr>
      <p:grpSpPr>
        <a:xfrm>
          <a:off x="0" y="0"/>
          <a:ext cx="0" cy="0"/>
          <a:chOff x="0" y="0"/>
          <a:chExt cx="0" cy="0"/>
        </a:xfrm>
      </p:grpSpPr>
      <p:grpSp>
        <p:nvGrpSpPr>
          <p:cNvPr id="296" name="Google Shape;296;p13"/>
          <p:cNvGrpSpPr/>
          <p:nvPr/>
        </p:nvGrpSpPr>
        <p:grpSpPr>
          <a:xfrm>
            <a:off x="-1360733" y="-1047832"/>
            <a:ext cx="18687473" cy="11846219"/>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5" name="Google Shape;315;p13"/>
          <p:cNvSpPr txBox="1">
            <a:spLocks noGrp="1"/>
          </p:cNvSpPr>
          <p:nvPr>
            <p:ph type="title" hasCustomPrompt="1"/>
          </p:nvPr>
        </p:nvSpPr>
        <p:spPr>
          <a:xfrm>
            <a:off x="10117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6" name="Google Shape;316;p13"/>
          <p:cNvSpPr txBox="1">
            <a:spLocks noGrp="1"/>
          </p:cNvSpPr>
          <p:nvPr>
            <p:ph type="title" idx="2"/>
          </p:nvPr>
        </p:nvSpPr>
        <p:spPr>
          <a:xfrm>
            <a:off x="10117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17" name="Google Shape;317;p13"/>
          <p:cNvSpPr txBox="1">
            <a:spLocks noGrp="1"/>
          </p:cNvSpPr>
          <p:nvPr>
            <p:ph type="title" idx="3"/>
          </p:nvPr>
        </p:nvSpPr>
        <p:spPr>
          <a:xfrm>
            <a:off x="10117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5567800" y="16422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19" name="Google Shape;319;p13"/>
          <p:cNvSpPr txBox="1">
            <a:spLocks noGrp="1"/>
          </p:cNvSpPr>
          <p:nvPr>
            <p:ph type="title" idx="5"/>
          </p:nvPr>
        </p:nvSpPr>
        <p:spPr>
          <a:xfrm>
            <a:off x="5567800" y="22518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0" name="Google Shape;320;p13"/>
          <p:cNvSpPr txBox="1">
            <a:spLocks noGrp="1"/>
          </p:cNvSpPr>
          <p:nvPr>
            <p:ph type="title" idx="6"/>
          </p:nvPr>
        </p:nvSpPr>
        <p:spPr>
          <a:xfrm>
            <a:off x="5567800" y="27574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10117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2" name="Google Shape;322;p13"/>
          <p:cNvSpPr txBox="1">
            <a:spLocks noGrp="1"/>
          </p:cNvSpPr>
          <p:nvPr>
            <p:ph type="title" idx="8"/>
          </p:nvPr>
        </p:nvSpPr>
        <p:spPr>
          <a:xfrm>
            <a:off x="10117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3" name="Google Shape;323;p13"/>
          <p:cNvSpPr txBox="1">
            <a:spLocks noGrp="1"/>
          </p:cNvSpPr>
          <p:nvPr>
            <p:ph type="title" idx="9"/>
          </p:nvPr>
        </p:nvSpPr>
        <p:spPr>
          <a:xfrm>
            <a:off x="10117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5567800" y="3863433"/>
            <a:ext cx="1334400" cy="70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4667">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325" name="Google Shape;325;p13"/>
          <p:cNvSpPr txBox="1">
            <a:spLocks noGrp="1"/>
          </p:cNvSpPr>
          <p:nvPr>
            <p:ph type="title" idx="14"/>
          </p:nvPr>
        </p:nvSpPr>
        <p:spPr>
          <a:xfrm>
            <a:off x="5567800" y="4473033"/>
            <a:ext cx="3815200" cy="708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3200" b="1">
                <a:solidFill>
                  <a:schemeClr val="accent6"/>
                </a:solidFill>
              </a:defRPr>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326" name="Google Shape;326;p13"/>
          <p:cNvSpPr txBox="1">
            <a:spLocks noGrp="1"/>
          </p:cNvSpPr>
          <p:nvPr>
            <p:ph type="title" idx="15"/>
          </p:nvPr>
        </p:nvSpPr>
        <p:spPr>
          <a:xfrm>
            <a:off x="5567800" y="4978633"/>
            <a:ext cx="3815200" cy="1004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2133"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867">
                <a:latin typeface="Nunito"/>
                <a:ea typeface="Nunito"/>
                <a:cs typeface="Nunito"/>
                <a:sym typeface="Nunito"/>
              </a:defRPr>
            </a:lvl2pPr>
            <a:lvl3pPr lvl="2" rtl="0">
              <a:spcBef>
                <a:spcPts val="0"/>
              </a:spcBef>
              <a:spcAft>
                <a:spcPts val="0"/>
              </a:spcAft>
              <a:buSzPts val="1400"/>
              <a:buFont typeface="Nunito"/>
              <a:buNone/>
              <a:defRPr sz="1867">
                <a:latin typeface="Nunito"/>
                <a:ea typeface="Nunito"/>
                <a:cs typeface="Nunito"/>
                <a:sym typeface="Nunito"/>
              </a:defRPr>
            </a:lvl3pPr>
            <a:lvl4pPr lvl="3" rtl="0">
              <a:spcBef>
                <a:spcPts val="0"/>
              </a:spcBef>
              <a:spcAft>
                <a:spcPts val="0"/>
              </a:spcAft>
              <a:buSzPts val="1400"/>
              <a:buFont typeface="Nunito"/>
              <a:buNone/>
              <a:defRPr sz="1867">
                <a:latin typeface="Nunito"/>
                <a:ea typeface="Nunito"/>
                <a:cs typeface="Nunito"/>
                <a:sym typeface="Nunito"/>
              </a:defRPr>
            </a:lvl4pPr>
            <a:lvl5pPr lvl="4" rtl="0">
              <a:spcBef>
                <a:spcPts val="0"/>
              </a:spcBef>
              <a:spcAft>
                <a:spcPts val="0"/>
              </a:spcAft>
              <a:buSzPts val="1400"/>
              <a:buFont typeface="Nunito"/>
              <a:buNone/>
              <a:defRPr sz="1867">
                <a:latin typeface="Nunito"/>
                <a:ea typeface="Nunito"/>
                <a:cs typeface="Nunito"/>
                <a:sym typeface="Nunito"/>
              </a:defRPr>
            </a:lvl5pPr>
            <a:lvl6pPr lvl="5" rtl="0">
              <a:spcBef>
                <a:spcPts val="0"/>
              </a:spcBef>
              <a:spcAft>
                <a:spcPts val="0"/>
              </a:spcAft>
              <a:buSzPts val="1400"/>
              <a:buFont typeface="Nunito"/>
              <a:buNone/>
              <a:defRPr sz="1867">
                <a:latin typeface="Nunito"/>
                <a:ea typeface="Nunito"/>
                <a:cs typeface="Nunito"/>
                <a:sym typeface="Nunito"/>
              </a:defRPr>
            </a:lvl6pPr>
            <a:lvl7pPr lvl="6" rtl="0">
              <a:spcBef>
                <a:spcPts val="0"/>
              </a:spcBef>
              <a:spcAft>
                <a:spcPts val="0"/>
              </a:spcAft>
              <a:buSzPts val="1400"/>
              <a:buFont typeface="Nunito"/>
              <a:buNone/>
              <a:defRPr sz="1867">
                <a:latin typeface="Nunito"/>
                <a:ea typeface="Nunito"/>
                <a:cs typeface="Nunito"/>
                <a:sym typeface="Nunito"/>
              </a:defRPr>
            </a:lvl7pPr>
            <a:lvl8pPr lvl="7" rtl="0">
              <a:spcBef>
                <a:spcPts val="0"/>
              </a:spcBef>
              <a:spcAft>
                <a:spcPts val="0"/>
              </a:spcAft>
              <a:buSzPts val="1400"/>
              <a:buFont typeface="Nunito"/>
              <a:buNone/>
              <a:defRPr sz="1867">
                <a:latin typeface="Nunito"/>
                <a:ea typeface="Nunito"/>
                <a:cs typeface="Nunito"/>
                <a:sym typeface="Nunito"/>
              </a:defRPr>
            </a:lvl8pPr>
            <a:lvl9pPr lvl="8" rtl="0">
              <a:spcBef>
                <a:spcPts val="0"/>
              </a:spcBef>
              <a:spcAft>
                <a:spcPts val="0"/>
              </a:spcAft>
              <a:buSzPts val="1400"/>
              <a:buFont typeface="Nunito"/>
              <a:buNone/>
              <a:defRPr sz="1867">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1011700" y="521645"/>
            <a:ext cx="10168400" cy="7636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4667"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4267" b="1">
                <a:solidFill>
                  <a:schemeClr val="dk1"/>
                </a:solidFill>
                <a:latin typeface="Rajdhani"/>
                <a:ea typeface="Rajdhani"/>
                <a:cs typeface="Rajdhani"/>
                <a:sym typeface="Rajdhani"/>
              </a:defRPr>
            </a:lvl9pPr>
          </a:lstStyle>
          <a:p>
            <a:endParaRPr/>
          </a:p>
        </p:txBody>
      </p:sp>
    </p:spTree>
    <p:extLst>
      <p:ext uri="{BB962C8B-B14F-4D97-AF65-F5344CB8AC3E}">
        <p14:creationId xmlns:p14="http://schemas.microsoft.com/office/powerpoint/2010/main" val="387628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4984033" y="3194323"/>
            <a:ext cx="61936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5539263" y="-884094"/>
            <a:ext cx="9165983" cy="283981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26" name="Google Shape;1126;p42"/>
          <p:cNvGrpSpPr/>
          <p:nvPr/>
        </p:nvGrpSpPr>
        <p:grpSpPr>
          <a:xfrm>
            <a:off x="785147" y="5225587"/>
            <a:ext cx="731376" cy="763581"/>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42"/>
          <p:cNvSpPr/>
          <p:nvPr/>
        </p:nvSpPr>
        <p:spPr>
          <a:xfrm>
            <a:off x="269466" y="5989167"/>
            <a:ext cx="201367" cy="201367"/>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42"/>
          <p:cNvGrpSpPr/>
          <p:nvPr/>
        </p:nvGrpSpPr>
        <p:grpSpPr>
          <a:xfrm rot="-2023058">
            <a:off x="-2374954" y="-2240470"/>
            <a:ext cx="5540028" cy="4885308"/>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4" name="Google Shape;1144;p42"/>
          <p:cNvGrpSpPr/>
          <p:nvPr/>
        </p:nvGrpSpPr>
        <p:grpSpPr>
          <a:xfrm rot="10800000">
            <a:off x="11118313" y="1710854"/>
            <a:ext cx="731376" cy="763581"/>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42"/>
          <p:cNvSpPr/>
          <p:nvPr/>
        </p:nvSpPr>
        <p:spPr>
          <a:xfrm>
            <a:off x="0" y="5388089"/>
            <a:ext cx="12192285" cy="143875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42"/>
          <p:cNvSpPr/>
          <p:nvPr/>
        </p:nvSpPr>
        <p:spPr>
          <a:xfrm>
            <a:off x="6011229" y="4459082"/>
            <a:ext cx="755096" cy="932436"/>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42"/>
          <p:cNvSpPr txBox="1">
            <a:spLocks noGrp="1"/>
          </p:cNvSpPr>
          <p:nvPr>
            <p:ph type="title"/>
          </p:nvPr>
        </p:nvSpPr>
        <p:spPr>
          <a:xfrm>
            <a:off x="4984033" y="1663833"/>
            <a:ext cx="6196000" cy="1519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5333">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extLst>
      <p:ext uri="{BB962C8B-B14F-4D97-AF65-F5344CB8AC3E}">
        <p14:creationId xmlns:p14="http://schemas.microsoft.com/office/powerpoint/2010/main" val="792160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45"/>
        <p:cNvGrpSpPr/>
        <p:nvPr/>
      </p:nvGrpSpPr>
      <p:grpSpPr>
        <a:xfrm>
          <a:off x="0" y="0"/>
          <a:ext cx="0" cy="0"/>
          <a:chOff x="0" y="0"/>
          <a:chExt cx="0" cy="0"/>
        </a:xfrm>
      </p:grpSpPr>
      <p:grpSp>
        <p:nvGrpSpPr>
          <p:cNvPr id="1246" name="Google Shape;1246;p47"/>
          <p:cNvGrpSpPr/>
          <p:nvPr/>
        </p:nvGrpSpPr>
        <p:grpSpPr>
          <a:xfrm>
            <a:off x="-5960017" y="-891667"/>
            <a:ext cx="20876261" cy="9870771"/>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772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74"/>
        <p:cNvGrpSpPr/>
        <p:nvPr/>
      </p:nvGrpSpPr>
      <p:grpSpPr>
        <a:xfrm>
          <a:off x="0" y="0"/>
          <a:ext cx="0" cy="0"/>
          <a:chOff x="0" y="0"/>
          <a:chExt cx="0" cy="0"/>
        </a:xfrm>
      </p:grpSpPr>
      <p:grpSp>
        <p:nvGrpSpPr>
          <p:cNvPr id="1275" name="Google Shape;1275;p48"/>
          <p:cNvGrpSpPr/>
          <p:nvPr/>
        </p:nvGrpSpPr>
        <p:grpSpPr>
          <a:xfrm>
            <a:off x="-2152595" y="-891659"/>
            <a:ext cx="16925004" cy="9185980"/>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00751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1361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988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7087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28645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87220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6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036A058-405A-4FD3-9AC8-B664441B476E}" type="datetimeFigureOut">
              <a:rPr lang="en-US" smtClean="0"/>
              <a:t>12/8/2024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ED9F43B-9AA1-4DE1-BD84-54C62F9EE317}" type="slidenum">
              <a:rPr lang="en-US" smtClean="0"/>
              <a:t>‹#›</a:t>
            </a:fld>
            <a:endParaRPr lang="en-US"/>
          </a:p>
        </p:txBody>
      </p:sp>
    </p:spTree>
    <p:extLst>
      <p:ext uri="{BB962C8B-B14F-4D97-AF65-F5344CB8AC3E}">
        <p14:creationId xmlns:p14="http://schemas.microsoft.com/office/powerpoint/2010/main" val="378628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09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3913099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12376145"/>
      </p:ext>
    </p:extLst>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CA2E05BA-8B54-6F4A-C2A1-D07780A6244E}"/>
              </a:ext>
            </a:extLst>
          </p:cNvPr>
          <p:cNvSpPr txBox="1">
            <a:spLocks noChangeArrowheads="1"/>
          </p:cNvSpPr>
          <p:nvPr/>
        </p:nvSpPr>
        <p:spPr bwMode="auto">
          <a:xfrm>
            <a:off x="2288231" y="781050"/>
            <a:ext cx="7518400" cy="38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lIns="108792" tIns="54396" rIns="108792" bIns="54396" numCol="1">
            <a:prstTxWarp prst="textArchUp">
              <a:avLst/>
            </a:prstTxWarp>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097" b="1" dirty="0">
                <a:solidFill>
                  <a:srgbClr val="FF0066"/>
                </a:solidFill>
                <a:latin typeface="Times New Roman" pitchFamily="18" charset="0"/>
              </a:rPr>
              <a:t>TRƯỜNG TIỂU HỌC LONG BIÊN</a:t>
            </a:r>
          </a:p>
        </p:txBody>
      </p:sp>
      <p:sp>
        <p:nvSpPr>
          <p:cNvPr id="3" name="Text Box 14">
            <a:extLst>
              <a:ext uri="{FF2B5EF4-FFF2-40B4-BE49-F238E27FC236}">
                <a16:creationId xmlns:a16="http://schemas.microsoft.com/office/drawing/2014/main" id="{F12477A8-C3ED-8E8F-B667-2B921C68D599}"/>
              </a:ext>
            </a:extLst>
          </p:cNvPr>
          <p:cNvSpPr txBox="1">
            <a:spLocks noChangeArrowheads="1"/>
          </p:cNvSpPr>
          <p:nvPr/>
        </p:nvSpPr>
        <p:spPr bwMode="auto">
          <a:xfrm>
            <a:off x="1138971" y="3718359"/>
            <a:ext cx="10445190" cy="1078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21"/>
              </a:spcBef>
              <a:defRPr/>
            </a:pPr>
            <a:r>
              <a:rPr lang="en-US" sz="2996"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MÔN LỊCH SỬ VÀ ĐỊA LÍ - LỚP 5A6</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21"/>
              </a:spcBef>
              <a:defRPr/>
            </a:pPr>
            <a:endParaRPr lang="en-US" sz="1798"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 Box 17">
            <a:extLst>
              <a:ext uri="{FF2B5EF4-FFF2-40B4-BE49-F238E27FC236}">
                <a16:creationId xmlns:a16="http://schemas.microsoft.com/office/drawing/2014/main" id="{7D4907CC-2478-D0AA-0947-471A15FEC2DC}"/>
              </a:ext>
            </a:extLst>
          </p:cNvPr>
          <p:cNvSpPr txBox="1">
            <a:spLocks noChangeArrowheads="1"/>
          </p:cNvSpPr>
          <p:nvPr/>
        </p:nvSpPr>
        <p:spPr bwMode="auto">
          <a:xfrm>
            <a:off x="1743945" y="1951752"/>
            <a:ext cx="8592457" cy="149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8792" tIns="54396" rIns="108792" bIns="5439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5" name="Text Box 18">
            <a:extLst>
              <a:ext uri="{FF2B5EF4-FFF2-40B4-BE49-F238E27FC236}">
                <a16:creationId xmlns:a16="http://schemas.microsoft.com/office/drawing/2014/main" id="{607FB6A0-2B1C-E6E7-117E-30140670C8A7}"/>
              </a:ext>
            </a:extLst>
          </p:cNvPr>
          <p:cNvSpPr txBox="1">
            <a:spLocks noChangeArrowheads="1"/>
          </p:cNvSpPr>
          <p:nvPr/>
        </p:nvSpPr>
        <p:spPr bwMode="auto">
          <a:xfrm>
            <a:off x="4461789" y="5502480"/>
            <a:ext cx="4394970" cy="52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8792" tIns="54396" rIns="108792" bIns="54396">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Giáo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viên</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Đào</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Thị</a:t>
            </a:r>
            <a:r>
              <a:rPr lang="en-US" altLang="en-US" sz="2696" b="1" i="1" dirty="0">
                <a:solidFill>
                  <a:srgbClr val="FF3399"/>
                </a:solidFill>
                <a:effectLst>
                  <a:outerShdw blurRad="38100" dist="38100" dir="2700000" algn="tl">
                    <a:srgbClr val="000000">
                      <a:alpha val="43137"/>
                    </a:srgbClr>
                  </a:outerShdw>
                </a:effectLst>
                <a:latin typeface="Times New Roman" pitchFamily="18" charset="0"/>
              </a:rPr>
              <a:t> </a:t>
            </a:r>
            <a:r>
              <a:rPr lang="en-US" altLang="en-US" sz="2696" b="1" i="1" dirty="0" err="1">
                <a:solidFill>
                  <a:srgbClr val="FF3399"/>
                </a:solidFill>
                <a:effectLst>
                  <a:outerShdw blurRad="38100" dist="38100" dir="2700000" algn="tl">
                    <a:srgbClr val="000000">
                      <a:alpha val="43137"/>
                    </a:srgbClr>
                  </a:outerShdw>
                </a:effectLst>
                <a:latin typeface="Times New Roman" pitchFamily="18" charset="0"/>
              </a:rPr>
              <a:t>Đảm</a:t>
            </a:r>
            <a:endParaRPr lang="en-US" altLang="en-US" sz="2696" b="1" i="1" dirty="0">
              <a:solidFill>
                <a:srgbClr val="FF3399"/>
              </a:solidFill>
              <a:effectLst>
                <a:outerShdw blurRad="38100" dist="38100" dir="2700000" algn="tl">
                  <a:srgbClr val="000000">
                    <a:alpha val="43137"/>
                  </a:srgbClr>
                </a:outerShdw>
              </a:effectLst>
              <a:latin typeface="Times New Roman" pitchFamily="18" charset="0"/>
            </a:endParaRPr>
          </a:p>
        </p:txBody>
      </p:sp>
      <p:pic>
        <p:nvPicPr>
          <p:cNvPr id="7" name="Picture 6">
            <a:extLst>
              <a:ext uri="{FF2B5EF4-FFF2-40B4-BE49-F238E27FC236}">
                <a16:creationId xmlns:a16="http://schemas.microsoft.com/office/drawing/2014/main" id="{9B39E410-782F-B677-A77C-565972423F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221" y="0"/>
            <a:ext cx="1562100" cy="1562100"/>
          </a:xfrm>
          <a:prstGeom prst="rect">
            <a:avLst/>
          </a:prstGeom>
        </p:spPr>
      </p:pic>
      <p:pic>
        <p:nvPicPr>
          <p:cNvPr id="8" name="Picture 7">
            <a:extLst>
              <a:ext uri="{FF2B5EF4-FFF2-40B4-BE49-F238E27FC236}">
                <a16:creationId xmlns:a16="http://schemas.microsoft.com/office/drawing/2014/main" id="{C93710C5-C83F-981A-7551-D162E14601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17" y="0"/>
            <a:ext cx="1725318" cy="1249296"/>
          </a:xfrm>
          <a:prstGeom prst="rect">
            <a:avLst/>
          </a:prstGeom>
        </p:spPr>
      </p:pic>
    </p:spTree>
    <p:extLst>
      <p:ext uri="{BB962C8B-B14F-4D97-AF65-F5344CB8AC3E}">
        <p14:creationId xmlns:p14="http://schemas.microsoft.com/office/powerpoint/2010/main" val="1549861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19D4E5-2DC2-5050-AF47-4B7CDA021CB4}"/>
              </a:ext>
            </a:extLst>
          </p:cNvPr>
          <p:cNvPicPr>
            <a:picLocks noChangeAspect="1"/>
          </p:cNvPicPr>
          <p:nvPr/>
        </p:nvPicPr>
        <p:blipFill>
          <a:blip r:embed="rId2"/>
          <a:stretch>
            <a:fillRect/>
          </a:stretch>
        </p:blipFill>
        <p:spPr>
          <a:xfrm>
            <a:off x="537524" y="1139303"/>
            <a:ext cx="10034886" cy="3292125"/>
          </a:xfrm>
          <a:prstGeom prst="rect">
            <a:avLst/>
          </a:prstGeom>
        </p:spPr>
      </p:pic>
    </p:spTree>
    <p:extLst>
      <p:ext uri="{BB962C8B-B14F-4D97-AF65-F5344CB8AC3E}">
        <p14:creationId xmlns:p14="http://schemas.microsoft.com/office/powerpoint/2010/main" val="353275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12192000" cy="68580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3740979" y="694066"/>
            <a:ext cx="8517301" cy="5662084"/>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646" y="-203200"/>
            <a:ext cx="1479379" cy="1479379"/>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6984562" y="229569"/>
            <a:ext cx="3526599" cy="553649"/>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4364529" y="1357421"/>
            <a:ext cx="8120576" cy="2308552"/>
          </a:xfrm>
          <a:prstGeom prst="rect">
            <a:avLst/>
          </a:prstGeom>
        </p:spPr>
      </p:pic>
      <p:pic>
        <p:nvPicPr>
          <p:cNvPr id="6" name="Picture 5">
            <a:extLst>
              <a:ext uri="{FF2B5EF4-FFF2-40B4-BE49-F238E27FC236}">
                <a16:creationId xmlns:a16="http://schemas.microsoft.com/office/drawing/2014/main" id="{ADA3ECA4-0E49-96BB-748B-CA4776A30795}"/>
              </a:ext>
            </a:extLst>
          </p:cNvPr>
          <p:cNvPicPr>
            <a:picLocks noChangeAspect="1"/>
          </p:cNvPicPr>
          <p:nvPr/>
        </p:nvPicPr>
        <p:blipFill>
          <a:blip r:embed="rId7"/>
          <a:stretch>
            <a:fillRect/>
          </a:stretch>
        </p:blipFill>
        <p:spPr>
          <a:xfrm>
            <a:off x="7109866" y="3254196"/>
            <a:ext cx="2341067" cy="118272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1265484"/>
            <a:chOff x="304800" y="1923805"/>
            <a:chExt cx="2573867" cy="2433706"/>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dirty="0">
                <a:solidFill>
                  <a:schemeClr val="bg1"/>
                </a:solidFill>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2071644"/>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1. </a:t>
              </a:r>
              <a:r>
                <a:rPr lang="vi-VN" sz="32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Hoàn thành bảng (theo gợi ý dưới đây vào vở) về một số nét chính của lịch sử Việt Nam dưới Triều Trần.</a:t>
              </a:r>
              <a:endParaRPr lang="en-US" sz="3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gr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325005408"/>
              </p:ext>
            </p:extLst>
          </p:nvPr>
        </p:nvGraphicFramePr>
        <p:xfrm>
          <a:off x="838200" y="1938814"/>
          <a:ext cx="10713720" cy="3380888"/>
        </p:xfrm>
        <a:graphic>
          <a:graphicData uri="http://schemas.openxmlformats.org/drawingml/2006/table">
            <a:tbl>
              <a:tblPr/>
              <a:tblGrid>
                <a:gridCol w="2839720">
                  <a:extLst>
                    <a:ext uri="{9D8B030D-6E8A-4147-A177-3AD203B41FA5}">
                      <a16:colId xmlns:a16="http://schemas.microsoft.com/office/drawing/2014/main" val="1983195389"/>
                    </a:ext>
                  </a:extLst>
                </a:gridCol>
                <a:gridCol w="3647440">
                  <a:extLst>
                    <a:ext uri="{9D8B030D-6E8A-4147-A177-3AD203B41FA5}">
                      <a16:colId xmlns:a16="http://schemas.microsoft.com/office/drawing/2014/main" val="878681502"/>
                    </a:ext>
                  </a:extLst>
                </a:gridCol>
                <a:gridCol w="4226560">
                  <a:extLst>
                    <a:ext uri="{9D8B030D-6E8A-4147-A177-3AD203B41FA5}">
                      <a16:colId xmlns:a16="http://schemas.microsoft.com/office/drawing/2014/main" val="1285462708"/>
                    </a:ext>
                  </a:extLst>
                </a:gridCol>
              </a:tblGrid>
              <a:tr h="583257">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58325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777677">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0" i="0" dirty="0">
                          <a:solidFill>
                            <a:srgbClr val="313131"/>
                          </a:solidFill>
                          <a:effectLst/>
                          <a:latin typeface="Cambria" panose="02040503050406030204" pitchFamily="18" charset="0"/>
                          <a:ea typeface="Cambria" panose="02040503050406030204" pitchFamily="18"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Tree>
    <p:extLst>
      <p:ext uri="{BB962C8B-B14F-4D97-AF65-F5344CB8AC3E}">
        <p14:creationId xmlns:p14="http://schemas.microsoft.com/office/powerpoint/2010/main" val="3789541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8" name="Table 7">
            <a:extLst>
              <a:ext uri="{FF2B5EF4-FFF2-40B4-BE49-F238E27FC236}">
                <a16:creationId xmlns:a16="http://schemas.microsoft.com/office/drawing/2014/main" id="{0FE4F7B4-3513-56DF-505F-F3BE48CABCFB}"/>
              </a:ext>
            </a:extLst>
          </p:cNvPr>
          <p:cNvGraphicFramePr>
            <a:graphicFrameLocks noGrp="1"/>
          </p:cNvGraphicFramePr>
          <p:nvPr>
            <p:extLst>
              <p:ext uri="{D42A27DB-BD31-4B8C-83A1-F6EECF244321}">
                <p14:modId xmlns:p14="http://schemas.microsoft.com/office/powerpoint/2010/main" val="2421827742"/>
              </p:ext>
            </p:extLst>
          </p:nvPr>
        </p:nvGraphicFramePr>
        <p:xfrm>
          <a:off x="838200" y="589280"/>
          <a:ext cx="10713720" cy="5598158"/>
        </p:xfrm>
        <a:graphic>
          <a:graphicData uri="http://schemas.openxmlformats.org/drawingml/2006/table">
            <a:tbl>
              <a:tblPr/>
              <a:tblGrid>
                <a:gridCol w="2128520">
                  <a:extLst>
                    <a:ext uri="{9D8B030D-6E8A-4147-A177-3AD203B41FA5}">
                      <a16:colId xmlns:a16="http://schemas.microsoft.com/office/drawing/2014/main" val="1983195389"/>
                    </a:ext>
                  </a:extLst>
                </a:gridCol>
                <a:gridCol w="5425440">
                  <a:extLst>
                    <a:ext uri="{9D8B030D-6E8A-4147-A177-3AD203B41FA5}">
                      <a16:colId xmlns:a16="http://schemas.microsoft.com/office/drawing/2014/main" val="878681502"/>
                    </a:ext>
                  </a:extLst>
                </a:gridCol>
                <a:gridCol w="3159760">
                  <a:extLst>
                    <a:ext uri="{9D8B030D-6E8A-4147-A177-3AD203B41FA5}">
                      <a16:colId xmlns:a16="http://schemas.microsoft.com/office/drawing/2014/main" val="1285462708"/>
                    </a:ext>
                  </a:extLst>
                </a:gridCol>
              </a:tblGrid>
              <a:tr h="958202">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Lĩnh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vực</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Nét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chính</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lịch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sử</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tiêu</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biểu</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4792372"/>
                  </a:ext>
                </a:extLst>
              </a:tr>
              <a:tr h="140207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Chính</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trị</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vi-VN" sz="2800" dirty="0">
                          <a:solidFill>
                            <a:srgbClr val="000000"/>
                          </a:solidFill>
                          <a:effectLst/>
                          <a:latin typeface="Cambria" panose="02040503050406030204" pitchFamily="18" charset="0"/>
                          <a:ea typeface="Cambria" panose="02040503050406030204" pitchFamily="18" charset="0"/>
                        </a:rPr>
                        <a:t>Thực hiện chế độ Thái Thượng hoàng</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7913452"/>
                  </a:ext>
                </a:extLst>
              </a:tr>
              <a:tr h="958202">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Quân</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đội</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049494"/>
                  </a:ext>
                </a:extLst>
              </a:tr>
              <a:tr h="1002077">
                <a:tc>
                  <a:txBody>
                    <a:bodyPr/>
                    <a:lstStyle/>
                    <a:p>
                      <a:pPr algn="ctr"/>
                      <a:r>
                        <a:rPr lang="en-US" sz="2800" dirty="0" err="1">
                          <a:solidFill>
                            <a:srgbClr val="000000"/>
                          </a:solidFill>
                          <a:effectLst/>
                          <a:latin typeface="Cambria" panose="02040503050406030204" pitchFamily="18" charset="0"/>
                          <a:ea typeface="Cambria" panose="02040503050406030204" pitchFamily="18" charset="0"/>
                        </a:rPr>
                        <a:t>Giáo</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khoa </a:t>
                      </a:r>
                      <a:r>
                        <a:rPr lang="en-US" sz="2800" dirty="0" err="1">
                          <a:solidFill>
                            <a:srgbClr val="000000"/>
                          </a:solidFill>
                          <a:effectLst/>
                          <a:latin typeface="Cambria" panose="02040503050406030204" pitchFamily="18" charset="0"/>
                          <a:ea typeface="Cambria" panose="02040503050406030204" pitchFamily="18" charset="0"/>
                        </a:rPr>
                        <a:t>cử</a:t>
                      </a:r>
                      <a:endParaRPr lang="en-US" sz="28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0422755"/>
                  </a:ext>
                </a:extLst>
              </a:tr>
              <a:tr h="1277605">
                <a:tc>
                  <a:txBody>
                    <a:bodyPr/>
                    <a:lstStyle/>
                    <a:p>
                      <a:pPr algn="ctr"/>
                      <a:r>
                        <a:rPr lang="en-US" sz="2800" b="0" i="0" dirty="0" err="1">
                          <a:solidFill>
                            <a:srgbClr val="000000"/>
                          </a:solidFill>
                          <a:effectLst/>
                          <a:latin typeface="Cambria" panose="02040503050406030204" pitchFamily="18" charset="0"/>
                          <a:ea typeface="Cambria" panose="02040503050406030204" pitchFamily="18" charset="0"/>
                        </a:rPr>
                        <a:t>Kháng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chiến</a:t>
                      </a:r>
                      <a:endParaRPr lang="en-US" sz="2800" b="0" i="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endParaRPr lang="en-US" sz="2800" b="0" i="0" dirty="0">
                        <a:solidFill>
                          <a:srgbClr val="313131"/>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1177145"/>
                  </a:ext>
                </a:extLst>
              </a:tr>
            </a:tbl>
          </a:graphicData>
        </a:graphic>
      </p:graphicFrame>
      <p:sp>
        <p:nvSpPr>
          <p:cNvPr id="2" name="TextBox 1">
            <a:extLst>
              <a:ext uri="{FF2B5EF4-FFF2-40B4-BE49-F238E27FC236}">
                <a16:creationId xmlns:a16="http://schemas.microsoft.com/office/drawing/2014/main" id="{4B0AD063-5DAE-5D30-CA4D-F384CC573D31}"/>
              </a:ext>
            </a:extLst>
          </p:cNvPr>
          <p:cNvSpPr txBox="1"/>
          <p:nvPr/>
        </p:nvSpPr>
        <p:spPr>
          <a:xfrm>
            <a:off x="8260080" y="1828800"/>
            <a:ext cx="3931920" cy="584775"/>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Tông</a:t>
            </a:r>
            <a:r>
              <a:rPr lang="en-US" sz="3200" dirty="0">
                <a:solidFill>
                  <a:srgbClr val="FF0000"/>
                </a:solidFill>
                <a:latin typeface="Cambria" panose="02040503050406030204" pitchFamily="18" charset="0"/>
                <a:ea typeface="Cambria" panose="02040503050406030204" pitchFamily="18" charset="0"/>
              </a:rPr>
              <a:t>. </a:t>
            </a:r>
          </a:p>
        </p:txBody>
      </p:sp>
      <p:sp>
        <p:nvSpPr>
          <p:cNvPr id="6" name="TextBox 5">
            <a:extLst>
              <a:ext uri="{FF2B5EF4-FFF2-40B4-BE49-F238E27FC236}">
                <a16:creationId xmlns:a16="http://schemas.microsoft.com/office/drawing/2014/main" id="{D110BF7E-5012-A41E-6D2B-1AD8B51963DC}"/>
              </a:ext>
            </a:extLst>
          </p:cNvPr>
          <p:cNvSpPr txBox="1"/>
          <p:nvPr/>
        </p:nvSpPr>
        <p:spPr>
          <a:xfrm>
            <a:off x="3159760" y="3048000"/>
            <a:ext cx="5039360"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Tổ chức quy củ, chặt chẽ.</a:t>
            </a:r>
          </a:p>
          <a:p>
            <a:pPr algn="just"/>
            <a:r>
              <a:rPr lang="vi-VN" sz="2000" dirty="0">
                <a:solidFill>
                  <a:srgbClr val="FF0000"/>
                </a:solidFill>
                <a:latin typeface="Cambria" panose="02040503050406030204" pitchFamily="18" charset="0"/>
                <a:ea typeface="Cambria" panose="02040503050406030204" pitchFamily="18" charset="0"/>
              </a:rPr>
              <a:t>- Thực hiện chính sách Ngụ binh ư nông.</a:t>
            </a:r>
          </a:p>
        </p:txBody>
      </p:sp>
      <p:sp>
        <p:nvSpPr>
          <p:cNvPr id="9" name="TextBox 8">
            <a:extLst>
              <a:ext uri="{FF2B5EF4-FFF2-40B4-BE49-F238E27FC236}">
                <a16:creationId xmlns:a16="http://schemas.microsoft.com/office/drawing/2014/main" id="{4B2E1AAF-336A-6065-FD9F-738704BED70A}"/>
              </a:ext>
            </a:extLst>
          </p:cNvPr>
          <p:cNvSpPr txBox="1"/>
          <p:nvPr/>
        </p:nvSpPr>
        <p:spPr>
          <a:xfrm>
            <a:off x="8401970" y="2933437"/>
            <a:ext cx="3117368"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Quốc Tuấn, Trần Quang Khải, Trần Nhật Duật, Trần Khánh Dư....</a:t>
            </a:r>
          </a:p>
        </p:txBody>
      </p:sp>
      <p:sp>
        <p:nvSpPr>
          <p:cNvPr id="10" name="TextBox 9">
            <a:extLst>
              <a:ext uri="{FF2B5EF4-FFF2-40B4-BE49-F238E27FC236}">
                <a16:creationId xmlns:a16="http://schemas.microsoft.com/office/drawing/2014/main" id="{D432170C-35F8-D912-BB72-8F02E3A8EC30}"/>
              </a:ext>
            </a:extLst>
          </p:cNvPr>
          <p:cNvSpPr txBox="1"/>
          <p:nvPr/>
        </p:nvSpPr>
        <p:spPr>
          <a:xfrm>
            <a:off x="3096698" y="3930869"/>
            <a:ext cx="5039360" cy="1015663"/>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Được chú trọng, đề cao nhân tài. </a:t>
            </a:r>
          </a:p>
          <a:p>
            <a:pPr algn="just"/>
            <a:r>
              <a:rPr lang="vi-VN" sz="2000" dirty="0">
                <a:solidFill>
                  <a:srgbClr val="FF0000"/>
                </a:solidFill>
                <a:latin typeface="Cambria" panose="02040503050406030204" pitchFamily="18" charset="0"/>
                <a:ea typeface="Cambria" panose="02040503050406030204" pitchFamily="18" charset="0"/>
              </a:rPr>
              <a:t>- Mở nhiều trường học ở các địa phương.</a:t>
            </a:r>
          </a:p>
          <a:p>
            <a:pPr algn="just"/>
            <a:r>
              <a:rPr lang="vi-VN" sz="2000" dirty="0">
                <a:solidFill>
                  <a:srgbClr val="FF0000"/>
                </a:solidFill>
                <a:latin typeface="Cambria" panose="02040503050406030204" pitchFamily="18" charset="0"/>
                <a:ea typeface="Cambria" panose="02040503050406030204" pitchFamily="18" charset="0"/>
              </a:rPr>
              <a:t>- Đặt hiệu “Tam khôi”</a:t>
            </a:r>
          </a:p>
        </p:txBody>
      </p:sp>
      <p:sp>
        <p:nvSpPr>
          <p:cNvPr id="11" name="TextBox 10">
            <a:extLst>
              <a:ext uri="{FF2B5EF4-FFF2-40B4-BE49-F238E27FC236}">
                <a16:creationId xmlns:a16="http://schemas.microsoft.com/office/drawing/2014/main" id="{9BC8306B-F937-DA47-F75E-9063B493E607}"/>
              </a:ext>
            </a:extLst>
          </p:cNvPr>
          <p:cNvSpPr txBox="1"/>
          <p:nvPr/>
        </p:nvSpPr>
        <p:spPr>
          <a:xfrm>
            <a:off x="8422991" y="3963451"/>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Chu Văn An, Nguyễn Hiền, Mạc Đĩnh Chi...</a:t>
            </a:r>
          </a:p>
        </p:txBody>
      </p:sp>
      <p:sp>
        <p:nvSpPr>
          <p:cNvPr id="12" name="TextBox 11">
            <a:extLst>
              <a:ext uri="{FF2B5EF4-FFF2-40B4-BE49-F238E27FC236}">
                <a16:creationId xmlns:a16="http://schemas.microsoft.com/office/drawing/2014/main" id="{D83C4A88-EE28-1073-0B3D-B0E1AE16EA0B}"/>
              </a:ext>
            </a:extLst>
          </p:cNvPr>
          <p:cNvSpPr txBox="1"/>
          <p:nvPr/>
        </p:nvSpPr>
        <p:spPr>
          <a:xfrm>
            <a:off x="3075677" y="5223641"/>
            <a:ext cx="5039360" cy="400110"/>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 Chống quân xâm lược Mông - Nguyên</a:t>
            </a:r>
          </a:p>
        </p:txBody>
      </p:sp>
      <p:sp>
        <p:nvSpPr>
          <p:cNvPr id="13" name="TextBox 12">
            <a:extLst>
              <a:ext uri="{FF2B5EF4-FFF2-40B4-BE49-F238E27FC236}">
                <a16:creationId xmlns:a16="http://schemas.microsoft.com/office/drawing/2014/main" id="{720EB0E0-3969-23A4-3FC1-0BCD499D561C}"/>
              </a:ext>
            </a:extLst>
          </p:cNvPr>
          <p:cNvSpPr txBox="1"/>
          <p:nvPr/>
        </p:nvSpPr>
        <p:spPr>
          <a:xfrm>
            <a:off x="8412481" y="5035506"/>
            <a:ext cx="3117368" cy="707886"/>
          </a:xfrm>
          <a:prstGeom prst="rect">
            <a:avLst/>
          </a:prstGeom>
          <a:noFill/>
        </p:spPr>
        <p:txBody>
          <a:bodyPr wrap="square" rtlCol="0">
            <a:spAutoFit/>
          </a:bodyPr>
          <a:lstStyle/>
          <a:p>
            <a:pPr algn="just"/>
            <a:r>
              <a:rPr lang="vi-VN" sz="2000" dirty="0">
                <a:solidFill>
                  <a:srgbClr val="FF0000"/>
                </a:solidFill>
                <a:latin typeface="Cambria" panose="02040503050406030204" pitchFamily="18" charset="0"/>
                <a:ea typeface="Cambria" panose="02040503050406030204" pitchFamily="18" charset="0"/>
              </a:rPr>
              <a:t>Trần Thái Tông, Trần Thủ Độ, Trần Quốc Tuấn...</a:t>
            </a:r>
          </a:p>
        </p:txBody>
      </p:sp>
    </p:spTree>
    <p:extLst>
      <p:ext uri="{BB962C8B-B14F-4D97-AF65-F5344CB8AC3E}">
        <p14:creationId xmlns:p14="http://schemas.microsoft.com/office/powerpoint/2010/main" val="148151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down)">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down)">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wipe(down)">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圆角矩形 17">
            <a:extLst>
              <a:ext uri="{FF2B5EF4-FFF2-40B4-BE49-F238E27FC236}">
                <a16:creationId xmlns:a16="http://schemas.microsoft.com/office/drawing/2014/main" id="{566BCC57-D10D-6B33-E0E9-90F731CC3D6C}"/>
              </a:ext>
            </a:extLst>
          </p:cNvPr>
          <p:cNvSpPr/>
          <p:nvPr/>
        </p:nvSpPr>
        <p:spPr>
          <a:xfrm>
            <a:off x="371643" y="321912"/>
            <a:ext cx="11525717" cy="6261767"/>
          </a:xfrm>
          <a:prstGeom prst="roundRect">
            <a:avLst/>
          </a:prstGeom>
          <a:solidFill>
            <a:schemeClr val="bg1"/>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endParaRPr kumimoji="0" lang="vi-VN" sz="45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Group 3">
            <a:extLst>
              <a:ext uri="{FF2B5EF4-FFF2-40B4-BE49-F238E27FC236}">
                <a16:creationId xmlns:a16="http://schemas.microsoft.com/office/drawing/2014/main" id="{102A11CF-6A95-6939-7814-2EB7A3F79D52}"/>
              </a:ext>
            </a:extLst>
          </p:cNvPr>
          <p:cNvGrpSpPr/>
          <p:nvPr/>
        </p:nvGrpSpPr>
        <p:grpSpPr>
          <a:xfrm>
            <a:off x="254000" y="95956"/>
            <a:ext cx="11551920" cy="2394996"/>
            <a:chOff x="304800" y="1923805"/>
            <a:chExt cx="2573867" cy="3266037"/>
          </a:xfrm>
        </p:grpSpPr>
        <p:sp>
          <p:nvSpPr>
            <p:cNvPr id="5" name="Rectangle 3">
              <a:extLst>
                <a:ext uri="{FF2B5EF4-FFF2-40B4-BE49-F238E27FC236}">
                  <a16:creationId xmlns:a16="http://schemas.microsoft.com/office/drawing/2014/main" id="{94F7A2DF-0130-D101-960A-66F5F3B21AA1}"/>
                </a:ext>
              </a:extLst>
            </p:cNvPr>
            <p:cNvSpPr>
              <a:spLocks noChangeArrowheads="1"/>
            </p:cNvSpPr>
            <p:nvPr/>
          </p:nvSpPr>
          <p:spPr bwMode="auto">
            <a:xfrm>
              <a:off x="304800" y="1923805"/>
              <a:ext cx="2573867" cy="2433706"/>
            </a:xfrm>
            <a:prstGeom prst="rect">
              <a:avLst/>
            </a:prstGeom>
            <a:solidFill>
              <a:srgbClr val="FE2F4D"/>
            </a:solidFill>
            <a:ln w="76200" cmpd="tri">
              <a:no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A50A8029-775E-6D4F-4B11-C4C77AAAA80E}"/>
                </a:ext>
              </a:extLst>
            </p:cNvPr>
            <p:cNvSpPr txBox="1"/>
            <p:nvPr/>
          </p:nvSpPr>
          <p:spPr>
            <a:xfrm>
              <a:off x="356866" y="2171162"/>
              <a:ext cx="2469735" cy="3018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2. </a:t>
              </a:r>
              <a:r>
                <a:rPr kumimoji="0" lang="vi-V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Giới thiệu về một nhân vật thời nhà Trần và đóng góp của nhân vật đó đối với lịch sử dân tộc thông qua tư liệu mà em sưu tầm được.</a:t>
              </a: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269BDEA2-D299-D506-B877-D9EE757F7FA0}"/>
              </a:ext>
            </a:extLst>
          </p:cNvPr>
          <p:cNvPicPr>
            <a:picLocks noChangeAspect="1"/>
          </p:cNvPicPr>
          <p:nvPr/>
        </p:nvPicPr>
        <p:blipFill>
          <a:blip r:embed="rId3"/>
          <a:stretch>
            <a:fillRect/>
          </a:stretch>
        </p:blipFill>
        <p:spPr>
          <a:xfrm>
            <a:off x="737727" y="2258432"/>
            <a:ext cx="3035487" cy="3493924"/>
          </a:xfrm>
          <a:prstGeom prst="rect">
            <a:avLst/>
          </a:prstGeom>
        </p:spPr>
      </p:pic>
      <p:pic>
        <p:nvPicPr>
          <p:cNvPr id="6" name="Picture 5" descr="Cung thủ giỏi nhất thời Trần bắn chết kẻ bán nước ngay trên lưng ngựa - Tư  vấn">
            <a:extLst>
              <a:ext uri="{FF2B5EF4-FFF2-40B4-BE49-F238E27FC236}">
                <a16:creationId xmlns:a16="http://schemas.microsoft.com/office/drawing/2014/main" id="{F85A11D7-3676-C6F2-605F-76C84BE1B86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229701" y="2380758"/>
            <a:ext cx="4301565" cy="3074112"/>
          </a:xfrm>
          <a:prstGeom prst="rect">
            <a:avLst/>
          </a:prstGeom>
          <a:noFill/>
          <a:ln>
            <a:noFill/>
          </a:ln>
        </p:spPr>
      </p:pic>
      <p:pic>
        <p:nvPicPr>
          <p:cNvPr id="9" name="Picture 8">
            <a:extLst>
              <a:ext uri="{FF2B5EF4-FFF2-40B4-BE49-F238E27FC236}">
                <a16:creationId xmlns:a16="http://schemas.microsoft.com/office/drawing/2014/main" id="{1660D9CB-F2AD-FE6E-8BEB-4031461EC3A7}"/>
              </a:ext>
            </a:extLst>
          </p:cNvPr>
          <p:cNvPicPr>
            <a:picLocks noChangeAspect="1"/>
          </p:cNvPicPr>
          <p:nvPr/>
        </p:nvPicPr>
        <p:blipFill>
          <a:blip r:embed="rId5"/>
          <a:stretch>
            <a:fillRect/>
          </a:stretch>
        </p:blipFill>
        <p:spPr>
          <a:xfrm>
            <a:off x="8905503" y="2447618"/>
            <a:ext cx="2697384" cy="3143885"/>
          </a:xfrm>
          <a:prstGeom prst="rect">
            <a:avLst/>
          </a:prstGeom>
        </p:spPr>
      </p:pic>
    </p:spTree>
    <p:extLst>
      <p:ext uri="{BB962C8B-B14F-4D97-AF65-F5344CB8AC3E}">
        <p14:creationId xmlns:p14="http://schemas.microsoft.com/office/powerpoint/2010/main" val="3313829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4411838" y="2059436"/>
            <a:ext cx="7296352" cy="352934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GB" sz="1867" kern="0">
              <a:solidFill>
                <a:srgbClr val="E7DCD2"/>
              </a:solidFill>
              <a:latin typeface="Arial"/>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4631138" y="2418686"/>
            <a:ext cx="7077052" cy="3170099"/>
          </a:xfrm>
          <a:prstGeom prst="rect">
            <a:avLst/>
          </a:prstGeom>
          <a:noFill/>
        </p:spPr>
        <p:txBody>
          <a:bodyPr wrap="square" rtlCol="0">
            <a:spAutoFit/>
          </a:bodyPr>
          <a:lstStyle/>
          <a:p>
            <a:pPr algn="just" defTabSz="1219170">
              <a:buClr>
                <a:srgbClr val="000000"/>
              </a:buClr>
              <a:defRPr/>
            </a:pPr>
            <a:r>
              <a:rPr lang="vi-VN" sz="4000" b="1" kern="0" dirty="0">
                <a:solidFill>
                  <a:srgbClr val="2D575C"/>
                </a:solidFill>
                <a:latin typeface="Cambria" panose="02040503050406030204" pitchFamily="18" charset="0"/>
                <a:ea typeface="Cambria" panose="02040503050406030204" pitchFamily="18" charset="0"/>
                <a:cs typeface="Arial"/>
                <a:sym typeface="Arial"/>
              </a:rPr>
              <a:t>Sưu tầm tranh ảnh, tư liệu viết,... về một di tích lịch sử liên quan đến Triều Trần còn lại đến ngày nay và chia sẻ với bạn.</a:t>
            </a:r>
            <a:endParaRPr lang="en-GB" sz="4000" b="1" kern="0" dirty="0">
              <a:solidFill>
                <a:srgbClr val="2D575C"/>
              </a:solidFill>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260913" y="395111"/>
            <a:ext cx="5822529" cy="6858000"/>
          </a:xfrm>
          <a:prstGeom prst="rect">
            <a:avLst/>
          </a:prstGeom>
        </p:spPr>
      </p:pic>
      <p:pic>
        <p:nvPicPr>
          <p:cNvPr id="2" name="Picture 1">
            <a:extLst>
              <a:ext uri="{FF2B5EF4-FFF2-40B4-BE49-F238E27FC236}">
                <a16:creationId xmlns:a16="http://schemas.microsoft.com/office/drawing/2014/main" id="{32F3027E-6B94-4E21-B3A7-8F5C92241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472" y="-253778"/>
            <a:ext cx="9753600" cy="2313214"/>
          </a:xfrm>
          <a:prstGeom prst="rect">
            <a:avLst/>
          </a:prstGeom>
        </p:spPr>
      </p:pic>
    </p:spTree>
    <p:extLst>
      <p:ext uri="{BB962C8B-B14F-4D97-AF65-F5344CB8AC3E}">
        <p14:creationId xmlns:p14="http://schemas.microsoft.com/office/powerpoint/2010/main" val="345949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1064</TotalTime>
  <Words>283</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Assistant Medium</vt:lpstr>
      <vt:lpstr>Calibri</vt:lpstr>
      <vt:lpstr>Cambria</vt:lpstr>
      <vt:lpstr>Livvic</vt:lpstr>
      <vt:lpstr>Nunito</vt:lpstr>
      <vt:lpstr>Rajdhani</vt:lpstr>
      <vt:lpstr>Roboto Condensed Light</vt:lpstr>
      <vt:lpstr>Times New Roman</vt:lpstr>
      <vt:lpstr>Office Theme</vt:lpstr>
      <vt:lpstr>World War II D-Day Invasion XL by Slidesgo</vt:lpstr>
      <vt:lpstr>1_World War II D-Day Invasion XL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cp:lastModifiedBy>
  <cp:revision>107</cp:revision>
  <dcterms:created xsi:type="dcterms:W3CDTF">2021-10-09T12:53:29Z</dcterms:created>
  <dcterms:modified xsi:type="dcterms:W3CDTF">2024-12-08T09:34:32Z</dcterms:modified>
</cp:coreProperties>
</file>