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5" r:id="rId3"/>
    <p:sldMasterId id="2147483717" r:id="rId4"/>
  </p:sldMasterIdLst>
  <p:notesMasterIdLst>
    <p:notesMasterId r:id="rId20"/>
  </p:notesMasterIdLst>
  <p:sldIdLst>
    <p:sldId id="522" r:id="rId5"/>
    <p:sldId id="524" r:id="rId6"/>
    <p:sldId id="262" r:id="rId7"/>
    <p:sldId id="263" r:id="rId8"/>
    <p:sldId id="519" r:id="rId9"/>
    <p:sldId id="520" r:id="rId10"/>
    <p:sldId id="267" r:id="rId11"/>
    <p:sldId id="507" r:id="rId12"/>
    <p:sldId id="518" r:id="rId13"/>
    <p:sldId id="272" r:id="rId14"/>
    <p:sldId id="521" r:id="rId15"/>
    <p:sldId id="434" r:id="rId16"/>
    <p:sldId id="271" r:id="rId17"/>
    <p:sldId id="438"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2237" autoAdjust="0"/>
  </p:normalViewPr>
  <p:slideViewPr>
    <p:cSldViewPr snapToGrid="0">
      <p:cViewPr varScale="1">
        <p:scale>
          <a:sx n="69" d="100"/>
          <a:sy n="69" d="100"/>
        </p:scale>
        <p:origin x="78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D138E-745E-4A52-A7DF-33B13150E082}" type="datetimeFigureOut">
              <a:rPr lang="en-US" smtClean="0"/>
              <a:t>11/16/2024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2C2B02-C365-41F3-BF18-E8535EFAFFFD}" type="slidenum">
              <a:rPr lang="en-US" smtClean="0"/>
              <a:t>‹#›</a:t>
            </a:fld>
            <a:endParaRPr lang="en-US"/>
          </a:p>
        </p:txBody>
      </p:sp>
    </p:spTree>
    <p:extLst>
      <p:ext uri="{BB962C8B-B14F-4D97-AF65-F5344CB8AC3E}">
        <p14:creationId xmlns:p14="http://schemas.microsoft.com/office/powerpoint/2010/main" val="3700210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411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68EAC-0A1F-2BB7-D258-7212BC37207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44ABA0-1CFD-DAE8-80B0-1A8FC9FC742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3E17E8-94B0-0B52-7B8C-92187806C3DF}"/>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5" name="Footer Placeholder 4">
            <a:extLst>
              <a:ext uri="{FF2B5EF4-FFF2-40B4-BE49-F238E27FC236}">
                <a16:creationId xmlns:a16="http://schemas.microsoft.com/office/drawing/2014/main" id="{71982C45-60FB-2311-C4AE-635A7A3316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0518CF-3DC8-9509-EE6C-C584EBE45945}"/>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378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75495-1B8D-3C96-C833-3B75393BCC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F6E34A-B07D-BCF9-942D-BBF8A9F2832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F58B92-6BEF-DE99-7F55-DF115E19A44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5" name="Footer Placeholder 4">
            <a:extLst>
              <a:ext uri="{FF2B5EF4-FFF2-40B4-BE49-F238E27FC236}">
                <a16:creationId xmlns:a16="http://schemas.microsoft.com/office/drawing/2014/main" id="{0F8078AB-8E12-C3C4-6BE6-F96A9BDE4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D0EED-0648-07AF-98CC-5E7735CCB42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48381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B776E0-3F7B-FB27-278D-7294E0A0A8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678A7-88E6-97AB-1976-B6CAE3F715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19EBA-CFDD-C1CE-5691-DAB17B9ECC58}"/>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5" name="Footer Placeholder 4">
            <a:extLst>
              <a:ext uri="{FF2B5EF4-FFF2-40B4-BE49-F238E27FC236}">
                <a16:creationId xmlns:a16="http://schemas.microsoft.com/office/drawing/2014/main" id="{E090DACF-430D-9576-4784-89B5D9A9BF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9CC5E0-DA9A-DCB0-A5DB-0E7411D8F74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70846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40"/>
            <a:ext cx="12194208" cy="6856760"/>
          </a:xfrm>
          <a:prstGeom prst="rect">
            <a:avLst/>
          </a:prstGeom>
        </p:spPr>
      </p:pic>
    </p:spTree>
    <p:extLst>
      <p:ext uri="{BB962C8B-B14F-4D97-AF65-F5344CB8AC3E}">
        <p14:creationId xmlns:p14="http://schemas.microsoft.com/office/powerpoint/2010/main" val="259068820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016504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126061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2066387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730755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708931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048153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449768"/>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282FC-B8C4-4C60-2F13-9DA6F4BE6C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6FB089A-430D-E12C-9EE4-658A17C325C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8098C4-FD37-160C-BC70-0B1E1A4308D0}"/>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5" name="Footer Placeholder 4">
            <a:extLst>
              <a:ext uri="{FF2B5EF4-FFF2-40B4-BE49-F238E27FC236}">
                <a16:creationId xmlns:a16="http://schemas.microsoft.com/office/drawing/2014/main" id="{13DB9F34-B3C8-3AB2-23D5-1875AA17E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606661-E343-00AE-A566-FFE4F2A2B42C}"/>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3770629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4676421"/>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0179454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2153069"/>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11/16/2024</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9907067"/>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880970"/>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1" y="0"/>
            <a:ext cx="12192000" cy="6858000"/>
          </a:xfrm>
          <a:prstGeom prst="rect">
            <a:avLst/>
          </a:prstGeom>
        </p:spPr>
      </p:pic>
      <p:sp>
        <p:nvSpPr>
          <p:cNvPr id="8" name="矩形 7"/>
          <p:cNvSpPr/>
          <p:nvPr userDrawn="1"/>
        </p:nvSpPr>
        <p:spPr>
          <a:xfrm>
            <a:off x="1" y="0"/>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94428332"/>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0934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932614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433864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08627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2E964-0AD1-AAA6-01F0-3CF7C8EA991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EBD47-D1B3-B66A-D2B2-9AF962A19A1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CAB720-BBA1-ECB1-A627-DCB509E5998C}"/>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5" name="Footer Placeholder 4">
            <a:extLst>
              <a:ext uri="{FF2B5EF4-FFF2-40B4-BE49-F238E27FC236}">
                <a16:creationId xmlns:a16="http://schemas.microsoft.com/office/drawing/2014/main" id="{4C711BBF-DAA7-3720-FEAF-F87EC9640D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D290DD-B1AB-DB53-D38C-9F54407A11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0131334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132021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21245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53107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56626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41002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14058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55224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951325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878151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2664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EEB6-BE14-3E98-EF22-30E0EF0925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3DDEA9-D9B9-FA41-60F6-857A85794F8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53FE9-68E8-EF63-5BBE-E873281925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64B9FE-E3F5-E818-F773-3374E837BF83}"/>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6" name="Footer Placeholder 5">
            <a:extLst>
              <a:ext uri="{FF2B5EF4-FFF2-40B4-BE49-F238E27FC236}">
                <a16:creationId xmlns:a16="http://schemas.microsoft.com/office/drawing/2014/main" id="{BFF895EF-11B3-D293-C885-2FEB6A5175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076BB2-ADDF-353B-63E1-D330A3918753}"/>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805243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99863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44833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86950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241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620694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931442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8685596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a:xfrm>
            <a:off x="838200" y="6356350"/>
            <a:ext cx="2743200" cy="365125"/>
          </a:xfrm>
          <a:prstGeom prst="rect">
            <a:avLst/>
          </a:prstGeom>
        </p:spPr>
        <p:txBody>
          <a:body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a:xfrm>
            <a:off x="8610600" y="6356350"/>
            <a:ext cx="2743200" cy="365125"/>
          </a:xfrm>
          <a:prstGeom prst="rect">
            <a:avLst/>
          </a:prstGeom>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23384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2909-3FC0-38E2-87BA-6D68D5C6221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02D5B73-4265-DBCC-DFA1-94302D8E09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8CA08D-39A6-DED7-6254-91C3B56EAC5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8B55B1-240A-FB4F-379A-2FB7E580114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F0B27A-1CC7-9151-FB84-A93071AD99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3C9F5F-B314-79AE-1875-7B958971F651}"/>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8" name="Footer Placeholder 7">
            <a:extLst>
              <a:ext uri="{FF2B5EF4-FFF2-40B4-BE49-F238E27FC236}">
                <a16:creationId xmlns:a16="http://schemas.microsoft.com/office/drawing/2014/main" id="{01709768-ED86-E4E4-1E42-ED56391137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71D2320-C15F-AE08-B3FE-F37DD27D33ED}"/>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479033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B2759-D8E5-EDD1-6A64-2F5ADF9677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636D3A3-C26C-BFCD-267A-338E10B64AAA}"/>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4" name="Footer Placeholder 3">
            <a:extLst>
              <a:ext uri="{FF2B5EF4-FFF2-40B4-BE49-F238E27FC236}">
                <a16:creationId xmlns:a16="http://schemas.microsoft.com/office/drawing/2014/main" id="{99D25902-CFFE-0158-C733-8AEEDC0B86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8AE61B-98D2-02A9-5F2F-6CE9B3A01AB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675626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B8AFB8-73C4-B95F-7B0F-C455B76F403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3" name="Footer Placeholder 2">
            <a:extLst>
              <a:ext uri="{FF2B5EF4-FFF2-40B4-BE49-F238E27FC236}">
                <a16:creationId xmlns:a16="http://schemas.microsoft.com/office/drawing/2014/main" id="{CF0FB35C-7CF4-CA1B-37D3-49D9C3B2CC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EBF883-F102-DC67-1ECD-80E681F8D9B2}"/>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4286234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B69F9-EE55-DC8A-BB34-5EFFFD60319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DE14E7-912F-59F9-549F-457E62C973A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DC323-ED4C-1116-D519-97A8CDA5D1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F52ED9-7DBE-9F74-087B-8B231673A47D}"/>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6" name="Footer Placeholder 5">
            <a:extLst>
              <a:ext uri="{FF2B5EF4-FFF2-40B4-BE49-F238E27FC236}">
                <a16:creationId xmlns:a16="http://schemas.microsoft.com/office/drawing/2014/main" id="{761A8FC2-9C1F-757A-40EB-D60B204A01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8769AB-C0FC-0820-A20A-F5B5B5CEE148}"/>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169799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C267-DF76-71E1-6138-7027901A36C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61FFA6-7F0B-0A25-3F59-8F3CE4376D3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4F6044-4EE9-8E03-533C-7174C874E0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DDFB3-B507-F360-F683-BB25AB72692E}"/>
              </a:ext>
            </a:extLst>
          </p:cNvPr>
          <p:cNvSpPr>
            <a:spLocks noGrp="1"/>
          </p:cNvSpPr>
          <p:nvPr>
            <p:ph type="dt" sz="half" idx="10"/>
          </p:nvPr>
        </p:nvSpPr>
        <p:spPr>
          <a:xfrm>
            <a:off x="838200" y="6356350"/>
            <a:ext cx="2743200" cy="365125"/>
          </a:xfrm>
          <a:prstGeom prst="rect">
            <a:avLst/>
          </a:prstGeom>
        </p:spPr>
        <p:txBody>
          <a:bodyPr/>
          <a:lstStyle/>
          <a:p>
            <a:fld id="{0B54E188-4D12-4D98-98E3-64D1A70FD065}" type="datetimeFigureOut">
              <a:rPr lang="en-US" smtClean="0"/>
              <a:t>11/16/2024</a:t>
            </a:fld>
            <a:endParaRPr lang="en-US"/>
          </a:p>
        </p:txBody>
      </p:sp>
      <p:sp>
        <p:nvSpPr>
          <p:cNvPr id="6" name="Footer Placeholder 5">
            <a:extLst>
              <a:ext uri="{FF2B5EF4-FFF2-40B4-BE49-F238E27FC236}">
                <a16:creationId xmlns:a16="http://schemas.microsoft.com/office/drawing/2014/main" id="{E110C28B-3D28-59F5-2F99-E0AAA7B1E3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A7E581-CF5B-64AD-537D-2DECA2996B87}"/>
              </a:ext>
            </a:extLst>
          </p:cNvPr>
          <p:cNvSpPr>
            <a:spLocks noGrp="1"/>
          </p:cNvSpPr>
          <p:nvPr>
            <p:ph type="sldNum" sz="quarter" idx="12"/>
          </p:nvPr>
        </p:nvSpPr>
        <p:spPr>
          <a:xfrm>
            <a:off x="8610600" y="6356350"/>
            <a:ext cx="2743200" cy="365125"/>
          </a:xfrm>
          <a:prstGeom prst="rect">
            <a:avLst/>
          </a:prstGeom>
        </p:spPr>
        <p:txBody>
          <a:bodyPr/>
          <a:lstStyle/>
          <a:p>
            <a:fld id="{C880A99F-5306-4CF0-828A-ED5382D56C25}" type="slidenum">
              <a:rPr lang="en-US" smtClean="0"/>
              <a:t>‹#›</a:t>
            </a:fld>
            <a:endParaRPr lang="en-US"/>
          </a:p>
        </p:txBody>
      </p:sp>
    </p:spTree>
    <p:extLst>
      <p:ext uri="{BB962C8B-B14F-4D97-AF65-F5344CB8AC3E}">
        <p14:creationId xmlns:p14="http://schemas.microsoft.com/office/powerpoint/2010/main" val="2335627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42BCE87F-23EF-4EFE-E81C-36AD37C89CF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7484" y="67660"/>
            <a:ext cx="1374642" cy="1374642"/>
          </a:xfrm>
          <a:prstGeom prst="rect">
            <a:avLst/>
          </a:prstGeom>
        </p:spPr>
      </p:pic>
    </p:spTree>
    <p:extLst>
      <p:ext uri="{BB962C8B-B14F-4D97-AF65-F5344CB8AC3E}">
        <p14:creationId xmlns:p14="http://schemas.microsoft.com/office/powerpoint/2010/main" val="3627751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769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11/16/2024</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319733422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98767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38.xml"/><Relationship Id="rId4" Type="http://schemas.openxmlformats.org/officeDocument/2006/relationships/image" Target="../media/image30.emf"/></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F8FFE123-7952-7249-E3B0-31992ECB7C10}"/>
              </a:ext>
            </a:extLst>
          </p:cNvPr>
          <p:cNvSpPr txBox="1">
            <a:spLocks noChangeArrowheads="1"/>
          </p:cNvSpPr>
          <p:nvPr/>
        </p:nvSpPr>
        <p:spPr bwMode="auto">
          <a:xfrm>
            <a:off x="2288231" y="682013"/>
            <a:ext cx="7518400" cy="3831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lIns="108792" tIns="54396" rIns="108792" bIns="54396" numCol="1">
            <a:prstTxWarp prst="textArchUp">
              <a:avLst/>
            </a:prstTxWarp>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097" b="1" dirty="0">
                <a:solidFill>
                  <a:srgbClr val="FF0066"/>
                </a:solidFill>
                <a:latin typeface="Times New Roman" pitchFamily="18" charset="0"/>
              </a:rPr>
              <a:t>TRƯỜNG TIỂU HỌC LONG BIÊN</a:t>
            </a:r>
          </a:p>
        </p:txBody>
      </p:sp>
      <p:sp>
        <p:nvSpPr>
          <p:cNvPr id="5" name="Text Box 18">
            <a:extLst>
              <a:ext uri="{FF2B5EF4-FFF2-40B4-BE49-F238E27FC236}">
                <a16:creationId xmlns:a16="http://schemas.microsoft.com/office/drawing/2014/main" id="{C308CAE3-C8F2-3C74-8D34-D9C61F4B5E63}"/>
              </a:ext>
            </a:extLst>
          </p:cNvPr>
          <p:cNvSpPr txBox="1">
            <a:spLocks noChangeArrowheads="1"/>
          </p:cNvSpPr>
          <p:nvPr/>
        </p:nvSpPr>
        <p:spPr bwMode="auto">
          <a:xfrm>
            <a:off x="4461789" y="5403443"/>
            <a:ext cx="4394970" cy="52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Giáo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viên</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Đào</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Thị</a:t>
            </a:r>
            <a:r>
              <a:rPr lang="en-US" altLang="en-US" sz="2696" b="1" i="1" dirty="0">
                <a:solidFill>
                  <a:srgbClr val="FF3399"/>
                </a:solidFill>
                <a:effectLst>
                  <a:outerShdw blurRad="38100" dist="38100" dir="2700000" algn="tl">
                    <a:srgbClr val="000000">
                      <a:alpha val="43137"/>
                    </a:srgbClr>
                  </a:outerShdw>
                </a:effectLst>
                <a:latin typeface="Times New Roman" pitchFamily="18" charset="0"/>
              </a:rPr>
              <a:t> </a:t>
            </a:r>
            <a:r>
              <a:rPr lang="en-US" altLang="en-US" sz="2696" b="1" i="1" dirty="0" err="1">
                <a:solidFill>
                  <a:srgbClr val="FF3399"/>
                </a:solidFill>
                <a:effectLst>
                  <a:outerShdw blurRad="38100" dist="38100" dir="2700000" algn="tl">
                    <a:srgbClr val="000000">
                      <a:alpha val="43137"/>
                    </a:srgbClr>
                  </a:outerShdw>
                </a:effectLst>
                <a:latin typeface="Times New Roman" pitchFamily="18" charset="0"/>
              </a:rPr>
              <a:t>Đảm</a:t>
            </a:r>
            <a:endParaRPr lang="en-US" altLang="en-US" sz="2696" b="1" i="1" dirty="0">
              <a:solidFill>
                <a:srgbClr val="FF3399"/>
              </a:solidFill>
              <a:effectLst>
                <a:outerShdw blurRad="38100" dist="38100" dir="2700000" algn="tl">
                  <a:srgbClr val="000000">
                    <a:alpha val="43137"/>
                  </a:srgbClr>
                </a:outerShdw>
              </a:effectLst>
              <a:latin typeface="Times New Roman" pitchFamily="18" charset="0"/>
            </a:endParaRPr>
          </a:p>
        </p:txBody>
      </p:sp>
      <p:pic>
        <p:nvPicPr>
          <p:cNvPr id="6" name="Picture 5">
            <a:extLst>
              <a:ext uri="{FF2B5EF4-FFF2-40B4-BE49-F238E27FC236}">
                <a16:creationId xmlns:a16="http://schemas.microsoft.com/office/drawing/2014/main" id="{916FE9A9-5C68-C919-6901-DC3789E5EF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0221" y="-99037"/>
            <a:ext cx="1562100" cy="1562100"/>
          </a:xfrm>
          <a:prstGeom prst="rect">
            <a:avLst/>
          </a:prstGeom>
        </p:spPr>
      </p:pic>
      <p:pic>
        <p:nvPicPr>
          <p:cNvPr id="7" name="Picture 6">
            <a:extLst>
              <a:ext uri="{FF2B5EF4-FFF2-40B4-BE49-F238E27FC236}">
                <a16:creationId xmlns:a16="http://schemas.microsoft.com/office/drawing/2014/main" id="{C9D70316-A554-DECB-AC97-07279191F3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7" y="-99037"/>
            <a:ext cx="1725318" cy="1249296"/>
          </a:xfrm>
          <a:prstGeom prst="rect">
            <a:avLst/>
          </a:prstGeom>
        </p:spPr>
      </p:pic>
      <p:sp>
        <p:nvSpPr>
          <p:cNvPr id="8" name="Text Box 17">
            <a:extLst>
              <a:ext uri="{FF2B5EF4-FFF2-40B4-BE49-F238E27FC236}">
                <a16:creationId xmlns:a16="http://schemas.microsoft.com/office/drawing/2014/main" id="{B3666516-11E3-D3DE-15D2-2DA8F31A6E44}"/>
              </a:ext>
            </a:extLst>
          </p:cNvPr>
          <p:cNvSpPr txBox="1">
            <a:spLocks noChangeArrowheads="1"/>
          </p:cNvSpPr>
          <p:nvPr/>
        </p:nvSpPr>
        <p:spPr bwMode="auto">
          <a:xfrm>
            <a:off x="1743945" y="1951752"/>
            <a:ext cx="8592457" cy="149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9" name="Text Box 14">
            <a:extLst>
              <a:ext uri="{FF2B5EF4-FFF2-40B4-BE49-F238E27FC236}">
                <a16:creationId xmlns:a16="http://schemas.microsoft.com/office/drawing/2014/main" id="{3F5D493D-1280-D1E7-1884-D52B52246657}"/>
              </a:ext>
            </a:extLst>
          </p:cNvPr>
          <p:cNvSpPr txBox="1">
            <a:spLocks noChangeArrowheads="1"/>
          </p:cNvSpPr>
          <p:nvPr/>
        </p:nvSpPr>
        <p:spPr bwMode="auto">
          <a:xfrm>
            <a:off x="1138971" y="3619322"/>
            <a:ext cx="10445190" cy="1078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792" tIns="54396" rIns="108792" bIns="54396">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21"/>
              </a:spcBef>
              <a:defRPr/>
            </a:pPr>
            <a:r>
              <a:rPr lang="en-US" sz="2996"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MÔN CÔNG NGHỆ - LỚP 5A6</a:t>
            </a:r>
            <a:endPar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821"/>
              </a:spcBef>
              <a:defRPr/>
            </a:pPr>
            <a:endParaRPr lang="en-US" sz="1798"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997218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5" y="561976"/>
            <a:ext cx="7629098" cy="3750718"/>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Hộp Văn bản 3">
            <a:extLst>
              <a:ext uri="{FF2B5EF4-FFF2-40B4-BE49-F238E27FC236}">
                <a16:creationId xmlns:a16="http://schemas.microsoft.com/office/drawing/2014/main" id="{95829C15-3D13-4A26-D838-6013D6DAD8E3}"/>
              </a:ext>
            </a:extLst>
          </p:cNvPr>
          <p:cNvSpPr txBox="1"/>
          <p:nvPr/>
        </p:nvSpPr>
        <p:spPr>
          <a:xfrm>
            <a:off x="653431" y="866847"/>
            <a:ext cx="7212186" cy="3416320"/>
          </a:xfrm>
          <a:prstGeom prst="rect">
            <a:avLst/>
          </a:prstGeom>
          <a:noFill/>
        </p:spPr>
        <p:txBody>
          <a:bodyPr wrap="square" rtlCol="0">
            <a:spAutoFit/>
          </a:bodyPr>
          <a:lstStyle/>
          <a:p>
            <a:pPr algn="ctr"/>
            <a:r>
              <a:rPr lang="en-US" sz="5400" b="1" dirty="0" err="1">
                <a:solidFill>
                  <a:srgbClr val="FF0000"/>
                </a:solidFill>
                <a:latin typeface="Calibri" panose="020F0502020204030204" pitchFamily="34" charset="0"/>
                <a:cs typeface="Calibri" panose="020F0502020204030204" pitchFamily="34" charset="0"/>
              </a:rPr>
              <a:t>Chọn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một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thủ</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công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kỹ</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thuật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mà</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em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yêu</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thích</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ngoại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trừ</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sản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phẩm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đồng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hồ</a:t>
            </a:r>
            <a:endParaRPr lang="en-US" sz="5400" b="1" dirty="0">
              <a:solidFill>
                <a:srgbClr val="FF0000"/>
              </a:solidFill>
              <a:latin typeface="Calibri" panose="020F0502020204030204" pitchFamily="34" charset="0"/>
              <a:cs typeface="Calibri" panose="020F0502020204030204" pitchFamily="34" charset="0"/>
            </a:endParaRPr>
          </a:p>
        </p:txBody>
      </p:sp>
      <p:pic>
        <p:nvPicPr>
          <p:cNvPr id="2" name="Picture 3">
            <a:extLst>
              <a:ext uri="{FF2B5EF4-FFF2-40B4-BE49-F238E27FC236}">
                <a16:creationId xmlns:a16="http://schemas.microsoft.com/office/drawing/2014/main" id="{5872EBAC-3569-4037-C239-CEA10D1E0105}"/>
              </a:ext>
            </a:extLst>
          </p:cNvPr>
          <p:cNvPicPr>
            <a:picLocks noChangeAspect="1"/>
          </p:cNvPicPr>
          <p:nvPr/>
        </p:nvPicPr>
        <p:blipFill>
          <a:blip r:embed="rId3"/>
          <a:srcRect/>
          <a:stretch>
            <a:fillRect/>
          </a:stretch>
        </p:blipFill>
        <p:spPr>
          <a:xfrm>
            <a:off x="9703937" y="3286522"/>
            <a:ext cx="2237851" cy="3449481"/>
          </a:xfrm>
          <a:prstGeom prst="rect">
            <a:avLst/>
          </a:prstGeom>
        </p:spPr>
      </p:pic>
      <p:pic>
        <p:nvPicPr>
          <p:cNvPr id="3" name="Picture 4">
            <a:extLst>
              <a:ext uri="{FF2B5EF4-FFF2-40B4-BE49-F238E27FC236}">
                <a16:creationId xmlns:a16="http://schemas.microsoft.com/office/drawing/2014/main" id="{631153DF-C03B-748C-94C2-5D0DD6AFD1B0}"/>
              </a:ext>
            </a:extLst>
          </p:cNvPr>
          <p:cNvPicPr>
            <a:picLocks noChangeAspect="1"/>
          </p:cNvPicPr>
          <p:nvPr/>
        </p:nvPicPr>
        <p:blipFill>
          <a:blip r:embed="rId4"/>
          <a:srcRect/>
          <a:stretch>
            <a:fillRect/>
          </a:stretch>
        </p:blipFill>
        <p:spPr>
          <a:xfrm>
            <a:off x="7383439" y="3286522"/>
            <a:ext cx="2097776" cy="3462628"/>
          </a:xfrm>
          <a:prstGeom prst="rect">
            <a:avLst/>
          </a:prstGeom>
        </p:spPr>
      </p:pic>
    </p:spTree>
    <p:extLst>
      <p:ext uri="{BB962C8B-B14F-4D97-AF65-F5344CB8AC3E}">
        <p14:creationId xmlns:p14="http://schemas.microsoft.com/office/powerpoint/2010/main" val="384761127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14:presetBounceEnd="72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72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72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BD586B81-2734-D432-EECF-15BAF69832A6}"/>
              </a:ext>
            </a:extLst>
          </p:cNvPr>
          <p:cNvPicPr>
            <a:picLocks noChangeAspect="1"/>
          </p:cNvPicPr>
          <p:nvPr/>
        </p:nvPicPr>
        <p:blipFill>
          <a:blip r:embed="rId3"/>
          <a:stretch>
            <a:fillRect/>
          </a:stretch>
        </p:blipFill>
        <p:spPr>
          <a:xfrm>
            <a:off x="857249" y="601662"/>
            <a:ext cx="4764347" cy="2503488"/>
          </a:xfrm>
          <a:prstGeom prst="rect">
            <a:avLst/>
          </a:prstGeom>
        </p:spPr>
      </p:pic>
      <p:pic>
        <p:nvPicPr>
          <p:cNvPr id="4" name="Picture 3" descr="Huong-dan-lam-xe-o-to-voi-vo-hop-sua-tuoi">
            <a:extLst>
              <a:ext uri="{FF2B5EF4-FFF2-40B4-BE49-F238E27FC236}">
                <a16:creationId xmlns:a16="http://schemas.microsoft.com/office/drawing/2014/main" id="{4DA64148-27EA-2265-EF25-0DAFEC87B94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625" y="583530"/>
            <a:ext cx="3905250" cy="2580674"/>
          </a:xfrm>
          <a:prstGeom prst="rect">
            <a:avLst/>
          </a:prstGeom>
          <a:noFill/>
          <a:ln>
            <a:noFill/>
          </a:ln>
        </p:spPr>
      </p:pic>
      <p:pic>
        <p:nvPicPr>
          <p:cNvPr id="7" name="Picture 6" descr="Do-choi-xe-o-to-tai-che-bao-ve-moi-truong">
            <a:extLst>
              <a:ext uri="{FF2B5EF4-FFF2-40B4-BE49-F238E27FC236}">
                <a16:creationId xmlns:a16="http://schemas.microsoft.com/office/drawing/2014/main" id="{0D4BEBD3-B834-7F74-FB40-DEA2475646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8061" y="3324226"/>
            <a:ext cx="4564063" cy="2895600"/>
          </a:xfrm>
          <a:prstGeom prst="rect">
            <a:avLst/>
          </a:prstGeom>
          <a:noFill/>
          <a:ln>
            <a:noFill/>
          </a:ln>
        </p:spPr>
      </p:pic>
      <p:pic>
        <p:nvPicPr>
          <p:cNvPr id="8" name="Picture 7" descr="bình hoa bằng ống hút nhựa">
            <a:extLst>
              <a:ext uri="{FF2B5EF4-FFF2-40B4-BE49-F238E27FC236}">
                <a16:creationId xmlns:a16="http://schemas.microsoft.com/office/drawing/2014/main" id="{E95AFF7B-5A3D-1ECD-760C-BAE211D5DF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787" y="3426460"/>
            <a:ext cx="4119563" cy="2742738"/>
          </a:xfrm>
          <a:prstGeom prst="rect">
            <a:avLst/>
          </a:prstGeom>
          <a:noFill/>
          <a:ln>
            <a:noFill/>
          </a:ln>
        </p:spPr>
      </p:pic>
    </p:spTree>
    <p:extLst>
      <p:ext uri="{BB962C8B-B14F-4D97-AF65-F5344CB8AC3E}">
        <p14:creationId xmlns:p14="http://schemas.microsoft.com/office/powerpoint/2010/main" val="4114358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441240" y="160255"/>
            <a:ext cx="11128592" cy="6858000"/>
          </a:xfrm>
          <a:prstGeom prst="rect">
            <a:avLst/>
          </a:prstGeom>
        </p:spPr>
      </p:pic>
      <p:sp>
        <p:nvSpPr>
          <p:cNvPr id="10" name="Rounded Rectangle 9"/>
          <p:cNvSpPr/>
          <p:nvPr/>
        </p:nvSpPr>
        <p:spPr>
          <a:xfrm>
            <a:off x="2484341" y="2170807"/>
            <a:ext cx="6962299" cy="31795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FFF00"/>
                </a:solidFill>
                <a:latin typeface="Calibri" panose="020F0502020204030204"/>
                <a:cs typeface="Calibri" panose="020F0502020204030204" pitchFamily="34" charset="0"/>
              </a:rPr>
              <a:t>T</a:t>
            </a:r>
            <a:r>
              <a:rPr lang="vi-VN" sz="3200" b="1" dirty="0">
                <a:solidFill>
                  <a:srgbClr val="FFFF00"/>
                </a:solidFill>
                <a:latin typeface="Calibri" panose="020F0502020204030204"/>
                <a:cs typeface="Calibri" panose="020F0502020204030204" pitchFamily="34" charset="0"/>
              </a:rPr>
              <a:t>hảo luận với bạn sản phẩm yêu thích của mình cần có những vật liệu nào, sản phẩm đó có những bộ phận gì? Có hình dáng, kích thước thế nào?</a:t>
            </a:r>
            <a:endParaRPr kumimoji="0" lang="vi-VN" sz="3200" b="1" i="0" u="none" strike="noStrike" kern="1200" cap="none" spc="0" normalizeH="0" baseline="0" noProof="0" dirty="0">
              <a:ln>
                <a:noFill/>
              </a:ln>
              <a:solidFill>
                <a:srgbClr val="FFFF00"/>
              </a:solidFill>
              <a:effectLst/>
              <a:uLnTx/>
              <a:uFillTx/>
              <a:latin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706919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A1CF52-4087-C5CC-26A5-9C9A0CE0385A}"/>
              </a:ext>
            </a:extLst>
          </p:cNvPr>
          <p:cNvPicPr>
            <a:picLocks noChangeAspect="1"/>
          </p:cNvPicPr>
          <p:nvPr/>
        </p:nvPicPr>
        <p:blipFill>
          <a:blip r:embed="rId3"/>
          <a:stretch>
            <a:fillRect/>
          </a:stretch>
        </p:blipFill>
        <p:spPr>
          <a:xfrm>
            <a:off x="5156340" y="527668"/>
            <a:ext cx="7407282" cy="4389500"/>
          </a:xfrm>
          <a:prstGeom prst="rect">
            <a:avLst/>
          </a:prstGeom>
        </p:spPr>
      </p:pic>
    </p:spTree>
    <p:extLst>
      <p:ext uri="{BB962C8B-B14F-4D97-AF65-F5344CB8AC3E}">
        <p14:creationId xmlns:p14="http://schemas.microsoft.com/office/powerpoint/2010/main" val="7016059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6" y="0"/>
            <a:ext cx="12191999" cy="685800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3"/>
          <a:stretch>
            <a:fillRect/>
          </a:stretch>
        </p:blipFill>
        <p:spPr>
          <a:xfrm>
            <a:off x="6415799" y="969688"/>
            <a:ext cx="2537413" cy="3317663"/>
          </a:xfrm>
          <a:prstGeom prst="rect">
            <a:avLst/>
          </a:prstGeom>
        </p:spPr>
      </p:pic>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4"/>
          <a:stretch>
            <a:fillRect/>
          </a:stretch>
        </p:blipFill>
        <p:spPr>
          <a:xfrm>
            <a:off x="4274968" y="969688"/>
            <a:ext cx="2258865" cy="3339350"/>
          </a:xfrm>
          <a:prstGeom prst="rect">
            <a:avLst/>
          </a:prstGeom>
        </p:spPr>
      </p:pic>
      <p:sp>
        <p:nvSpPr>
          <p:cNvPr id="15" name="TextBox 14">
            <a:extLst>
              <a:ext uri="{FF2B5EF4-FFF2-40B4-BE49-F238E27FC236}">
                <a16:creationId xmlns:a16="http://schemas.microsoft.com/office/drawing/2014/main" id="{3012FABB-0D8E-4CE2-B4C1-32A692A9C8EB}"/>
              </a:ext>
            </a:extLst>
          </p:cNvPr>
          <p:cNvSpPr txBox="1"/>
          <p:nvPr/>
        </p:nvSpPr>
        <p:spPr>
          <a:xfrm>
            <a:off x="3259093" y="3561865"/>
            <a:ext cx="6291096" cy="1498283"/>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lvl="0" algn="ctr">
              <a:defRPr/>
            </a:pPr>
            <a:r>
              <a:rPr lang="en-US" sz="4400" b="1" dirty="0">
                <a:solidFill>
                  <a:srgbClr val="C00000"/>
                </a:solidFill>
                <a:latin typeface="Calibri" panose="020F0502020204030204" pitchFamily="34" charset="0"/>
                <a:cs typeface="Calibri" panose="020F0502020204030204" pitchFamily="34" charset="0"/>
              </a:rPr>
              <a:t>N</a:t>
            </a:r>
            <a:r>
              <a:rPr lang="vi-VN" sz="4400" b="1" dirty="0">
                <a:solidFill>
                  <a:srgbClr val="C00000"/>
                </a:solidFill>
                <a:latin typeface="Calibri" panose="020F0502020204030204" pitchFamily="34" charset="0"/>
                <a:cs typeface="Calibri" panose="020F0502020204030204" pitchFamily="34" charset="0"/>
              </a:rPr>
              <a:t>hắc lại các bước vẽ phác thảo sản phẩm.</a:t>
            </a:r>
            <a:endParaRPr kumimoji="0" lang="en-US" sz="44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9395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D0E41-6CE3-D9F8-B173-9C0BC86CE1C3}"/>
              </a:ext>
            </a:extLst>
          </p:cNvPr>
          <p:cNvPicPr>
            <a:picLocks noChangeAspect="1"/>
          </p:cNvPicPr>
          <p:nvPr/>
        </p:nvPicPr>
        <p:blipFill>
          <a:blip r:embed="rId3"/>
          <a:stretch>
            <a:fillRect/>
          </a:stretch>
        </p:blipFill>
        <p:spPr>
          <a:xfrm>
            <a:off x="6286499" y="1642342"/>
            <a:ext cx="5813235" cy="2805224"/>
          </a:xfrm>
          <a:prstGeom prst="rect">
            <a:avLst/>
          </a:prstGeom>
        </p:spPr>
      </p:pic>
    </p:spTree>
    <p:extLst>
      <p:ext uri="{BB962C8B-B14F-4D97-AF65-F5344CB8AC3E}">
        <p14:creationId xmlns:p14="http://schemas.microsoft.com/office/powerpoint/2010/main" val="298901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9D8A38-B1DF-0F42-E2A6-006F9944A6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D28A265-D67A-1E90-42A6-63DCC9FA877D}"/>
              </a:ext>
            </a:extLst>
          </p:cNvPr>
          <p:cNvPicPr>
            <a:picLocks noChangeAspect="1"/>
          </p:cNvPicPr>
          <p:nvPr/>
        </p:nvPicPr>
        <p:blipFill>
          <a:blip r:embed="rId2"/>
          <a:stretch>
            <a:fillRect/>
          </a:stretch>
        </p:blipFill>
        <p:spPr>
          <a:xfrm>
            <a:off x="-1" y="1"/>
            <a:ext cx="12192001" cy="7286170"/>
          </a:xfrm>
          <a:prstGeom prst="rect">
            <a:avLst/>
          </a:prstGeom>
        </p:spPr>
      </p:pic>
      <p:pic>
        <p:nvPicPr>
          <p:cNvPr id="4" name="Picture 3">
            <a:extLst>
              <a:ext uri="{FF2B5EF4-FFF2-40B4-BE49-F238E27FC236}">
                <a16:creationId xmlns:a16="http://schemas.microsoft.com/office/drawing/2014/main" id="{AE9000C9-0EC9-776F-2B17-E292490D5B68}"/>
              </a:ext>
            </a:extLst>
          </p:cNvPr>
          <p:cNvPicPr>
            <a:picLocks noChangeAspect="1"/>
          </p:cNvPicPr>
          <p:nvPr/>
        </p:nvPicPr>
        <p:blipFill>
          <a:blip r:embed="rId3"/>
          <a:stretch>
            <a:fillRect/>
          </a:stretch>
        </p:blipFill>
        <p:spPr>
          <a:xfrm>
            <a:off x="5146963" y="-203896"/>
            <a:ext cx="8382727" cy="4737003"/>
          </a:xfrm>
          <a:prstGeom prst="rect">
            <a:avLst/>
          </a:prstGeom>
        </p:spPr>
      </p:pic>
    </p:spTree>
    <p:extLst>
      <p:ext uri="{BB962C8B-B14F-4D97-AF65-F5344CB8AC3E}">
        <p14:creationId xmlns:p14="http://schemas.microsoft.com/office/powerpoint/2010/main" val="19797719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1" name="Picture 11" descr="A picture containing text&#10;&#10;Description automatically generated">
            <a:extLst>
              <a:ext uri="{FF2B5EF4-FFF2-40B4-BE49-F238E27FC236}">
                <a16:creationId xmlns:a16="http://schemas.microsoft.com/office/drawing/2014/main" id="{C5A7AB23-E61F-E6B4-7497-6F566C9CF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408816" y="2903592"/>
            <a:ext cx="3153452" cy="3730622"/>
          </a:xfrm>
          <a:prstGeom prst="rect">
            <a:avLst/>
          </a:prstGeom>
        </p:spPr>
      </p:pic>
      <p:pic>
        <p:nvPicPr>
          <p:cNvPr id="4" name="Picture 3">
            <a:extLst>
              <a:ext uri="{FF2B5EF4-FFF2-40B4-BE49-F238E27FC236}">
                <a16:creationId xmlns:a16="http://schemas.microsoft.com/office/drawing/2014/main" id="{CA76E4A6-13F1-F436-7D6B-4CED0480BFB3}"/>
              </a:ext>
            </a:extLst>
          </p:cNvPr>
          <p:cNvPicPr>
            <a:picLocks noChangeAspect="1"/>
          </p:cNvPicPr>
          <p:nvPr/>
        </p:nvPicPr>
        <p:blipFill>
          <a:blip r:embed="rId4"/>
          <a:stretch>
            <a:fillRect/>
          </a:stretch>
        </p:blipFill>
        <p:spPr>
          <a:xfrm>
            <a:off x="-1150598" y="1406423"/>
            <a:ext cx="11909274" cy="3562399"/>
          </a:xfrm>
          <a:prstGeom prst="rect">
            <a:avLst/>
          </a:prstGeom>
        </p:spPr>
      </p:pic>
    </p:spTree>
    <p:extLst>
      <p:ext uri="{BB962C8B-B14F-4D97-AF65-F5344CB8AC3E}">
        <p14:creationId xmlns:p14="http://schemas.microsoft.com/office/powerpoint/2010/main" val="1464119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Bàn gì làm áo nõn nà</a:t>
            </a:r>
          </a:p>
          <a:p>
            <a:pPr lvl="0" algn="ctr">
              <a:defRPr/>
            </a:pPr>
            <a:r>
              <a:rPr lang="vi-VN" sz="3600" b="1" dirty="0">
                <a:solidFill>
                  <a:srgbClr val="FD0136"/>
                </a:solidFill>
                <a:latin typeface="Calibri" panose="020F0502020204030204"/>
              </a:rPr>
              <a:t>Bàn gì đốt hết cửa nhà ruộng nương </a:t>
            </a: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endParaRPr kumimoji="0" lang="en-US" sz="3600" b="1" i="0" u="none" strike="noStrike" kern="1200" cap="none" spc="0" normalizeH="0" baseline="0" noProof="0" dirty="0">
              <a:ln>
                <a:noFill/>
              </a:ln>
              <a:solidFill>
                <a:srgbClr val="FD0136"/>
              </a:solidFill>
              <a:effectLst/>
              <a:uLnTx/>
              <a:uFillTx/>
              <a:latin typeface="Calibri" panose="020F0502020204030204"/>
              <a:cs typeface="Calibri" panose="020F0502020204030204" pitchFamily="34" charset="0"/>
            </a:endParaRP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1026" name="Picture 2" descr="Bàn là hơi nước cầm tay Kangaroo KG861">
            <a:extLst>
              <a:ext uri="{FF2B5EF4-FFF2-40B4-BE49-F238E27FC236}">
                <a16:creationId xmlns:a16="http://schemas.microsoft.com/office/drawing/2014/main" id="{659A1A61-BD6F-AA37-CF20-6BF3B55DC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9608" y="3007360"/>
            <a:ext cx="4622132" cy="3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4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955040"/>
            <a:ext cx="7190188" cy="5465761"/>
          </a:xfrm>
          <a:custGeom>
            <a:avLst/>
            <a:gdLst>
              <a:gd name="connsiteX0" fmla="*/ 0 w 7190188"/>
              <a:gd name="connsiteY0" fmla="*/ 910978 h 5465761"/>
              <a:gd name="connsiteX1" fmla="*/ 910978 w 7190188"/>
              <a:gd name="connsiteY1" fmla="*/ 0 h 5465761"/>
              <a:gd name="connsiteX2" fmla="*/ 6279210 w 7190188"/>
              <a:gd name="connsiteY2" fmla="*/ 0 h 5465761"/>
              <a:gd name="connsiteX3" fmla="*/ 7190188 w 7190188"/>
              <a:gd name="connsiteY3" fmla="*/ 910978 h 5465761"/>
              <a:gd name="connsiteX4" fmla="*/ 7190188 w 7190188"/>
              <a:gd name="connsiteY4" fmla="*/ 4554783 h 5465761"/>
              <a:gd name="connsiteX5" fmla="*/ 6279210 w 7190188"/>
              <a:gd name="connsiteY5" fmla="*/ 5465761 h 5465761"/>
              <a:gd name="connsiteX6" fmla="*/ 910978 w 7190188"/>
              <a:gd name="connsiteY6" fmla="*/ 5465761 h 5465761"/>
              <a:gd name="connsiteX7" fmla="*/ 0 w 7190188"/>
              <a:gd name="connsiteY7" fmla="*/ 4554783 h 5465761"/>
              <a:gd name="connsiteX8" fmla="*/ 0 w 7190188"/>
              <a:gd name="connsiteY8" fmla="*/ 910978 h 546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465761" fill="none" extrusionOk="0">
                <a:moveTo>
                  <a:pt x="0" y="910978"/>
                </a:moveTo>
                <a:cubicBezTo>
                  <a:pt x="26447" y="363627"/>
                  <a:pt x="388692" y="-15834"/>
                  <a:pt x="910978" y="0"/>
                </a:cubicBezTo>
                <a:cubicBezTo>
                  <a:pt x="1634989" y="5363"/>
                  <a:pt x="4587837" y="60305"/>
                  <a:pt x="6279210" y="0"/>
                </a:cubicBezTo>
                <a:cubicBezTo>
                  <a:pt x="6753827" y="39413"/>
                  <a:pt x="7192110" y="435619"/>
                  <a:pt x="7190188" y="910978"/>
                </a:cubicBezTo>
                <a:cubicBezTo>
                  <a:pt x="7346761" y="2476018"/>
                  <a:pt x="7177998" y="3931880"/>
                  <a:pt x="7190188" y="4554783"/>
                </a:cubicBezTo>
                <a:cubicBezTo>
                  <a:pt x="7192684" y="5093538"/>
                  <a:pt x="6759862" y="5426053"/>
                  <a:pt x="6279210" y="5465761"/>
                </a:cubicBezTo>
                <a:cubicBezTo>
                  <a:pt x="5164437" y="5336779"/>
                  <a:pt x="3037264" y="5340752"/>
                  <a:pt x="910978" y="5465761"/>
                </a:cubicBezTo>
                <a:cubicBezTo>
                  <a:pt x="447044" y="5440535"/>
                  <a:pt x="-47882" y="5020609"/>
                  <a:pt x="0" y="4554783"/>
                </a:cubicBezTo>
                <a:cubicBezTo>
                  <a:pt x="98061" y="4131289"/>
                  <a:pt x="-6727" y="1771076"/>
                  <a:pt x="0" y="910978"/>
                </a:cubicBezTo>
                <a:close/>
              </a:path>
              <a:path w="7190188" h="5465761" stroke="0" extrusionOk="0">
                <a:moveTo>
                  <a:pt x="0" y="910978"/>
                </a:moveTo>
                <a:cubicBezTo>
                  <a:pt x="6390" y="384167"/>
                  <a:pt x="477788" y="-69028"/>
                  <a:pt x="910978" y="0"/>
                </a:cubicBezTo>
                <a:cubicBezTo>
                  <a:pt x="2921100" y="-158158"/>
                  <a:pt x="3837160" y="-164098"/>
                  <a:pt x="6279210" y="0"/>
                </a:cubicBezTo>
                <a:cubicBezTo>
                  <a:pt x="6778586" y="32241"/>
                  <a:pt x="7162798" y="374737"/>
                  <a:pt x="7190188" y="910978"/>
                </a:cubicBezTo>
                <a:cubicBezTo>
                  <a:pt x="7274067" y="2272278"/>
                  <a:pt x="7240238" y="3139764"/>
                  <a:pt x="7190188" y="4554783"/>
                </a:cubicBezTo>
                <a:cubicBezTo>
                  <a:pt x="7208531" y="5056327"/>
                  <a:pt x="6740493" y="5474725"/>
                  <a:pt x="6279210" y="5465761"/>
                </a:cubicBezTo>
                <a:cubicBezTo>
                  <a:pt x="5632772" y="5501476"/>
                  <a:pt x="2983712" y="5326751"/>
                  <a:pt x="910978" y="5465761"/>
                </a:cubicBezTo>
                <a:cubicBezTo>
                  <a:pt x="343330" y="5397740"/>
                  <a:pt x="-4449" y="5051949"/>
                  <a:pt x="0" y="4554783"/>
                </a:cubicBezTo>
                <a:cubicBezTo>
                  <a:pt x="-70351" y="3131200"/>
                  <a:pt x="102181" y="1306752"/>
                  <a:pt x="0" y="910978"/>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368800" y="1344396"/>
            <a:ext cx="7112000" cy="1754326"/>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Thân em xưa ở bụi tre</a:t>
            </a:r>
          </a:p>
          <a:p>
            <a:pPr lvl="0" algn="ctr">
              <a:defRPr/>
            </a:pPr>
            <a:r>
              <a:rPr lang="vi-VN" sz="3600" b="1" dirty="0">
                <a:solidFill>
                  <a:srgbClr val="FD0136"/>
                </a:solidFill>
                <a:latin typeface="Calibri" panose="020F0502020204030204"/>
              </a:rPr>
              <a:t>Mùa đông xếp lại mùa hè mở </a:t>
            </a:r>
            <a:r>
              <a:rPr lang="en-US" sz="3600" b="1" dirty="0" err="1">
                <a:solidFill>
                  <a:srgbClr val="FD0136"/>
                </a:solidFill>
                <a:latin typeface="Calibri" panose="020F0502020204030204"/>
              </a:rPr>
              <a:t>ra</a:t>
            </a:r>
            <a:endParaRPr lang="vi-VN" sz="3600" b="1" dirty="0">
              <a:solidFill>
                <a:srgbClr val="FD0136"/>
              </a:solidFill>
              <a:latin typeface="Calibri" panose="020F0502020204030204"/>
            </a:endParaRPr>
          </a:p>
          <a:p>
            <a:pPr lvl="0" algn="ctr">
              <a:defRPr/>
            </a:pPr>
            <a:r>
              <a:rPr lang="en-US" sz="3600" b="1" dirty="0">
                <a:solidFill>
                  <a:srgbClr val="FD0136"/>
                </a:solidFill>
                <a:latin typeface="Calibri" panose="020F0502020204030204"/>
              </a:rPr>
              <a:t>L</a:t>
            </a:r>
            <a:r>
              <a:rPr lang="vi-VN" sz="3600" b="1" dirty="0">
                <a:solidFill>
                  <a:srgbClr val="FD0136"/>
                </a:solidFill>
                <a:latin typeface="Calibri" panose="020F0502020204030204"/>
              </a:rPr>
              <a:t>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2050" name="Picture 2" descr="Thuyết minh về cây quạt giấy hay nhất - Văn lớp 9, 8 | VFO.VN">
            <a:extLst>
              <a:ext uri="{FF2B5EF4-FFF2-40B4-BE49-F238E27FC236}">
                <a16:creationId xmlns:a16="http://schemas.microsoft.com/office/drawing/2014/main" id="{EC6C283A-C704-7A68-82C7-AFBD01B823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3433655"/>
            <a:ext cx="4495800" cy="2635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9498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ectangle: Rounded Corners 46">
            <a:extLst>
              <a:ext uri="{FF2B5EF4-FFF2-40B4-BE49-F238E27FC236}">
                <a16:creationId xmlns:a16="http://schemas.microsoft.com/office/drawing/2014/main" id="{288A850E-FC61-CC60-D4E2-3B3B0ACBC1A4}"/>
              </a:ext>
            </a:extLst>
          </p:cNvPr>
          <p:cNvSpPr/>
          <p:nvPr/>
        </p:nvSpPr>
        <p:spPr>
          <a:xfrm>
            <a:off x="4246880" y="447040"/>
            <a:ext cx="7190188" cy="5973761"/>
          </a:xfrm>
          <a:custGeom>
            <a:avLst/>
            <a:gdLst>
              <a:gd name="connsiteX0" fmla="*/ 0 w 7190188"/>
              <a:gd name="connsiteY0" fmla="*/ 995647 h 5973761"/>
              <a:gd name="connsiteX1" fmla="*/ 995647 w 7190188"/>
              <a:gd name="connsiteY1" fmla="*/ 0 h 5973761"/>
              <a:gd name="connsiteX2" fmla="*/ 6194541 w 7190188"/>
              <a:gd name="connsiteY2" fmla="*/ 0 h 5973761"/>
              <a:gd name="connsiteX3" fmla="*/ 7190188 w 7190188"/>
              <a:gd name="connsiteY3" fmla="*/ 995647 h 5973761"/>
              <a:gd name="connsiteX4" fmla="*/ 7190188 w 7190188"/>
              <a:gd name="connsiteY4" fmla="*/ 4978114 h 5973761"/>
              <a:gd name="connsiteX5" fmla="*/ 6194541 w 7190188"/>
              <a:gd name="connsiteY5" fmla="*/ 5973761 h 5973761"/>
              <a:gd name="connsiteX6" fmla="*/ 995647 w 7190188"/>
              <a:gd name="connsiteY6" fmla="*/ 5973761 h 5973761"/>
              <a:gd name="connsiteX7" fmla="*/ 0 w 7190188"/>
              <a:gd name="connsiteY7" fmla="*/ 4978114 h 5973761"/>
              <a:gd name="connsiteX8" fmla="*/ 0 w 7190188"/>
              <a:gd name="connsiteY8" fmla="*/ 995647 h 5973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5973761" fill="none" extrusionOk="0">
                <a:moveTo>
                  <a:pt x="0" y="995647"/>
                </a:moveTo>
                <a:cubicBezTo>
                  <a:pt x="12886" y="424215"/>
                  <a:pt x="437093" y="-7165"/>
                  <a:pt x="995647" y="0"/>
                </a:cubicBezTo>
                <a:cubicBezTo>
                  <a:pt x="3233364" y="5363"/>
                  <a:pt x="3710798" y="60305"/>
                  <a:pt x="6194541" y="0"/>
                </a:cubicBezTo>
                <a:cubicBezTo>
                  <a:pt x="6722108" y="30856"/>
                  <a:pt x="7194708" y="511059"/>
                  <a:pt x="7190188" y="995647"/>
                </a:cubicBezTo>
                <a:cubicBezTo>
                  <a:pt x="7346761" y="2214879"/>
                  <a:pt x="7177998" y="3758730"/>
                  <a:pt x="7190188" y="4978114"/>
                </a:cubicBezTo>
                <a:cubicBezTo>
                  <a:pt x="7196332" y="5615699"/>
                  <a:pt x="6712670" y="5917642"/>
                  <a:pt x="6194541" y="5973761"/>
                </a:cubicBezTo>
                <a:cubicBezTo>
                  <a:pt x="5084386" y="5844779"/>
                  <a:pt x="2310650" y="5848752"/>
                  <a:pt x="995647" y="5973761"/>
                </a:cubicBezTo>
                <a:cubicBezTo>
                  <a:pt x="454108" y="5968391"/>
                  <a:pt x="-38355" y="5498122"/>
                  <a:pt x="0" y="4978114"/>
                </a:cubicBezTo>
                <a:cubicBezTo>
                  <a:pt x="98061" y="2993278"/>
                  <a:pt x="-6727" y="2374878"/>
                  <a:pt x="0" y="995647"/>
                </a:cubicBezTo>
                <a:close/>
              </a:path>
              <a:path w="7190188" h="5973761" stroke="0" extrusionOk="0">
                <a:moveTo>
                  <a:pt x="0" y="995647"/>
                </a:moveTo>
                <a:cubicBezTo>
                  <a:pt x="25788" y="350151"/>
                  <a:pt x="481936" y="-35704"/>
                  <a:pt x="995647" y="0"/>
                </a:cubicBezTo>
                <a:cubicBezTo>
                  <a:pt x="1597185" y="-158158"/>
                  <a:pt x="4073794" y="-164098"/>
                  <a:pt x="6194541" y="0"/>
                </a:cubicBezTo>
                <a:cubicBezTo>
                  <a:pt x="6743002" y="12236"/>
                  <a:pt x="7175038" y="427446"/>
                  <a:pt x="7190188" y="995647"/>
                </a:cubicBezTo>
                <a:cubicBezTo>
                  <a:pt x="7274067" y="2094785"/>
                  <a:pt x="7240238" y="3342375"/>
                  <a:pt x="7190188" y="4978114"/>
                </a:cubicBezTo>
                <a:cubicBezTo>
                  <a:pt x="7197056" y="5527405"/>
                  <a:pt x="6696761" y="5983973"/>
                  <a:pt x="6194541" y="5973761"/>
                </a:cubicBezTo>
                <a:cubicBezTo>
                  <a:pt x="4154912" y="6009476"/>
                  <a:pt x="2139221" y="5834751"/>
                  <a:pt x="995647" y="5973761"/>
                </a:cubicBezTo>
                <a:cubicBezTo>
                  <a:pt x="371634" y="5895617"/>
                  <a:pt x="-12155" y="5511732"/>
                  <a:pt x="0" y="4978114"/>
                </a:cubicBezTo>
                <a:cubicBezTo>
                  <a:pt x="-70351" y="4191259"/>
                  <a:pt x="102181" y="2860764"/>
                  <a:pt x="0" y="99564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0" i="0" u="none" strike="noStrike" kern="1200" cap="none" spc="0" normalizeH="0" baseline="0" noProof="0" dirty="0">
              <a:ln>
                <a:noFill/>
              </a:ln>
              <a:solidFill>
                <a:srgbClr val="FD0136"/>
              </a:solidFill>
              <a:effectLst/>
              <a:uLnTx/>
              <a:uFillTx/>
              <a:latin typeface="Calibri Light" panose="020F0302020204030204"/>
              <a:ea typeface="+mn-ea"/>
              <a:cs typeface="Calibri" panose="020F0502020204030204" pitchFamily="34" charset="0"/>
            </a:endParaRPr>
          </a:p>
        </p:txBody>
      </p:sp>
      <p:sp>
        <p:nvSpPr>
          <p:cNvPr id="7" name="TextBox 47">
            <a:extLst>
              <a:ext uri="{FF2B5EF4-FFF2-40B4-BE49-F238E27FC236}">
                <a16:creationId xmlns:a16="http://schemas.microsoft.com/office/drawing/2014/main" id="{2936BC3B-90F2-F4BA-451E-B4E3D74C153B}"/>
              </a:ext>
            </a:extLst>
          </p:cNvPr>
          <p:cNvSpPr txBox="1"/>
          <p:nvPr/>
        </p:nvSpPr>
        <p:spPr>
          <a:xfrm>
            <a:off x="4297680" y="531596"/>
            <a:ext cx="7112000" cy="2862322"/>
          </a:xfrm>
          <a:prstGeom prst="rect">
            <a:avLst/>
          </a:prstGeom>
          <a:noFill/>
        </p:spPr>
        <p:txBody>
          <a:bodyPr wrap="square">
            <a:spAutoFit/>
          </a:bodyPr>
          <a:lstStyle/>
          <a:p>
            <a:pPr lvl="0" algn="ctr">
              <a:defRPr/>
            </a:pPr>
            <a:r>
              <a:rPr lang="vi-VN" sz="3600" b="1" dirty="0">
                <a:solidFill>
                  <a:srgbClr val="FD0136"/>
                </a:solidFill>
                <a:latin typeface="Calibri" panose="020F0502020204030204"/>
              </a:rPr>
              <a:t>Tính ưa chính xác</a:t>
            </a:r>
          </a:p>
          <a:p>
            <a:pPr lvl="0" algn="ctr">
              <a:defRPr/>
            </a:pPr>
            <a:r>
              <a:rPr lang="vi-VN" sz="3600" b="1" dirty="0">
                <a:solidFill>
                  <a:srgbClr val="FD0136"/>
                </a:solidFill>
                <a:latin typeface="Calibri" panose="020F0502020204030204"/>
              </a:rPr>
              <a:t>Tấm lòng thẳng ngay</a:t>
            </a:r>
          </a:p>
          <a:p>
            <a:pPr lvl="0" algn="ctr">
              <a:defRPr/>
            </a:pPr>
            <a:r>
              <a:rPr lang="vi-VN" sz="3600" b="1" dirty="0">
                <a:solidFill>
                  <a:srgbClr val="FD0136"/>
                </a:solidFill>
                <a:latin typeface="Calibri" panose="020F0502020204030204"/>
              </a:rPr>
              <a:t>Giúp cho hàng ngày</a:t>
            </a:r>
          </a:p>
          <a:p>
            <a:pPr lvl="0" algn="ctr">
              <a:defRPr/>
            </a:pPr>
            <a:r>
              <a:rPr lang="vi-VN" sz="3600" b="1" dirty="0">
                <a:solidFill>
                  <a:srgbClr val="FD0136"/>
                </a:solidFill>
                <a:latin typeface="Calibri" panose="020F0502020204030204"/>
              </a:rPr>
              <a:t>Học hành tấn tới </a:t>
            </a:r>
          </a:p>
          <a:p>
            <a:pPr lvl="0" algn="ctr">
              <a:defRPr/>
            </a:pPr>
            <a:r>
              <a:rPr lang="vi-VN" sz="3600" b="1" dirty="0">
                <a:solidFill>
                  <a:srgbClr val="FD0136"/>
                </a:solidFill>
                <a:latin typeface="Calibri" panose="020F0502020204030204"/>
              </a:rPr>
              <a:t>Là cái gì? </a:t>
            </a:r>
          </a:p>
        </p:txBody>
      </p:sp>
      <p:pic>
        <p:nvPicPr>
          <p:cNvPr id="25" name="Picture 11" descr="A picture containing text&#10;&#10;Description automatically generated">
            <a:extLst>
              <a:ext uri="{FF2B5EF4-FFF2-40B4-BE49-F238E27FC236}">
                <a16:creationId xmlns:a16="http://schemas.microsoft.com/office/drawing/2014/main" id="{347EB32B-A17B-066E-480C-AA19A23A6D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0225" y="2954142"/>
            <a:ext cx="3153452" cy="3730622"/>
          </a:xfrm>
          <a:prstGeom prst="rect">
            <a:avLst/>
          </a:prstGeom>
        </p:spPr>
      </p:pic>
      <p:pic>
        <p:nvPicPr>
          <p:cNvPr id="12" name="Picture 11">
            <a:extLst>
              <a:ext uri="{FF2B5EF4-FFF2-40B4-BE49-F238E27FC236}">
                <a16:creationId xmlns:a16="http://schemas.microsoft.com/office/drawing/2014/main" id="{0D299F89-963E-12C9-E218-236630C76197}"/>
              </a:ext>
            </a:extLst>
          </p:cNvPr>
          <p:cNvPicPr>
            <a:picLocks noChangeAspect="1"/>
          </p:cNvPicPr>
          <p:nvPr/>
        </p:nvPicPr>
        <p:blipFill>
          <a:blip r:embed="rId4"/>
          <a:stretch>
            <a:fillRect/>
          </a:stretch>
        </p:blipFill>
        <p:spPr>
          <a:xfrm>
            <a:off x="-1324339" y="698504"/>
            <a:ext cx="7288259" cy="2320324"/>
          </a:xfrm>
          <a:prstGeom prst="rect">
            <a:avLst/>
          </a:prstGeom>
        </p:spPr>
      </p:pic>
      <p:pic>
        <p:nvPicPr>
          <p:cNvPr id="3074" name="Picture 2" descr="Máy tính Casio Fx 580 VNX">
            <a:extLst>
              <a:ext uri="{FF2B5EF4-FFF2-40B4-BE49-F238E27FC236}">
                <a16:creationId xmlns:a16="http://schemas.microsoft.com/office/drawing/2014/main" id="{ECF80CEE-25F3-96DF-2801-FE2187631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8320" y="3492318"/>
            <a:ext cx="1922780" cy="274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4578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411777-95BC-9D62-95FD-234AD8BB3DC5}"/>
              </a:ext>
            </a:extLst>
          </p:cNvPr>
          <p:cNvPicPr>
            <a:picLocks noChangeAspect="1"/>
          </p:cNvPicPr>
          <p:nvPr/>
        </p:nvPicPr>
        <p:blipFill>
          <a:blip r:embed="rId3"/>
          <a:stretch>
            <a:fillRect/>
          </a:stretch>
        </p:blipFill>
        <p:spPr>
          <a:xfrm>
            <a:off x="3429588" y="363349"/>
            <a:ext cx="10040982" cy="4468755"/>
          </a:xfrm>
          <a:prstGeom prst="rect">
            <a:avLst/>
          </a:prstGeom>
        </p:spPr>
      </p:pic>
    </p:spTree>
    <p:extLst>
      <p:ext uri="{BB962C8B-B14F-4D97-AF65-F5344CB8AC3E}">
        <p14:creationId xmlns:p14="http://schemas.microsoft.com/office/powerpoint/2010/main" val="328396710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021DFF-4F74-182C-4551-D5A8BD297A07}"/>
              </a:ext>
            </a:extLst>
          </p:cNvPr>
          <p:cNvPicPr>
            <a:picLocks noChangeAspect="1"/>
          </p:cNvPicPr>
          <p:nvPr/>
        </p:nvPicPr>
        <p:blipFill rotWithShape="1">
          <a:blip r:embed="rId3">
            <a:extLst>
              <a:ext uri="{28A0092B-C50C-407E-A947-70E740481C1C}">
                <a14:useLocalDpi xmlns:a14="http://schemas.microsoft.com/office/drawing/2010/main" val="0"/>
              </a:ext>
            </a:extLst>
          </a:blip>
          <a:srcRect t="16667" r="44375"/>
          <a:stretch/>
        </p:blipFill>
        <p:spPr>
          <a:xfrm>
            <a:off x="2245360" y="288361"/>
            <a:ext cx="7904480" cy="6661079"/>
          </a:xfrm>
          <a:prstGeom prst="rect">
            <a:avLst/>
          </a:prstGeom>
        </p:spPr>
      </p:pic>
      <p:pic>
        <p:nvPicPr>
          <p:cNvPr id="3" name="Picture 2">
            <a:extLst>
              <a:ext uri="{FF2B5EF4-FFF2-40B4-BE49-F238E27FC236}">
                <a16:creationId xmlns:a16="http://schemas.microsoft.com/office/drawing/2014/main" id="{D3CDABE0-E564-2157-2895-09848AFAA56F}"/>
              </a:ext>
            </a:extLst>
          </p:cNvPr>
          <p:cNvPicPr>
            <a:picLocks noChangeAspect="1"/>
          </p:cNvPicPr>
          <p:nvPr/>
        </p:nvPicPr>
        <p:blipFill>
          <a:blip r:embed="rId4"/>
          <a:stretch>
            <a:fillRect/>
          </a:stretch>
        </p:blipFill>
        <p:spPr>
          <a:xfrm>
            <a:off x="1369144" y="241713"/>
            <a:ext cx="9778832" cy="2188654"/>
          </a:xfrm>
          <a:prstGeom prst="rect">
            <a:avLst/>
          </a:prstGeom>
        </p:spPr>
      </p:pic>
      <p:sp>
        <p:nvSpPr>
          <p:cNvPr id="4" name="Rectangle: Rounded Corners 46">
            <a:extLst>
              <a:ext uri="{FF2B5EF4-FFF2-40B4-BE49-F238E27FC236}">
                <a16:creationId xmlns:a16="http://schemas.microsoft.com/office/drawing/2014/main" id="{8856C77F-3FD8-0E0A-567A-40371A90589A}"/>
              </a:ext>
            </a:extLst>
          </p:cNvPr>
          <p:cNvSpPr/>
          <p:nvPr/>
        </p:nvSpPr>
        <p:spPr>
          <a:xfrm>
            <a:off x="2651760" y="1534159"/>
            <a:ext cx="7190188" cy="2103121"/>
          </a:xfrm>
          <a:custGeom>
            <a:avLst/>
            <a:gdLst>
              <a:gd name="connsiteX0" fmla="*/ 0 w 7190188"/>
              <a:gd name="connsiteY0" fmla="*/ 350527 h 2103121"/>
              <a:gd name="connsiteX1" fmla="*/ 350527 w 7190188"/>
              <a:gd name="connsiteY1" fmla="*/ 0 h 2103121"/>
              <a:gd name="connsiteX2" fmla="*/ 6839661 w 7190188"/>
              <a:gd name="connsiteY2" fmla="*/ 0 h 2103121"/>
              <a:gd name="connsiteX3" fmla="*/ 7190188 w 7190188"/>
              <a:gd name="connsiteY3" fmla="*/ 350527 h 2103121"/>
              <a:gd name="connsiteX4" fmla="*/ 7190188 w 7190188"/>
              <a:gd name="connsiteY4" fmla="*/ 1752594 h 2103121"/>
              <a:gd name="connsiteX5" fmla="*/ 6839661 w 7190188"/>
              <a:gd name="connsiteY5" fmla="*/ 2103121 h 2103121"/>
              <a:gd name="connsiteX6" fmla="*/ 350527 w 7190188"/>
              <a:gd name="connsiteY6" fmla="*/ 2103121 h 2103121"/>
              <a:gd name="connsiteX7" fmla="*/ 0 w 7190188"/>
              <a:gd name="connsiteY7" fmla="*/ 1752594 h 2103121"/>
              <a:gd name="connsiteX8" fmla="*/ 0 w 7190188"/>
              <a:gd name="connsiteY8" fmla="*/ 350527 h 210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0188" h="2103121" fill="none" extrusionOk="0">
                <a:moveTo>
                  <a:pt x="0" y="350527"/>
                </a:moveTo>
                <a:cubicBezTo>
                  <a:pt x="5729" y="147354"/>
                  <a:pt x="128860" y="-23195"/>
                  <a:pt x="350527" y="0"/>
                </a:cubicBezTo>
                <a:cubicBezTo>
                  <a:pt x="2459140" y="5363"/>
                  <a:pt x="4635651" y="60305"/>
                  <a:pt x="6839661" y="0"/>
                </a:cubicBezTo>
                <a:cubicBezTo>
                  <a:pt x="7018816" y="19962"/>
                  <a:pt x="7192154" y="185341"/>
                  <a:pt x="7190188" y="350527"/>
                </a:cubicBezTo>
                <a:cubicBezTo>
                  <a:pt x="7112596" y="1029866"/>
                  <a:pt x="7180093" y="1246843"/>
                  <a:pt x="7190188" y="1752594"/>
                </a:cubicBezTo>
                <a:cubicBezTo>
                  <a:pt x="7190522" y="1950959"/>
                  <a:pt x="7025529" y="2089471"/>
                  <a:pt x="6839661" y="2103121"/>
                </a:cubicBezTo>
                <a:cubicBezTo>
                  <a:pt x="3733847" y="1974139"/>
                  <a:pt x="2600723" y="1978112"/>
                  <a:pt x="350527" y="2103121"/>
                </a:cubicBezTo>
                <a:cubicBezTo>
                  <a:pt x="171106" y="2093999"/>
                  <a:pt x="-2433" y="1944290"/>
                  <a:pt x="0" y="1752594"/>
                </a:cubicBezTo>
                <a:cubicBezTo>
                  <a:pt x="115521" y="1342522"/>
                  <a:pt x="88602" y="616016"/>
                  <a:pt x="0" y="350527"/>
                </a:cubicBezTo>
                <a:close/>
              </a:path>
              <a:path w="7190188" h="2103121" stroke="0" extrusionOk="0">
                <a:moveTo>
                  <a:pt x="0" y="350527"/>
                </a:moveTo>
                <a:cubicBezTo>
                  <a:pt x="8173" y="126632"/>
                  <a:pt x="180592" y="-23351"/>
                  <a:pt x="350527" y="0"/>
                </a:cubicBezTo>
                <a:cubicBezTo>
                  <a:pt x="2309593" y="-158158"/>
                  <a:pt x="6122844" y="-164098"/>
                  <a:pt x="6839661" y="0"/>
                </a:cubicBezTo>
                <a:cubicBezTo>
                  <a:pt x="7029805" y="29694"/>
                  <a:pt x="7169629" y="132075"/>
                  <a:pt x="7190188" y="350527"/>
                </a:cubicBezTo>
                <a:cubicBezTo>
                  <a:pt x="7163197" y="986578"/>
                  <a:pt x="7169860" y="1194900"/>
                  <a:pt x="7190188" y="1752594"/>
                </a:cubicBezTo>
                <a:cubicBezTo>
                  <a:pt x="7195772" y="1945706"/>
                  <a:pt x="7020917" y="2105764"/>
                  <a:pt x="6839661" y="2103121"/>
                </a:cubicBezTo>
                <a:cubicBezTo>
                  <a:pt x="5295242" y="2138836"/>
                  <a:pt x="2291765" y="1964111"/>
                  <a:pt x="350527" y="2103121"/>
                </a:cubicBezTo>
                <a:cubicBezTo>
                  <a:pt x="135014" y="2080013"/>
                  <a:pt x="-4819" y="1939738"/>
                  <a:pt x="0" y="1752594"/>
                </a:cubicBezTo>
                <a:cubicBezTo>
                  <a:pt x="-6322" y="1072369"/>
                  <a:pt x="60017" y="565437"/>
                  <a:pt x="0" y="350527"/>
                </a:cubicBezTo>
                <a:close/>
              </a:path>
            </a:pathLst>
          </a:custGeom>
          <a:solidFill>
            <a:srgbClr val="CCFFFF"/>
          </a:solidFill>
          <a:ln w="76200">
            <a:solidFill>
              <a:schemeClr val="accent5">
                <a:lumMod val="50000"/>
              </a:schemeClr>
            </a:solidFill>
            <a:prstDash val="dash"/>
            <a:extLst>
              <a:ext uri="{C807C97D-BFC1-408E-A445-0C87EB9F89A2}">
                <ask:lineSketchStyleProps xmlns:ask="http://schemas.microsoft.com/office/drawing/2018/sketchyshapes" sd="282142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FD0136"/>
                </a:solidFill>
                <a:latin typeface="Cambria" panose="02040503050406030204" pitchFamily="18" charset="0"/>
                <a:ea typeface="Cambria" panose="02040503050406030204" pitchFamily="18" charset="0"/>
                <a:cs typeface="Calibri" panose="020F0502020204030204" pitchFamily="34" charset="0"/>
              </a:rPr>
              <a:t>S</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ắp xếp</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rPr>
              <a:t>đồ vật được nói tới trong trò chơi khởi động vừa rồi: bàn là, quạt giấy, máy tính vào nhóm tương ứng.</a:t>
            </a:r>
            <a:endParaRPr kumimoji="0" lang="en-US" sz="3200" b="0" i="0" u="none" strike="noStrike" kern="1200" cap="none" spc="0" normalizeH="0" baseline="0" noProof="0" dirty="0">
              <a:ln>
                <a:noFill/>
              </a:ln>
              <a:solidFill>
                <a:srgbClr val="FD013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28294700"/>
      </p:ext>
    </p:extLst>
  </p:cSld>
  <p:clrMapOvr>
    <a:masterClrMapping/>
  </p:clrMapOvr>
  <p:transition advClick="0"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Rectangle: Rounded Corners 3">
            <a:extLst>
              <a:ext uri="{FF2B5EF4-FFF2-40B4-BE49-F238E27FC236}">
                <a16:creationId xmlns:a16="http://schemas.microsoft.com/office/drawing/2014/main" id="{D29C1468-9200-2867-55AF-56A530FFEBF6}"/>
              </a:ext>
            </a:extLst>
          </p:cNvPr>
          <p:cNvSpPr/>
          <p:nvPr/>
        </p:nvSpPr>
        <p:spPr>
          <a:xfrm>
            <a:off x="464024" y="333375"/>
            <a:ext cx="11404126" cy="6296025"/>
          </a:xfrm>
          <a:prstGeom prst="roundRect">
            <a:avLst>
              <a:gd name="adj" fmla="val 1323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2">
            <a:extLst>
              <a:ext uri="{FF2B5EF4-FFF2-40B4-BE49-F238E27FC236}">
                <a16:creationId xmlns:a16="http://schemas.microsoft.com/office/drawing/2014/main" id="{8013DF43-A25C-0510-07A2-A87A9ADFE241}"/>
              </a:ext>
            </a:extLst>
          </p:cNvPr>
          <p:cNvSpPr/>
          <p:nvPr/>
        </p:nvSpPr>
        <p:spPr>
          <a:xfrm>
            <a:off x="733425" y="628650"/>
            <a:ext cx="3105150" cy="733425"/>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tập</a:t>
            </a:r>
            <a:endParaRPr lang="en-US" sz="28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5767C7D4-A53F-F524-7FF1-9F32BF976426}"/>
              </a:ext>
            </a:extLst>
          </p:cNvPr>
          <p:cNvSpPr/>
          <p:nvPr/>
        </p:nvSpPr>
        <p:spPr>
          <a:xfrm>
            <a:off x="6962774" y="647701"/>
            <a:ext cx="4695825" cy="81915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Đồ</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dùng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sinh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đình</a:t>
            </a:r>
            <a:endParaRPr lang="en-US" sz="2800" b="1" dirty="0">
              <a:solidFill>
                <a:srgbClr val="002060"/>
              </a:solidFill>
              <a:latin typeface="Cambria" panose="02040503050406030204" pitchFamily="18" charset="0"/>
              <a:ea typeface="Cambria" panose="02040503050406030204" pitchFamily="18" charset="0"/>
            </a:endParaRPr>
          </a:p>
        </p:txBody>
      </p:sp>
      <p:pic>
        <p:nvPicPr>
          <p:cNvPr id="6" name="Picture 2" descr="Máy tính Casio Fx 580 VNX">
            <a:extLst>
              <a:ext uri="{FF2B5EF4-FFF2-40B4-BE49-F238E27FC236}">
                <a16:creationId xmlns:a16="http://schemas.microsoft.com/office/drawing/2014/main" id="{9D89BD23-4CC9-0EE4-43A1-A3CD0142A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745" y="1892118"/>
            <a:ext cx="1922780" cy="27459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huyết minh về cây quạt giấy hay nhất - Văn lớp 9, 8 | VFO.VN">
            <a:extLst>
              <a:ext uri="{FF2B5EF4-FFF2-40B4-BE49-F238E27FC236}">
                <a16:creationId xmlns:a16="http://schemas.microsoft.com/office/drawing/2014/main" id="{F168B337-0DEF-858F-4E00-93D22CF61B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2176355"/>
            <a:ext cx="3534815" cy="20717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àn là hơi nước cầm tay Kangaroo KG861">
            <a:extLst>
              <a:ext uri="{FF2B5EF4-FFF2-40B4-BE49-F238E27FC236}">
                <a16:creationId xmlns:a16="http://schemas.microsoft.com/office/drawing/2014/main" id="{B0E763CD-607B-783B-DFB2-4BAFAC5C5B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3050" y="2154263"/>
            <a:ext cx="2682240" cy="178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777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232</TotalTime>
  <Words>191</Words>
  <Application>Microsoft Office PowerPoint</Application>
  <PresentationFormat>Widescreen</PresentationFormat>
  <Paragraphs>23</Paragraphs>
  <Slides>15</Slides>
  <Notes>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15</vt:i4>
      </vt:variant>
    </vt:vector>
  </HeadingPairs>
  <TitlesOfParts>
    <vt:vector size="28" baseType="lpstr">
      <vt:lpstr>等线</vt:lpstr>
      <vt:lpstr>微软雅黑</vt:lpstr>
      <vt:lpstr>Aptos</vt:lpstr>
      <vt:lpstr>Arial</vt:lpstr>
      <vt:lpstr>Calibri</vt:lpstr>
      <vt:lpstr>Calibri Light</vt:lpstr>
      <vt:lpstr>Cambria</vt:lpstr>
      <vt:lpstr>ITC Avant Garde Std Bk</vt:lpstr>
      <vt:lpstr>Times New Roman</vt:lpstr>
      <vt:lpstr>Custom Design</vt:lpstr>
      <vt:lpstr>3_Office Theme</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Windows</cp:lastModifiedBy>
  <cp:revision>21</cp:revision>
  <dcterms:created xsi:type="dcterms:W3CDTF">2023-09-05T15:01:44Z</dcterms:created>
  <dcterms:modified xsi:type="dcterms:W3CDTF">2024-11-16T08:10:24Z</dcterms:modified>
  <cp:category>9Slide.vn</cp:category>
</cp:coreProperties>
</file>