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3_D7F6EDC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66" r:id="rId3"/>
    <p:sldId id="257" r:id="rId4"/>
    <p:sldId id="290" r:id="rId5"/>
    <p:sldId id="301" r:id="rId6"/>
    <p:sldId id="300" r:id="rId7"/>
    <p:sldId id="269" r:id="rId8"/>
    <p:sldId id="291" r:id="rId9"/>
    <p:sldId id="274" r:id="rId10"/>
    <p:sldId id="271" r:id="rId11"/>
    <p:sldId id="272" r:id="rId12"/>
    <p:sldId id="259" r:id="rId13"/>
    <p:sldId id="262" r:id="rId14"/>
    <p:sldId id="296" r:id="rId15"/>
    <p:sldId id="263" r:id="rId16"/>
    <p:sldId id="297" r:id="rId17"/>
    <p:sldId id="292" r:id="rId18"/>
    <p:sldId id="308" r:id="rId19"/>
    <p:sldId id="264" r:id="rId20"/>
    <p:sldId id="275" r:id="rId21"/>
    <p:sldId id="276" r:id="rId22"/>
    <p:sldId id="305" r:id="rId23"/>
    <p:sldId id="285" r:id="rId24"/>
    <p:sldId id="277" r:id="rId25"/>
    <p:sldId id="279" r:id="rId26"/>
    <p:sldId id="310" r:id="rId27"/>
    <p:sldId id="311" r:id="rId28"/>
    <p:sldId id="280" r:id="rId29"/>
    <p:sldId id="306" r:id="rId30"/>
    <p:sldId id="298" r:id="rId31"/>
    <p:sldId id="286" r:id="rId32"/>
    <p:sldId id="295" r:id="rId33"/>
    <p:sldId id="287" r:id="rId34"/>
    <p:sldId id="299" r:id="rId35"/>
    <p:sldId id="312" r:id="rId36"/>
    <p:sldId id="302" r:id="rId37"/>
    <p:sldId id="304" r:id="rId38"/>
    <p:sldId id="307" r:id="rId39"/>
    <p:sldId id="288" r:id="rId40"/>
    <p:sldId id="309"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6B0BD-5304-455D-B885-8B51299046B1}">
          <p14:sldIdLst>
            <p14:sldId id="256"/>
            <p14:sldId id="266"/>
            <p14:sldId id="257"/>
            <p14:sldId id="290"/>
            <p14:sldId id="301"/>
            <p14:sldId id="300"/>
            <p14:sldId id="269"/>
            <p14:sldId id="291"/>
            <p14:sldId id="274"/>
            <p14:sldId id="271"/>
            <p14:sldId id="272"/>
            <p14:sldId id="259"/>
            <p14:sldId id="262"/>
            <p14:sldId id="296"/>
            <p14:sldId id="263"/>
            <p14:sldId id="297"/>
            <p14:sldId id="292"/>
            <p14:sldId id="308"/>
            <p14:sldId id="264"/>
            <p14:sldId id="275"/>
            <p14:sldId id="276"/>
            <p14:sldId id="305"/>
            <p14:sldId id="285"/>
            <p14:sldId id="277"/>
            <p14:sldId id="279"/>
            <p14:sldId id="310"/>
            <p14:sldId id="311"/>
            <p14:sldId id="280"/>
            <p14:sldId id="306"/>
            <p14:sldId id="298"/>
            <p14:sldId id="286"/>
            <p14:sldId id="295"/>
            <p14:sldId id="287"/>
            <p14:sldId id="299"/>
            <p14:sldId id="312"/>
            <p14:sldId id="302"/>
            <p14:sldId id="304"/>
            <p14:sldId id="307"/>
            <p14:sldId id="288"/>
            <p14:sldId id="309"/>
            <p14:sldId id="289"/>
          </p14:sldIdLst>
        </p14:section>
        <p14:section name="Untitled Section" id="{9BD4671F-E8CE-4A6F-98C0-91F28FB1B3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5BCC9C-2914-12DB-95F4-97BBE3AAF91F}" name="Windows" initials="W" userId="Window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snapToGrid="0">
      <p:cViewPr varScale="1">
        <p:scale>
          <a:sx n="63" d="100"/>
          <a:sy n="63" d="100"/>
        </p:scale>
        <p:origin x="1092" y="66"/>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modernComment_103_D7F6EDCA.xml><?xml version="1.0" encoding="utf-8"?>
<p188:cmLst xmlns:a="http://schemas.openxmlformats.org/drawingml/2006/main" xmlns:r="http://schemas.openxmlformats.org/officeDocument/2006/relationships" xmlns:p188="http://schemas.microsoft.com/office/powerpoint/2018/8/main">
  <p188:cm id="{BC39EAF1-5EC6-42A0-8684-E94CD451BDD5}" authorId="{0D5BCC9C-2914-12DB-95F4-97BBE3AAF91F}" created="2024-10-06T09:42:11.503">
    <pc:sldMkLst xmlns:pc="http://schemas.microsoft.com/office/powerpoint/2013/main/command">
      <pc:docMk/>
      <pc:sldMk cId="3623284170" sldId="259"/>
    </pc:sldMkLst>
    <p188:txBody>
      <a:bodyPr/>
      <a:lstStyle/>
      <a:p>
        <a:r>
          <a:rPr lang="vi-VN"/>
          <a:t>abc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3EFCD0-6D63-7AB2-E064-6E6A594E79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2D49E7-F9C2-3791-B51C-EE67094344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59A752-3D60-4794-A62D-99A44DA4FD71}" type="datetimeFigureOut">
              <a:rPr lang="en-US" smtClean="0"/>
              <a:t>10/7/2024</a:t>
            </a:fld>
            <a:endParaRPr lang="en-US"/>
          </a:p>
        </p:txBody>
      </p:sp>
      <p:sp>
        <p:nvSpPr>
          <p:cNvPr id="4" name="Footer Placeholder 3">
            <a:extLst>
              <a:ext uri="{FF2B5EF4-FFF2-40B4-BE49-F238E27FC236}">
                <a16:creationId xmlns:a16="http://schemas.microsoft.com/office/drawing/2014/main" id="{69BC407F-2631-19D5-CCD5-51193B8CAA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0E3D81-7214-0A48-7A44-9A42E45641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07AF8-783B-4890-A1BD-122F0BD3F143}" type="slidenum">
              <a:rPr lang="en-US" smtClean="0"/>
              <a:t>‹#›</a:t>
            </a:fld>
            <a:endParaRPr lang="en-US"/>
          </a:p>
        </p:txBody>
      </p:sp>
    </p:spTree>
    <p:extLst>
      <p:ext uri="{BB962C8B-B14F-4D97-AF65-F5344CB8AC3E}">
        <p14:creationId xmlns:p14="http://schemas.microsoft.com/office/powerpoint/2010/main" val="165170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95BA6-7617-4185-8AD3-FA446101C410}"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5B695-F850-41B9-AA3B-27BDCF84AC74}" type="slidenum">
              <a:rPr lang="en-US" smtClean="0"/>
              <a:t>‹#›</a:t>
            </a:fld>
            <a:endParaRPr lang="en-US"/>
          </a:p>
        </p:txBody>
      </p:sp>
    </p:spTree>
    <p:extLst>
      <p:ext uri="{BB962C8B-B14F-4D97-AF65-F5344CB8AC3E}">
        <p14:creationId xmlns:p14="http://schemas.microsoft.com/office/powerpoint/2010/main" val="97268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1</a:t>
            </a:fld>
            <a:endParaRPr lang="en-US"/>
          </a:p>
        </p:txBody>
      </p:sp>
    </p:spTree>
    <p:extLst>
      <p:ext uri="{BB962C8B-B14F-4D97-AF65-F5344CB8AC3E}">
        <p14:creationId xmlns:p14="http://schemas.microsoft.com/office/powerpoint/2010/main" val="206041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29</a:t>
            </a:fld>
            <a:endParaRPr lang="en-US"/>
          </a:p>
        </p:txBody>
      </p:sp>
    </p:spTree>
    <p:extLst>
      <p:ext uri="{BB962C8B-B14F-4D97-AF65-F5344CB8AC3E}">
        <p14:creationId xmlns:p14="http://schemas.microsoft.com/office/powerpoint/2010/main" val="344510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39</a:t>
            </a:fld>
            <a:endParaRPr lang="en-US"/>
          </a:p>
        </p:txBody>
      </p:sp>
    </p:spTree>
    <p:extLst>
      <p:ext uri="{BB962C8B-B14F-4D97-AF65-F5344CB8AC3E}">
        <p14:creationId xmlns:p14="http://schemas.microsoft.com/office/powerpoint/2010/main" val="428713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7</a:t>
            </a:fld>
            <a:endParaRPr lang="en-US"/>
          </a:p>
        </p:txBody>
      </p:sp>
    </p:spTree>
    <p:extLst>
      <p:ext uri="{BB962C8B-B14F-4D97-AF65-F5344CB8AC3E}">
        <p14:creationId xmlns:p14="http://schemas.microsoft.com/office/powerpoint/2010/main" val="102951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12</a:t>
            </a:fld>
            <a:endParaRPr lang="en-US"/>
          </a:p>
        </p:txBody>
      </p:sp>
    </p:spTree>
    <p:extLst>
      <p:ext uri="{BB962C8B-B14F-4D97-AF65-F5344CB8AC3E}">
        <p14:creationId xmlns:p14="http://schemas.microsoft.com/office/powerpoint/2010/main" val="35633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13</a:t>
            </a:fld>
            <a:endParaRPr lang="en-US"/>
          </a:p>
        </p:txBody>
      </p:sp>
    </p:spTree>
    <p:extLst>
      <p:ext uri="{BB962C8B-B14F-4D97-AF65-F5344CB8AC3E}">
        <p14:creationId xmlns:p14="http://schemas.microsoft.com/office/powerpoint/2010/main" val="290773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14</a:t>
            </a:fld>
            <a:endParaRPr lang="en-US"/>
          </a:p>
        </p:txBody>
      </p:sp>
    </p:spTree>
    <p:extLst>
      <p:ext uri="{BB962C8B-B14F-4D97-AF65-F5344CB8AC3E}">
        <p14:creationId xmlns:p14="http://schemas.microsoft.com/office/powerpoint/2010/main" val="2249486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17</a:t>
            </a:fld>
            <a:endParaRPr lang="en-US"/>
          </a:p>
        </p:txBody>
      </p:sp>
    </p:spTree>
    <p:extLst>
      <p:ext uri="{BB962C8B-B14F-4D97-AF65-F5344CB8AC3E}">
        <p14:creationId xmlns:p14="http://schemas.microsoft.com/office/powerpoint/2010/main" val="372233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21</a:t>
            </a:fld>
            <a:endParaRPr lang="en-US"/>
          </a:p>
        </p:txBody>
      </p:sp>
    </p:spTree>
    <p:extLst>
      <p:ext uri="{BB962C8B-B14F-4D97-AF65-F5344CB8AC3E}">
        <p14:creationId xmlns:p14="http://schemas.microsoft.com/office/powerpoint/2010/main" val="14303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24</a:t>
            </a:fld>
            <a:endParaRPr lang="en-US"/>
          </a:p>
        </p:txBody>
      </p:sp>
    </p:spTree>
    <p:extLst>
      <p:ext uri="{BB962C8B-B14F-4D97-AF65-F5344CB8AC3E}">
        <p14:creationId xmlns:p14="http://schemas.microsoft.com/office/powerpoint/2010/main" val="377726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AE75B695-F850-41B9-AA3B-27BDCF84AC74}" type="slidenum">
              <a:rPr lang="en-US" smtClean="0"/>
              <a:t>27</a:t>
            </a:fld>
            <a:endParaRPr lang="en-US"/>
          </a:p>
        </p:txBody>
      </p:sp>
    </p:spTree>
    <p:extLst>
      <p:ext uri="{BB962C8B-B14F-4D97-AF65-F5344CB8AC3E}">
        <p14:creationId xmlns:p14="http://schemas.microsoft.com/office/powerpoint/2010/main" val="413707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609180"/>
      </p:ext>
    </p:extLst>
  </p:cSld>
  <p:clrMapOvr>
    <a:masterClrMapping/>
  </p:clrMapOvr>
  <p:transition advClick="0" advTm="3104">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8AF170-4D71-4C5F-9ACA-B2E7201C87F2}"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434031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val="0"/>
              </a:ext>
            </a:extLst>
          </a:blip>
          <a:srcRect b="62030"/>
          <a:stretch/>
        </p:blipFill>
        <p:spPr>
          <a:xfrm>
            <a:off x="15894" y="-52723"/>
            <a:ext cx="12174936" cy="6910724"/>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B5C0DAE-B692-8096-2C22-123D8FE33C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9117" y="0"/>
            <a:ext cx="1378866" cy="1378866"/>
          </a:xfrm>
          <a:prstGeom prst="rect">
            <a:avLst/>
          </a:prstGeom>
        </p:spPr>
      </p:pic>
    </p:spTree>
    <p:extLst>
      <p:ext uri="{BB962C8B-B14F-4D97-AF65-F5344CB8AC3E}">
        <p14:creationId xmlns:p14="http://schemas.microsoft.com/office/powerpoint/2010/main" val="1496422440"/>
      </p:ext>
    </p:extLst>
  </p:cSld>
  <p:clrMap bg1="lt1" tx1="dk1" bg2="lt2" tx2="dk2" accent1="accent1" accent2="accent2" accent3="accent3" accent4="accent4" accent5="accent5" accent6="accent6" hlink="hlink" folHlink="folHlink"/>
  <p:sldLayoutIdLst>
    <p:sldLayoutId id="2147483661" r:id="rId1"/>
    <p:sldLayoutId id="2147483670" r:id="rId2"/>
  </p:sldLayoutIdLst>
  <p:transition advClick="0" advTm="3104">
    <p:cover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3_D7F6EDCA.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2288231" y="682013"/>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12" name="Text Box 14"/>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 Box 17"/>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4" name="Text Box 18"/>
          <p:cNvSpPr txBox="1">
            <a:spLocks noChangeArrowheads="1"/>
          </p:cNvSpPr>
          <p:nvPr/>
        </p:nvSpPr>
        <p:spPr bwMode="auto">
          <a:xfrm>
            <a:off x="4461789" y="5403443"/>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020F206A-9A3A-0B5A-A05D-9F5EBA8AC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221" y="-99037"/>
            <a:ext cx="1562100" cy="1562100"/>
          </a:xfrm>
          <a:prstGeom prst="rect">
            <a:avLst/>
          </a:prstGeom>
        </p:spPr>
      </p:pic>
      <p:pic>
        <p:nvPicPr>
          <p:cNvPr id="3" name="Picture 2">
            <a:extLst>
              <a:ext uri="{FF2B5EF4-FFF2-40B4-BE49-F238E27FC236}">
                <a16:creationId xmlns:a16="http://schemas.microsoft.com/office/drawing/2014/main" id="{51A6C0A0-7C17-CA9F-EDF5-FC26BC71B9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spTree>
    <p:extLst>
      <p:ext uri="{BB962C8B-B14F-4D97-AF65-F5344CB8AC3E}">
        <p14:creationId xmlns:p14="http://schemas.microsoft.com/office/powerpoint/2010/main" val="139917080"/>
      </p:ext>
    </p:extLst>
  </p:cSld>
  <p:clrMapOvr>
    <a:masterClrMapping/>
  </p:clrMapOvr>
  <p:transition advClick="0">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6;p7">
            <a:extLst>
              <a:ext uri="{FF2B5EF4-FFF2-40B4-BE49-F238E27FC236}">
                <a16:creationId xmlns:a16="http://schemas.microsoft.com/office/drawing/2014/main" id="{AAEEE4F9-755C-E87D-E922-8336956C6339}"/>
              </a:ext>
            </a:extLst>
          </p:cNvPr>
          <p:cNvSpPr/>
          <p:nvPr/>
        </p:nvSpPr>
        <p:spPr>
          <a:xfrm>
            <a:off x="2715650" y="1909172"/>
            <a:ext cx="2246895" cy="727419"/>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68569" tIns="68569" rIns="68569" bIns="68569" anchor="ctr" anchorCtr="0">
            <a:noAutofit/>
          </a:bodyPr>
          <a:lstStyle/>
          <a:p>
            <a:pPr algn="ctr" defTabSz="685800">
              <a:buClrTx/>
            </a:pPr>
            <a:r>
              <a:rPr lang="en-US" sz="2700" b="1" kern="1200" dirty="0" err="1">
                <a:solidFill>
                  <a:srgbClr val="009999"/>
                </a:solidFill>
                <a:latin typeface="Cambria" panose="02040503050406030204" pitchFamily="18" charset="0"/>
                <a:ea typeface="Cambria" panose="02040503050406030204" pitchFamily="18" charset="0"/>
                <a:cs typeface="+mn-cs"/>
              </a:rPr>
              <a:t>vách</a:t>
            </a:r>
            <a:r>
              <a:rPr lang="en-US" sz="2700" b="1" kern="1200" dirty="0">
                <a:solidFill>
                  <a:srgbClr val="009999"/>
                </a:solidFill>
                <a:latin typeface="Cambria" panose="02040503050406030204" pitchFamily="18" charset="0"/>
                <a:ea typeface="Cambria" panose="02040503050406030204" pitchFamily="18" charset="0"/>
                <a:cs typeface="+mn-cs"/>
              </a:rPr>
              <a:t> </a:t>
            </a:r>
            <a:r>
              <a:rPr lang="en-US" sz="2700" b="1" kern="1200" dirty="0" err="1">
                <a:solidFill>
                  <a:srgbClr val="009999"/>
                </a:solidFill>
                <a:latin typeface="Cambria" panose="02040503050406030204" pitchFamily="18" charset="0"/>
                <a:ea typeface="Cambria" panose="02040503050406030204" pitchFamily="18" charset="0"/>
                <a:cs typeface="+mn-cs"/>
              </a:rPr>
              <a:t>đá</a:t>
            </a:r>
            <a:endParaRPr sz="2700" b="1" kern="1200" dirty="0">
              <a:solidFill>
                <a:srgbClr val="FFC000"/>
              </a:solidFill>
              <a:latin typeface="Cambria" panose="02040503050406030204" pitchFamily="18" charset="0"/>
              <a:ea typeface="Cambria" panose="02040503050406030204" pitchFamily="18" charset="0"/>
              <a:cs typeface="+mn-cs"/>
            </a:endParaRPr>
          </a:p>
        </p:txBody>
      </p:sp>
      <p:sp>
        <p:nvSpPr>
          <p:cNvPr id="5" name="Google Shape;276;p7">
            <a:extLst>
              <a:ext uri="{FF2B5EF4-FFF2-40B4-BE49-F238E27FC236}">
                <a16:creationId xmlns:a16="http://schemas.microsoft.com/office/drawing/2014/main" id="{B5CF5748-AA7C-A678-561B-30073CA4A808}"/>
              </a:ext>
            </a:extLst>
          </p:cNvPr>
          <p:cNvSpPr/>
          <p:nvPr/>
        </p:nvSpPr>
        <p:spPr>
          <a:xfrm>
            <a:off x="2598597" y="3012254"/>
            <a:ext cx="2480999" cy="727419"/>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68569" tIns="68569" rIns="68569" bIns="68569" anchor="ctr" anchorCtr="0">
            <a:noAutofit/>
          </a:bodyPr>
          <a:lstStyle/>
          <a:p>
            <a:pPr algn="ctr" defTabSz="685800">
              <a:buClrTx/>
            </a:pPr>
            <a:r>
              <a:rPr lang="en-US" sz="2700" b="1" kern="1200" dirty="0" err="1">
                <a:solidFill>
                  <a:srgbClr val="ED7D31">
                    <a:lumMod val="75000"/>
                  </a:srgbClr>
                </a:solidFill>
                <a:latin typeface="Cambria" panose="02040503050406030204" pitchFamily="18" charset="0"/>
                <a:ea typeface="Cambria" panose="02040503050406030204" pitchFamily="18" charset="0"/>
                <a:cs typeface="+mn-cs"/>
              </a:rPr>
              <a:t>vạt</a:t>
            </a:r>
            <a:r>
              <a:rPr lang="en-US" sz="2700" b="1" kern="1200" dirty="0">
                <a:solidFill>
                  <a:srgbClr val="ED7D31">
                    <a:lumMod val="75000"/>
                  </a:srgbClr>
                </a:solidFill>
                <a:latin typeface="Cambria" panose="02040503050406030204" pitchFamily="18" charset="0"/>
                <a:ea typeface="Cambria" panose="02040503050406030204" pitchFamily="18" charset="0"/>
                <a:cs typeface="+mn-cs"/>
              </a:rPr>
              <a:t> </a:t>
            </a:r>
            <a:r>
              <a:rPr lang="en-US" sz="2700" b="1" kern="1200" dirty="0" err="1">
                <a:solidFill>
                  <a:srgbClr val="ED7D31">
                    <a:lumMod val="75000"/>
                  </a:srgbClr>
                </a:solidFill>
                <a:latin typeface="Cambria" panose="02040503050406030204" pitchFamily="18" charset="0"/>
                <a:ea typeface="Cambria" panose="02040503050406030204" pitchFamily="18" charset="0"/>
                <a:cs typeface="+mn-cs"/>
              </a:rPr>
              <a:t>nương</a:t>
            </a:r>
            <a:endParaRPr sz="2700" b="1" kern="1200" dirty="0">
              <a:solidFill>
                <a:srgbClr val="ED7D31">
                  <a:lumMod val="75000"/>
                </a:srgbClr>
              </a:solidFill>
              <a:latin typeface="Cambria" panose="02040503050406030204" pitchFamily="18" charset="0"/>
              <a:ea typeface="Cambria" panose="02040503050406030204" pitchFamily="18" charset="0"/>
              <a:cs typeface="+mn-cs"/>
            </a:endParaRPr>
          </a:p>
        </p:txBody>
      </p:sp>
      <p:sp>
        <p:nvSpPr>
          <p:cNvPr id="6" name="Google Shape;276;p7">
            <a:extLst>
              <a:ext uri="{FF2B5EF4-FFF2-40B4-BE49-F238E27FC236}">
                <a16:creationId xmlns:a16="http://schemas.microsoft.com/office/drawing/2014/main" id="{E6537C3F-7ADC-B4FA-BE33-5D920E7D976B}"/>
              </a:ext>
            </a:extLst>
          </p:cNvPr>
          <p:cNvSpPr/>
          <p:nvPr/>
        </p:nvSpPr>
        <p:spPr>
          <a:xfrm>
            <a:off x="5579165" y="1899887"/>
            <a:ext cx="2467888" cy="727419"/>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68569" tIns="68569" rIns="68569" bIns="68569" anchor="ctr" anchorCtr="0">
            <a:noAutofit/>
          </a:bodyPr>
          <a:lstStyle/>
          <a:p>
            <a:pPr algn="ctr" defTabSz="685800">
              <a:buClrTx/>
            </a:pPr>
            <a:r>
              <a:rPr lang="en-US" sz="2700" b="1" kern="1200" dirty="0" err="1">
                <a:solidFill>
                  <a:srgbClr val="FF0000"/>
                </a:solidFill>
                <a:latin typeface="Cambria" panose="02040503050406030204" pitchFamily="18" charset="0"/>
                <a:ea typeface="Cambria" panose="02040503050406030204" pitchFamily="18" charset="0"/>
                <a:cs typeface="+mn-cs"/>
              </a:rPr>
              <a:t>ngút</a:t>
            </a:r>
            <a:r>
              <a:rPr lang="en-US" sz="2700" b="1" kern="1200" dirty="0">
                <a:solidFill>
                  <a:srgbClr val="FF0000"/>
                </a:solidFill>
                <a:latin typeface="Cambria" panose="02040503050406030204" pitchFamily="18" charset="0"/>
                <a:ea typeface="Cambria" panose="02040503050406030204" pitchFamily="18" charset="0"/>
                <a:cs typeface="+mn-cs"/>
              </a:rPr>
              <a:t> </a:t>
            </a:r>
            <a:r>
              <a:rPr lang="en-US" sz="2700" b="1" kern="1200" dirty="0" err="1">
                <a:solidFill>
                  <a:srgbClr val="FF0000"/>
                </a:solidFill>
                <a:latin typeface="Cambria" panose="02040503050406030204" pitchFamily="18" charset="0"/>
                <a:ea typeface="Cambria" panose="02040503050406030204" pitchFamily="18" charset="0"/>
                <a:cs typeface="+mn-cs"/>
              </a:rPr>
              <a:t>ngát</a:t>
            </a:r>
            <a:endParaRPr sz="2700" b="1" kern="1200" dirty="0">
              <a:solidFill>
                <a:srgbClr val="FF0000"/>
              </a:solidFill>
              <a:latin typeface="Cambria" panose="02040503050406030204" pitchFamily="18" charset="0"/>
              <a:ea typeface="Cambria" panose="02040503050406030204" pitchFamily="18" charset="0"/>
              <a:cs typeface="+mn-cs"/>
            </a:endParaRPr>
          </a:p>
        </p:txBody>
      </p:sp>
      <p:sp>
        <p:nvSpPr>
          <p:cNvPr id="7" name="Google Shape;276;p7">
            <a:extLst>
              <a:ext uri="{FF2B5EF4-FFF2-40B4-BE49-F238E27FC236}">
                <a16:creationId xmlns:a16="http://schemas.microsoft.com/office/drawing/2014/main" id="{B8CBE071-E7AD-2717-A36F-94F80E1AA2C3}"/>
              </a:ext>
            </a:extLst>
          </p:cNvPr>
          <p:cNvSpPr/>
          <p:nvPr/>
        </p:nvSpPr>
        <p:spPr>
          <a:xfrm>
            <a:off x="5579165" y="3012254"/>
            <a:ext cx="2467888" cy="727419"/>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68569" tIns="68569" rIns="68569" bIns="68569" anchor="ctr" anchorCtr="0">
            <a:noAutofit/>
          </a:bodyPr>
          <a:lstStyle/>
          <a:p>
            <a:pPr algn="ctr" defTabSz="685800">
              <a:buClrTx/>
            </a:pPr>
            <a:r>
              <a:rPr lang="en-US" sz="2700" b="1" kern="1200" dirty="0" err="1">
                <a:solidFill>
                  <a:srgbClr val="7030A0"/>
                </a:solidFill>
                <a:latin typeface="Cambria" panose="02040503050406030204" pitchFamily="18" charset="0"/>
                <a:ea typeface="Cambria" panose="02040503050406030204" pitchFamily="18" charset="0"/>
                <a:cs typeface="+mn-cs"/>
              </a:rPr>
              <a:t>lòng</a:t>
            </a:r>
            <a:r>
              <a:rPr lang="en-US" sz="2700" b="1" kern="1200" dirty="0">
                <a:solidFill>
                  <a:srgbClr val="7030A0"/>
                </a:solidFill>
                <a:latin typeface="Cambria" panose="02040503050406030204" pitchFamily="18" charset="0"/>
                <a:ea typeface="Cambria" panose="02040503050406030204" pitchFamily="18" charset="0"/>
                <a:cs typeface="+mn-cs"/>
              </a:rPr>
              <a:t> </a:t>
            </a:r>
            <a:r>
              <a:rPr lang="en-US" sz="2700" b="1" kern="1200" dirty="0" err="1">
                <a:solidFill>
                  <a:srgbClr val="7030A0"/>
                </a:solidFill>
                <a:latin typeface="Cambria" panose="02040503050406030204" pitchFamily="18" charset="0"/>
                <a:ea typeface="Cambria" panose="02040503050406030204" pitchFamily="18" charset="0"/>
                <a:cs typeface="+mn-cs"/>
              </a:rPr>
              <a:t>thung</a:t>
            </a:r>
            <a:endParaRPr sz="2700" b="1" kern="1200" dirty="0">
              <a:solidFill>
                <a:srgbClr val="7030A0"/>
              </a:solidFill>
              <a:latin typeface="Cambria" panose="02040503050406030204" pitchFamily="18" charset="0"/>
              <a:ea typeface="Cambria" panose="02040503050406030204" pitchFamily="18" charset="0"/>
              <a:cs typeface="+mn-cs"/>
            </a:endParaRPr>
          </a:p>
        </p:txBody>
      </p:sp>
      <p:sp>
        <p:nvSpPr>
          <p:cNvPr id="9" name="Title 8">
            <a:extLst>
              <a:ext uri="{FF2B5EF4-FFF2-40B4-BE49-F238E27FC236}">
                <a16:creationId xmlns:a16="http://schemas.microsoft.com/office/drawing/2014/main" id="{3DA65BD9-3A08-B6FF-4A2B-CCD4A50B89D4}"/>
              </a:ext>
            </a:extLst>
          </p:cNvPr>
          <p:cNvSpPr>
            <a:spLocks noGrp="1"/>
          </p:cNvSpPr>
          <p:nvPr>
            <p:ph type="ctrTitle"/>
          </p:nvPr>
        </p:nvSpPr>
        <p:spPr>
          <a:xfrm>
            <a:off x="2975255" y="491781"/>
            <a:ext cx="5181600" cy="853317"/>
          </a:xfrm>
        </p:spPr>
        <p:txBody>
          <a:bodyPr/>
          <a:lstStyle/>
          <a:p>
            <a:r>
              <a:rPr lang="en-US" b="1" dirty="0">
                <a:solidFill>
                  <a:srgbClr val="FF0000"/>
                </a:solidFill>
              </a:rPr>
              <a:t>LUYỆN ĐỌC TỪ KHÓ</a:t>
            </a:r>
            <a:endParaRPr lang="vi-VN" b="1" dirty="0">
              <a:solidFill>
                <a:srgbClr val="FF0000"/>
              </a:solidFill>
            </a:endParaRPr>
          </a:p>
        </p:txBody>
      </p:sp>
      <p:pic>
        <p:nvPicPr>
          <p:cNvPr id="11" name="Picture 10">
            <a:extLst>
              <a:ext uri="{FF2B5EF4-FFF2-40B4-BE49-F238E27FC236}">
                <a16:creationId xmlns:a16="http://schemas.microsoft.com/office/drawing/2014/main" id="{2A6EEE6A-9FA9-71D9-F08F-7BC0BC462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12" name="Picture 11">
            <a:extLst>
              <a:ext uri="{FF2B5EF4-FFF2-40B4-BE49-F238E27FC236}">
                <a16:creationId xmlns:a16="http://schemas.microsoft.com/office/drawing/2014/main" id="{2D615985-15DE-F9FC-1ED7-4A26DBE67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Tree>
    <p:extLst>
      <p:ext uri="{BB962C8B-B14F-4D97-AF65-F5344CB8AC3E}">
        <p14:creationId xmlns:p14="http://schemas.microsoft.com/office/powerpoint/2010/main" val="24169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7BCE77F-9A5E-B201-139F-CEA1F5F47074}"/>
              </a:ext>
            </a:extLst>
          </p:cNvPr>
          <p:cNvSpPr txBox="1"/>
          <p:nvPr/>
        </p:nvSpPr>
        <p:spPr>
          <a:xfrm>
            <a:off x="2529840" y="1679539"/>
            <a:ext cx="8031480" cy="2308324"/>
          </a:xfrm>
          <a:prstGeom prst="rect">
            <a:avLst/>
          </a:prstGeom>
          <a:noFill/>
        </p:spPr>
        <p:txBody>
          <a:bodyPr wrap="square" rtlCol="0" anchor="t">
            <a:spAutoFit/>
            <a:scene3d>
              <a:camera prst="orthographicFront"/>
              <a:lightRig rig="threePt" dir="t"/>
            </a:scene3d>
          </a:bodyPr>
          <a:lstStyle/>
          <a:p>
            <a:pPr algn="just"/>
            <a:r>
              <a:rPr lang="en-US" sz="3600" b="0" i="0" dirty="0" err="1">
                <a:solidFill>
                  <a:srgbClr val="000000"/>
                </a:solidFill>
                <a:effectLst/>
                <a:latin typeface="Cambria" panose="02040503050406030204" pitchFamily="18" charset="0"/>
                <a:ea typeface="Cambria" panose="02040503050406030204" pitchFamily="18" charset="0"/>
              </a:rPr>
              <a:t>Giữa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hai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vách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đá</a:t>
            </a:r>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en-US" sz="3600" b="0" i="0" dirty="0" err="1">
                <a:solidFill>
                  <a:srgbClr val="000000"/>
                </a:solidFill>
                <a:effectLst/>
                <a:latin typeface="Cambria" panose="02040503050406030204" pitchFamily="18" charset="0"/>
                <a:ea typeface="Cambria" panose="02040503050406030204" pitchFamily="18" charset="0"/>
              </a:rPr>
              <a:t>Mở</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ra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trời</a:t>
            </a:r>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thoảng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mây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trôi</a:t>
            </a:r>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en-US" sz="3600" b="0" i="0" dirty="0" err="1">
                <a:solidFill>
                  <a:srgbClr val="000000"/>
                </a:solidFill>
                <a:effectLst/>
                <a:latin typeface="Cambria" panose="02040503050406030204" pitchFamily="18" charset="0"/>
                <a:ea typeface="Cambria" panose="02040503050406030204" pitchFamily="18" charset="0"/>
              </a:rPr>
              <a:t>Cổng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trời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mặt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đất</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5" name="Oval 4">
            <a:extLst>
              <a:ext uri="{FF2B5EF4-FFF2-40B4-BE49-F238E27FC236}">
                <a16:creationId xmlns:a16="http://schemas.microsoft.com/office/drawing/2014/main" id="{18AFDDAD-84A7-ED96-E1E2-3927874D9E6A}"/>
              </a:ext>
            </a:extLst>
          </p:cNvPr>
          <p:cNvSpPr/>
          <p:nvPr/>
        </p:nvSpPr>
        <p:spPr>
          <a:xfrm>
            <a:off x="1782871" y="1888496"/>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cxnSp>
        <p:nvCxnSpPr>
          <p:cNvPr id="6" name="Straight Connector 5">
            <a:extLst>
              <a:ext uri="{FF2B5EF4-FFF2-40B4-BE49-F238E27FC236}">
                <a16:creationId xmlns:a16="http://schemas.microsoft.com/office/drawing/2014/main" id="{7C88322E-9A46-A97D-C9EB-D002E56A64CB}"/>
              </a:ext>
            </a:extLst>
          </p:cNvPr>
          <p:cNvCxnSpPr>
            <a:cxnSpLocks/>
          </p:cNvCxnSpPr>
          <p:nvPr/>
        </p:nvCxnSpPr>
        <p:spPr>
          <a:xfrm flipH="1">
            <a:off x="5123274" y="1812429"/>
            <a:ext cx="103678" cy="459725"/>
          </a:xfrm>
          <a:prstGeom prst="line">
            <a:avLst/>
          </a:prstGeom>
          <a:ln>
            <a:solidFill>
              <a:srgbClr val="FF0000">
                <a:alpha val="98000"/>
              </a:srgbClr>
            </a:solidFill>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E4ED3F6A-4181-36CF-4454-68C12E36A56E}"/>
              </a:ext>
            </a:extLst>
          </p:cNvPr>
          <p:cNvCxnSpPr>
            <a:cxnSpLocks/>
          </p:cNvCxnSpPr>
          <p:nvPr/>
        </p:nvCxnSpPr>
        <p:spPr>
          <a:xfrm flipH="1">
            <a:off x="4419232" y="3429000"/>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49F5857E-24FE-E983-4987-80DB37DAFB87}"/>
              </a:ext>
            </a:extLst>
          </p:cNvPr>
          <p:cNvCxnSpPr>
            <a:cxnSpLocks/>
          </p:cNvCxnSpPr>
          <p:nvPr/>
        </p:nvCxnSpPr>
        <p:spPr>
          <a:xfrm flipH="1">
            <a:off x="3813010" y="2322092"/>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9" name="Picture 8">
            <a:extLst>
              <a:ext uri="{FF2B5EF4-FFF2-40B4-BE49-F238E27FC236}">
                <a16:creationId xmlns:a16="http://schemas.microsoft.com/office/drawing/2014/main" id="{1BBEF8A1-6D80-BD7B-2FDD-35B80F0020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10" name="Picture 9">
            <a:extLst>
              <a:ext uri="{FF2B5EF4-FFF2-40B4-BE49-F238E27FC236}">
                <a16:creationId xmlns:a16="http://schemas.microsoft.com/office/drawing/2014/main" id="{9E03DA66-4DC5-EDA3-88C6-5F2ACAACF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Tree>
    <p:extLst>
      <p:ext uri="{BB962C8B-B14F-4D97-AF65-F5344CB8AC3E}">
        <p14:creationId xmlns:p14="http://schemas.microsoft.com/office/powerpoint/2010/main" val="3043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3B9C7-6E2A-B101-79A0-00896D76A9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033" y="-298218"/>
            <a:ext cx="1725318" cy="1249296"/>
          </a:xfrm>
          <a:prstGeom prst="rect">
            <a:avLst/>
          </a:prstGeom>
        </p:spPr>
      </p:pic>
      <p:pic>
        <p:nvPicPr>
          <p:cNvPr id="5" name="Picture 4">
            <a:extLst>
              <a:ext uri="{FF2B5EF4-FFF2-40B4-BE49-F238E27FC236}">
                <a16:creationId xmlns:a16="http://schemas.microsoft.com/office/drawing/2014/main" id="{850E8DCF-F158-CA39-7F4C-79DDB0C4D8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566" y="-303430"/>
            <a:ext cx="1562100" cy="1562100"/>
          </a:xfrm>
          <a:prstGeom prst="rect">
            <a:avLst/>
          </a:prstGeom>
        </p:spPr>
      </p:pic>
      <p:sp>
        <p:nvSpPr>
          <p:cNvPr id="6" name="Text Box 2">
            <a:extLst>
              <a:ext uri="{FF2B5EF4-FFF2-40B4-BE49-F238E27FC236}">
                <a16:creationId xmlns:a16="http://schemas.microsoft.com/office/drawing/2014/main" id="{5A5A79F1-C863-1B8B-3334-B02D5B137C9C}"/>
              </a:ext>
            </a:extLst>
          </p:cNvPr>
          <p:cNvSpPr txBox="1"/>
          <p:nvPr/>
        </p:nvSpPr>
        <p:spPr>
          <a:xfrm>
            <a:off x="824280" y="2707929"/>
            <a:ext cx="4169135" cy="1815882"/>
          </a:xfrm>
          <a:prstGeom prst="rect">
            <a:avLst/>
          </a:prstGeom>
          <a:noFill/>
        </p:spPr>
        <p:txBody>
          <a:bodyPr wrap="square" rtlCol="0" anchor="t">
            <a:spAutoFit/>
            <a:scene3d>
              <a:camera prst="orthographicFront"/>
              <a:lightRig rig="threePt" dir="t"/>
            </a:scene3d>
          </a:bodyPr>
          <a:lstStyle/>
          <a:p>
            <a:r>
              <a:rPr lang="en-US" sz="2800" b="0" i="0" dirty="0" err="1">
                <a:solidFill>
                  <a:srgbClr val="000000"/>
                </a:solidFill>
                <a:effectLst/>
                <a:latin typeface="Cambria" panose="02040503050406030204" pitchFamily="18" charset="0"/>
                <a:ea typeface="Cambria" panose="02040503050406030204" pitchFamily="18" charset="0"/>
              </a:rPr>
              <a:t>Nhìn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ngút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ngát</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Bao </a:t>
            </a:r>
            <a:r>
              <a:rPr lang="en-US" sz="2800" b="0" i="0" dirty="0" err="1">
                <a:solidFill>
                  <a:srgbClr val="000000"/>
                </a:solidFill>
                <a:effectLst/>
                <a:latin typeface="Cambria" panose="02040503050406030204" pitchFamily="18" charset="0"/>
                <a:ea typeface="Cambria" panose="02040503050406030204" pitchFamily="18" charset="0"/>
              </a:rPr>
              <a:t>sắc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Con </a:t>
            </a:r>
            <a:r>
              <a:rPr lang="en-US" sz="2800" dirty="0" err="1">
                <a:solidFill>
                  <a:srgbClr val="000000"/>
                </a:solidFill>
                <a:latin typeface="Cambria" panose="02040503050406030204" pitchFamily="18" charset="0"/>
                <a:ea typeface="Cambria" panose="02040503050406030204" pitchFamily="18" charset="0"/>
                <a:cs typeface="Calibri" panose="020F0502020204030204" pitchFamily="34" charset="0"/>
              </a:rPr>
              <a:t>thác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réo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err="1">
                <a:solidFill>
                  <a:srgbClr val="000000"/>
                </a:solidFill>
                <a:effectLst/>
                <a:latin typeface="Cambria" panose="02040503050406030204" pitchFamily="18" charset="0"/>
                <a:ea typeface="Cambria" panose="02040503050406030204" pitchFamily="18" charset="0"/>
              </a:rPr>
              <a:t>Đàn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dê</a:t>
            </a:r>
            <a:r>
              <a:rPr lang="en-US" sz="2800" b="0" i="0" dirty="0">
                <a:solidFill>
                  <a:srgbClr val="000000"/>
                </a:solidFill>
                <a:effectLst/>
                <a:latin typeface="Cambria" panose="02040503050406030204" pitchFamily="18" charset="0"/>
                <a:ea typeface="Cambria" panose="02040503050406030204" pitchFamily="18" charset="0"/>
              </a:rPr>
              <a:t> soi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suối</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7" name="Text Box 2">
            <a:extLst>
              <a:ext uri="{FF2B5EF4-FFF2-40B4-BE49-F238E27FC236}">
                <a16:creationId xmlns:a16="http://schemas.microsoft.com/office/drawing/2014/main" id="{0390EA1A-C280-8F58-D727-4C2D391278C8}"/>
              </a:ext>
            </a:extLst>
          </p:cNvPr>
          <p:cNvSpPr txBox="1"/>
          <p:nvPr/>
        </p:nvSpPr>
        <p:spPr>
          <a:xfrm>
            <a:off x="781050" y="731735"/>
            <a:ext cx="3960206" cy="1815882"/>
          </a:xfrm>
          <a:prstGeom prst="rect">
            <a:avLst/>
          </a:prstGeom>
          <a:noFill/>
        </p:spPr>
        <p:txBody>
          <a:bodyPr wrap="square" rtlCol="0" anchor="t">
            <a:spAutoFit/>
            <a:scene3d>
              <a:camera prst="orthographicFront"/>
              <a:lightRig rig="threePt" dir="t"/>
            </a:scene3d>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Giữa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hai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vách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Mở</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trời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mây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trôi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Cổng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trời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mặt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đất</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9" name="Text Box 2">
            <a:extLst>
              <a:ext uri="{FF2B5EF4-FFF2-40B4-BE49-F238E27FC236}">
                <a16:creationId xmlns:a16="http://schemas.microsoft.com/office/drawing/2014/main" id="{6E8567ED-19C3-3DEC-2CD8-55C3B6A7E410}"/>
              </a:ext>
            </a:extLst>
          </p:cNvPr>
          <p:cNvSpPr txBox="1"/>
          <p:nvPr/>
        </p:nvSpPr>
        <p:spPr>
          <a:xfrm>
            <a:off x="781050" y="4792593"/>
            <a:ext cx="4512978"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Giữa ngút ngàn cây trái</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Dọc vùng rừng nguyên sơ</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Không biết thực hay mơ</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Ráng chiều như hơi khói...</a:t>
            </a:r>
          </a:p>
        </p:txBody>
      </p:sp>
      <p:sp>
        <p:nvSpPr>
          <p:cNvPr id="10" name="Text Box 2">
            <a:extLst>
              <a:ext uri="{FF2B5EF4-FFF2-40B4-BE49-F238E27FC236}">
                <a16:creationId xmlns:a16="http://schemas.microsoft.com/office/drawing/2014/main" id="{735B20B2-512A-7BCC-9E57-B69D73F27420}"/>
              </a:ext>
            </a:extLst>
          </p:cNvPr>
          <p:cNvSpPr txBox="1"/>
          <p:nvPr/>
        </p:nvSpPr>
        <p:spPr>
          <a:xfrm>
            <a:off x="6538812" y="704394"/>
            <a:ext cx="4631079"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Những v</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ạ</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 nương màu mật</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Lúa chín ngập lòng thung</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Và tiếng nhạc ngựa rung</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Suốt triền rừng hoang dã.</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sp>
        <p:nvSpPr>
          <p:cNvPr id="11" name="Oval 10">
            <a:extLst>
              <a:ext uri="{FF2B5EF4-FFF2-40B4-BE49-F238E27FC236}">
                <a16:creationId xmlns:a16="http://schemas.microsoft.com/office/drawing/2014/main" id="{B727EA5D-52E9-E2E3-9ADE-5187527E9C3F}"/>
              </a:ext>
            </a:extLst>
          </p:cNvPr>
          <p:cNvSpPr/>
          <p:nvPr/>
        </p:nvSpPr>
        <p:spPr>
          <a:xfrm>
            <a:off x="274111" y="951078"/>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2" name="Oval 11">
            <a:extLst>
              <a:ext uri="{FF2B5EF4-FFF2-40B4-BE49-F238E27FC236}">
                <a16:creationId xmlns:a16="http://schemas.microsoft.com/office/drawing/2014/main" id="{CAE3C62C-4F66-101D-4892-200DCF9191BC}"/>
              </a:ext>
            </a:extLst>
          </p:cNvPr>
          <p:cNvSpPr/>
          <p:nvPr/>
        </p:nvSpPr>
        <p:spPr>
          <a:xfrm>
            <a:off x="276389" y="2888222"/>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3" name="Oval 12">
            <a:extLst>
              <a:ext uri="{FF2B5EF4-FFF2-40B4-BE49-F238E27FC236}">
                <a16:creationId xmlns:a16="http://schemas.microsoft.com/office/drawing/2014/main" id="{307AFEFB-4200-B0B7-6728-2C60CC4BD0F7}"/>
              </a:ext>
            </a:extLst>
          </p:cNvPr>
          <p:cNvSpPr/>
          <p:nvPr/>
        </p:nvSpPr>
        <p:spPr>
          <a:xfrm>
            <a:off x="112341" y="4979161"/>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4" name="Oval 13">
            <a:extLst>
              <a:ext uri="{FF2B5EF4-FFF2-40B4-BE49-F238E27FC236}">
                <a16:creationId xmlns:a16="http://schemas.microsoft.com/office/drawing/2014/main" id="{F2732980-81EE-84D8-937B-F5D805713766}"/>
              </a:ext>
            </a:extLst>
          </p:cNvPr>
          <p:cNvSpPr/>
          <p:nvPr/>
        </p:nvSpPr>
        <p:spPr>
          <a:xfrm>
            <a:off x="5965957" y="883868"/>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5" name="Text Box 2">
            <a:extLst>
              <a:ext uri="{FF2B5EF4-FFF2-40B4-BE49-F238E27FC236}">
                <a16:creationId xmlns:a16="http://schemas.microsoft.com/office/drawing/2014/main" id="{CDCFBC68-1B7A-1405-C091-3F1114D1F086}"/>
              </a:ext>
            </a:extLst>
          </p:cNvPr>
          <p:cNvSpPr txBox="1"/>
          <p:nvPr/>
        </p:nvSpPr>
        <p:spPr>
          <a:xfrm>
            <a:off x="6538812" y="2610412"/>
            <a:ext cx="4872138" cy="1815882"/>
          </a:xfrm>
          <a:prstGeom prst="rect">
            <a:avLst/>
          </a:prstGeom>
          <a:noFill/>
        </p:spPr>
        <p:txBody>
          <a:bodyPr wrap="square" rtlCol="0" anchor="t">
            <a:spAutoFit/>
            <a:scene3d>
              <a:camera prst="orthographicFront"/>
              <a:lightRig rig="threePt" dir="t"/>
            </a:scene3d>
          </a:bodyPr>
          <a:lstStyle/>
          <a:p>
            <a:pPr lvl="0" algn="just"/>
            <a:r>
              <a:rPr lang="vi-VN" sz="2800" dirty="0">
                <a:latin typeface="Cambria" panose="02040503050406030204" pitchFamily="18" charset="0"/>
                <a:ea typeface="Cambria" panose="02040503050406030204" pitchFamily="18" charset="0"/>
              </a:rPr>
              <a:t>Người Tày từ khắp ng</a:t>
            </a:r>
            <a:r>
              <a:rPr lang="en-US" sz="2800" dirty="0">
                <a:latin typeface="Cambria" panose="02040503050406030204" pitchFamily="18" charset="0"/>
                <a:ea typeface="Cambria" panose="02040503050406030204" pitchFamily="18" charset="0"/>
              </a:rPr>
              <a:t>ả</a:t>
            </a:r>
            <a:endParaRPr lang="vi-VN" sz="2800" dirty="0">
              <a:latin typeface="Cambria" panose="02040503050406030204" pitchFamily="18" charset="0"/>
              <a:ea typeface="Cambria" panose="02040503050406030204" pitchFamily="18" charset="0"/>
            </a:endParaRPr>
          </a:p>
          <a:p>
            <a:pPr lvl="0" algn="just"/>
            <a:r>
              <a:rPr lang="vi-VN" sz="2800" dirty="0">
                <a:latin typeface="Cambria" panose="02040503050406030204" pitchFamily="18" charset="0"/>
                <a:ea typeface="Cambria" panose="02040503050406030204" pitchFamily="18" charset="0"/>
              </a:rPr>
              <a:t>Đi gặt lúa, trồng rau</a:t>
            </a:r>
          </a:p>
          <a:p>
            <a:pPr lvl="0" algn="just"/>
            <a:r>
              <a:rPr lang="vi-VN" sz="2800" dirty="0">
                <a:latin typeface="Cambria" panose="02040503050406030204" pitchFamily="18" charset="0"/>
                <a:ea typeface="Cambria" panose="02040503050406030204" pitchFamily="18" charset="0"/>
              </a:rPr>
              <a:t>Những người Giáy, người Dao</a:t>
            </a:r>
          </a:p>
          <a:p>
            <a:pPr lvl="0" algn="just"/>
            <a:r>
              <a:rPr lang="vi-VN" sz="2800" dirty="0">
                <a:latin typeface="Cambria" panose="02040503050406030204" pitchFamily="18" charset="0"/>
                <a:ea typeface="Cambria" panose="02040503050406030204" pitchFamily="18" charset="0"/>
              </a:rPr>
              <a:t>Đi tìm măng, hái nấm.</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16" name="Text Box 2">
            <a:extLst>
              <a:ext uri="{FF2B5EF4-FFF2-40B4-BE49-F238E27FC236}">
                <a16:creationId xmlns:a16="http://schemas.microsoft.com/office/drawing/2014/main" id="{1ED96665-4B04-2AEB-42DF-7C594B790AB3}"/>
              </a:ext>
            </a:extLst>
          </p:cNvPr>
          <p:cNvSpPr txBox="1"/>
          <p:nvPr/>
        </p:nvSpPr>
        <p:spPr>
          <a:xfrm>
            <a:off x="6538812" y="4630405"/>
            <a:ext cx="4512978" cy="2246769"/>
          </a:xfrm>
          <a:prstGeom prst="rect">
            <a:avLst/>
          </a:prstGeom>
          <a:noFill/>
        </p:spPr>
        <p:txBody>
          <a:bodyPr wrap="square" rtlCol="0" anchor="t">
            <a:spAutoFit/>
            <a:scene3d>
              <a:camera prst="orthographicFront"/>
              <a:lightRig rig="threePt" dir="t"/>
            </a:scene3d>
          </a:bodyPr>
          <a:lstStyle/>
          <a:p>
            <a:pPr lvl="0"/>
            <a:r>
              <a:rPr lang="vi-VN" sz="2800" dirty="0">
                <a:latin typeface="Cambria" panose="02040503050406030204" pitchFamily="18" charset="0"/>
                <a:ea typeface="Cambria" panose="02040503050406030204" pitchFamily="18" charset="0"/>
              </a:rPr>
              <a:t>Vạt áo chàm thấp thoáng</a:t>
            </a:r>
          </a:p>
          <a:p>
            <a:pPr lvl="0"/>
            <a:r>
              <a:rPr lang="vi-VN" sz="2800" dirty="0">
                <a:latin typeface="Cambria" panose="02040503050406030204" pitchFamily="18" charset="0"/>
                <a:ea typeface="Cambria" panose="02040503050406030204" pitchFamily="18" charset="0"/>
              </a:rPr>
              <a:t>Nhuộm xanh cả nắng chiều</a:t>
            </a:r>
          </a:p>
          <a:p>
            <a:pPr lvl="0"/>
            <a:r>
              <a:rPr lang="vi-VN" sz="2800" dirty="0">
                <a:latin typeface="Cambria" panose="02040503050406030204" pitchFamily="18" charset="0"/>
                <a:ea typeface="Cambria" panose="02040503050406030204" pitchFamily="18" charset="0"/>
              </a:rPr>
              <a:t>Và gió thổi, suối reo</a:t>
            </a:r>
          </a:p>
          <a:p>
            <a:pPr lvl="0"/>
            <a:r>
              <a:rPr lang="vi-VN" sz="2800" dirty="0">
                <a:latin typeface="Cambria" panose="02040503050406030204" pitchFamily="18" charset="0"/>
                <a:ea typeface="Cambria" panose="02040503050406030204" pitchFamily="18" charset="0"/>
              </a:rPr>
              <a:t>Ấm giữa rừng sương giá.</a:t>
            </a:r>
          </a:p>
          <a:p>
            <a:pPr lvl="0" algn="r"/>
            <a:r>
              <a:rPr lang="vi-VN" sz="2800" dirty="0">
                <a:latin typeface="Cambria" panose="02040503050406030204" pitchFamily="18" charset="0"/>
                <a:ea typeface="Cambria" panose="02040503050406030204" pitchFamily="18" charset="0"/>
              </a:rPr>
              <a:t>(Nguyễn Đình Ảnh)</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17" name="Oval 16">
            <a:extLst>
              <a:ext uri="{FF2B5EF4-FFF2-40B4-BE49-F238E27FC236}">
                <a16:creationId xmlns:a16="http://schemas.microsoft.com/office/drawing/2014/main" id="{245F1A5B-2210-8651-F136-15EC72E3714F}"/>
              </a:ext>
            </a:extLst>
          </p:cNvPr>
          <p:cNvSpPr/>
          <p:nvPr/>
        </p:nvSpPr>
        <p:spPr>
          <a:xfrm>
            <a:off x="6026005" y="4792593"/>
            <a:ext cx="400455" cy="29311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6</a:t>
            </a:r>
          </a:p>
        </p:txBody>
      </p:sp>
      <p:sp>
        <p:nvSpPr>
          <p:cNvPr id="18" name="Oval 17">
            <a:extLst>
              <a:ext uri="{FF2B5EF4-FFF2-40B4-BE49-F238E27FC236}">
                <a16:creationId xmlns:a16="http://schemas.microsoft.com/office/drawing/2014/main" id="{F1CB9F72-8E5D-54D6-9722-E7D1BAB48075}"/>
              </a:ext>
            </a:extLst>
          </p:cNvPr>
          <p:cNvSpPr/>
          <p:nvPr/>
        </p:nvSpPr>
        <p:spPr>
          <a:xfrm>
            <a:off x="5965956" y="2838230"/>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
        <p:nvSpPr>
          <p:cNvPr id="19" name="Title 18">
            <a:extLst>
              <a:ext uri="{FF2B5EF4-FFF2-40B4-BE49-F238E27FC236}">
                <a16:creationId xmlns:a16="http://schemas.microsoft.com/office/drawing/2014/main" id="{BF9FF070-9BF6-E5DC-EF42-4CF5A083B550}"/>
              </a:ext>
            </a:extLst>
          </p:cNvPr>
          <p:cNvSpPr>
            <a:spLocks noGrp="1"/>
          </p:cNvSpPr>
          <p:nvPr>
            <p:ph type="ctrTitle"/>
          </p:nvPr>
        </p:nvSpPr>
        <p:spPr>
          <a:xfrm>
            <a:off x="3503037" y="72857"/>
            <a:ext cx="4818854" cy="257920"/>
          </a:xfrm>
        </p:spPr>
        <p:txBody>
          <a:bodyPr/>
          <a:lstStyle/>
          <a:p>
            <a:r>
              <a:rPr lang="en-US" sz="3600" b="1" dirty="0">
                <a:solidFill>
                  <a:srgbClr val="FF0000"/>
                </a:solidFill>
              </a:rPr>
              <a:t>TRƯỚC CỔNG TRỜI</a:t>
            </a:r>
            <a:endParaRPr lang="vi-VN" sz="3600" b="1" dirty="0">
              <a:solidFill>
                <a:srgbClr val="FF0000"/>
              </a:solidFill>
            </a:endParaRPr>
          </a:p>
        </p:txBody>
      </p:sp>
      <p:cxnSp>
        <p:nvCxnSpPr>
          <p:cNvPr id="24" name="Straight Connector 23">
            <a:extLst>
              <a:ext uri="{FF2B5EF4-FFF2-40B4-BE49-F238E27FC236}">
                <a16:creationId xmlns:a16="http://schemas.microsoft.com/office/drawing/2014/main" id="{BB816E48-FB04-5014-7559-573CE8A591E2}"/>
              </a:ext>
            </a:extLst>
          </p:cNvPr>
          <p:cNvCxnSpPr>
            <a:cxnSpLocks/>
          </p:cNvCxnSpPr>
          <p:nvPr/>
        </p:nvCxnSpPr>
        <p:spPr>
          <a:xfrm flipH="1">
            <a:off x="2771779" y="746023"/>
            <a:ext cx="103678" cy="459725"/>
          </a:xfrm>
          <a:prstGeom prst="line">
            <a:avLst/>
          </a:prstGeom>
          <a:ln>
            <a:solidFill>
              <a:srgbClr val="FF0000">
                <a:alpha val="98000"/>
              </a:srgbClr>
            </a:solidFill>
          </a:ln>
        </p:spPr>
        <p:style>
          <a:lnRef idx="3">
            <a:schemeClr val="accent6"/>
          </a:lnRef>
          <a:fillRef idx="0">
            <a:schemeClr val="accent6"/>
          </a:fillRef>
          <a:effectRef idx="2">
            <a:schemeClr val="accent6"/>
          </a:effectRef>
          <a:fontRef idx="minor">
            <a:schemeClr val="tx1"/>
          </a:fontRef>
        </p:style>
      </p:cxnSp>
      <p:cxnSp>
        <p:nvCxnSpPr>
          <p:cNvPr id="27" name="Straight Connector 26">
            <a:extLst>
              <a:ext uri="{FF2B5EF4-FFF2-40B4-BE49-F238E27FC236}">
                <a16:creationId xmlns:a16="http://schemas.microsoft.com/office/drawing/2014/main" id="{87B062DB-8348-3E33-17A4-42976F9DD369}"/>
              </a:ext>
            </a:extLst>
          </p:cNvPr>
          <p:cNvCxnSpPr>
            <a:cxnSpLocks/>
          </p:cNvCxnSpPr>
          <p:nvPr/>
        </p:nvCxnSpPr>
        <p:spPr>
          <a:xfrm flipH="1">
            <a:off x="1732188" y="1162928"/>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5B1738C9-AD30-C842-064E-27E63FCBFB4C}"/>
              </a:ext>
            </a:extLst>
          </p:cNvPr>
          <p:cNvCxnSpPr>
            <a:cxnSpLocks/>
          </p:cNvCxnSpPr>
          <p:nvPr/>
        </p:nvCxnSpPr>
        <p:spPr>
          <a:xfrm flipH="1">
            <a:off x="2212810" y="2042293"/>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86FE9237-2705-4E5B-F489-8AD921A4A808}"/>
              </a:ext>
            </a:extLst>
          </p:cNvPr>
          <p:cNvCxnSpPr>
            <a:cxnSpLocks/>
          </p:cNvCxnSpPr>
          <p:nvPr/>
        </p:nvCxnSpPr>
        <p:spPr>
          <a:xfrm flipH="1">
            <a:off x="2405314" y="2789356"/>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EF611AF0-6875-28FE-4F98-D014DD96739E}"/>
              </a:ext>
            </a:extLst>
          </p:cNvPr>
          <p:cNvCxnSpPr>
            <a:cxnSpLocks/>
          </p:cNvCxnSpPr>
          <p:nvPr/>
        </p:nvCxnSpPr>
        <p:spPr>
          <a:xfrm flipH="1">
            <a:off x="2737890" y="3175077"/>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B2B8E1E7-ABFB-259B-21B9-2F4DE4B6D709}"/>
              </a:ext>
            </a:extLst>
          </p:cNvPr>
          <p:cNvCxnSpPr>
            <a:cxnSpLocks/>
          </p:cNvCxnSpPr>
          <p:nvPr/>
        </p:nvCxnSpPr>
        <p:spPr>
          <a:xfrm flipH="1">
            <a:off x="2743061" y="3608362"/>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id="{AE3343F4-05BC-434B-6080-98C71D472828}"/>
              </a:ext>
            </a:extLst>
          </p:cNvPr>
          <p:cNvCxnSpPr>
            <a:cxnSpLocks/>
          </p:cNvCxnSpPr>
          <p:nvPr/>
        </p:nvCxnSpPr>
        <p:spPr>
          <a:xfrm flipH="1">
            <a:off x="3141498" y="4759021"/>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a16="http://schemas.microsoft.com/office/drawing/2014/main" id="{90D32868-418E-85C7-2AEF-847D51A37DAE}"/>
              </a:ext>
            </a:extLst>
          </p:cNvPr>
          <p:cNvCxnSpPr>
            <a:cxnSpLocks/>
          </p:cNvCxnSpPr>
          <p:nvPr/>
        </p:nvCxnSpPr>
        <p:spPr>
          <a:xfrm flipH="1">
            <a:off x="3056998" y="5242071"/>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8459A3DC-BE19-C6B8-1AE8-CBB37C996E31}"/>
              </a:ext>
            </a:extLst>
          </p:cNvPr>
          <p:cNvCxnSpPr>
            <a:cxnSpLocks/>
          </p:cNvCxnSpPr>
          <p:nvPr/>
        </p:nvCxnSpPr>
        <p:spPr>
          <a:xfrm flipH="1">
            <a:off x="2447014" y="5700534"/>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FEF399BC-2976-9254-5A23-4DE16BA108AB}"/>
              </a:ext>
            </a:extLst>
          </p:cNvPr>
          <p:cNvCxnSpPr>
            <a:cxnSpLocks/>
          </p:cNvCxnSpPr>
          <p:nvPr/>
        </p:nvCxnSpPr>
        <p:spPr>
          <a:xfrm flipH="1">
            <a:off x="2478189" y="6103151"/>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6" name="Straight Connector 35">
            <a:extLst>
              <a:ext uri="{FF2B5EF4-FFF2-40B4-BE49-F238E27FC236}">
                <a16:creationId xmlns:a16="http://schemas.microsoft.com/office/drawing/2014/main" id="{09F3B8A2-DEF8-B899-C319-33F25ACDE70E}"/>
              </a:ext>
            </a:extLst>
          </p:cNvPr>
          <p:cNvCxnSpPr>
            <a:cxnSpLocks/>
          </p:cNvCxnSpPr>
          <p:nvPr/>
        </p:nvCxnSpPr>
        <p:spPr>
          <a:xfrm flipH="1">
            <a:off x="9269104" y="682013"/>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7" name="Straight Connector 36">
            <a:extLst>
              <a:ext uri="{FF2B5EF4-FFF2-40B4-BE49-F238E27FC236}">
                <a16:creationId xmlns:a16="http://schemas.microsoft.com/office/drawing/2014/main" id="{E0BFEC01-3B07-1F36-963B-6A2E22832541}"/>
              </a:ext>
            </a:extLst>
          </p:cNvPr>
          <p:cNvCxnSpPr>
            <a:cxnSpLocks/>
          </p:cNvCxnSpPr>
          <p:nvPr/>
        </p:nvCxnSpPr>
        <p:spPr>
          <a:xfrm flipH="1">
            <a:off x="7894020" y="1108260"/>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8" name="Straight Connector 37">
            <a:extLst>
              <a:ext uri="{FF2B5EF4-FFF2-40B4-BE49-F238E27FC236}">
                <a16:creationId xmlns:a16="http://schemas.microsoft.com/office/drawing/2014/main" id="{0AF83DDB-C5C0-42C9-D59F-AE640E185250}"/>
              </a:ext>
            </a:extLst>
          </p:cNvPr>
          <p:cNvCxnSpPr>
            <a:cxnSpLocks/>
          </p:cNvCxnSpPr>
          <p:nvPr/>
        </p:nvCxnSpPr>
        <p:spPr>
          <a:xfrm flipH="1">
            <a:off x="9441732" y="1595592"/>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9" name="Straight Connector 38">
            <a:extLst>
              <a:ext uri="{FF2B5EF4-FFF2-40B4-BE49-F238E27FC236}">
                <a16:creationId xmlns:a16="http://schemas.microsoft.com/office/drawing/2014/main" id="{7CED6491-AB79-BBCF-769D-A7B8E90C0346}"/>
              </a:ext>
            </a:extLst>
          </p:cNvPr>
          <p:cNvCxnSpPr>
            <a:cxnSpLocks/>
          </p:cNvCxnSpPr>
          <p:nvPr/>
        </p:nvCxnSpPr>
        <p:spPr>
          <a:xfrm flipH="1">
            <a:off x="8888096" y="2037333"/>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0" name="Straight Connector 39">
            <a:extLst>
              <a:ext uri="{FF2B5EF4-FFF2-40B4-BE49-F238E27FC236}">
                <a16:creationId xmlns:a16="http://schemas.microsoft.com/office/drawing/2014/main" id="{581F546F-FCD5-7804-C193-3951716D3888}"/>
              </a:ext>
            </a:extLst>
          </p:cNvPr>
          <p:cNvCxnSpPr>
            <a:cxnSpLocks/>
          </p:cNvCxnSpPr>
          <p:nvPr/>
        </p:nvCxnSpPr>
        <p:spPr>
          <a:xfrm flipH="1">
            <a:off x="8103411" y="2619147"/>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1" name="Straight Connector 40">
            <a:extLst>
              <a:ext uri="{FF2B5EF4-FFF2-40B4-BE49-F238E27FC236}">
                <a16:creationId xmlns:a16="http://schemas.microsoft.com/office/drawing/2014/main" id="{3C94FD77-C958-0791-BCBF-4BB9060CAADA}"/>
              </a:ext>
            </a:extLst>
          </p:cNvPr>
          <p:cNvCxnSpPr>
            <a:cxnSpLocks/>
          </p:cNvCxnSpPr>
          <p:nvPr/>
        </p:nvCxnSpPr>
        <p:spPr>
          <a:xfrm flipH="1">
            <a:off x="8402586" y="4639893"/>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2" name="Straight Connector 41">
            <a:extLst>
              <a:ext uri="{FF2B5EF4-FFF2-40B4-BE49-F238E27FC236}">
                <a16:creationId xmlns:a16="http://schemas.microsoft.com/office/drawing/2014/main" id="{49BA33CE-2BA9-DF4F-AE3C-AA4A600F607B}"/>
              </a:ext>
            </a:extLst>
          </p:cNvPr>
          <p:cNvCxnSpPr>
            <a:cxnSpLocks/>
          </p:cNvCxnSpPr>
          <p:nvPr/>
        </p:nvCxnSpPr>
        <p:spPr>
          <a:xfrm flipH="1">
            <a:off x="8514938" y="5096666"/>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43" name="Straight Connector 42">
            <a:extLst>
              <a:ext uri="{FF2B5EF4-FFF2-40B4-BE49-F238E27FC236}">
                <a16:creationId xmlns:a16="http://schemas.microsoft.com/office/drawing/2014/main" id="{4AA65A6F-E765-CF16-B533-727245C9C6AC}"/>
              </a:ext>
            </a:extLst>
          </p:cNvPr>
          <p:cNvCxnSpPr>
            <a:cxnSpLocks/>
          </p:cNvCxnSpPr>
          <p:nvPr/>
        </p:nvCxnSpPr>
        <p:spPr>
          <a:xfrm flipH="1">
            <a:off x="7113423" y="5929520"/>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 name="Straight Connector 1">
            <a:extLst>
              <a:ext uri="{FF2B5EF4-FFF2-40B4-BE49-F238E27FC236}">
                <a16:creationId xmlns:a16="http://schemas.microsoft.com/office/drawing/2014/main" id="{54CDBF7E-098D-4503-AD85-428DD689EF0E}"/>
              </a:ext>
            </a:extLst>
          </p:cNvPr>
          <p:cNvCxnSpPr>
            <a:cxnSpLocks/>
          </p:cNvCxnSpPr>
          <p:nvPr/>
        </p:nvCxnSpPr>
        <p:spPr>
          <a:xfrm flipH="1">
            <a:off x="1903210" y="4052059"/>
            <a:ext cx="192504" cy="505324"/>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232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par>
                                <p:cTn id="98" presetID="22" presetClass="entr" presetSubtype="4" fill="hold" nodeType="with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wipe(down)">
                                      <p:cBhvr>
                                        <p:cTn id="10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animBg="1"/>
      <p:bldP spid="12" grpId="0" animBg="1"/>
      <p:bldP spid="13" grpId="0" animBg="1"/>
      <p:bldP spid="14" grpId="0" animBg="1"/>
      <p:bldP spid="15" grpId="0"/>
      <p:bldP spid="16" grpId="0"/>
      <p:bldP spid="17" grpId="0" animBg="1"/>
      <p:bldP spid="18" grpId="0" animBg="1"/>
      <p:bldP spid="19" grpId="0"/>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D49E-E705-7FA3-77E6-03122B1C5F2E}"/>
              </a:ext>
            </a:extLst>
          </p:cNvPr>
          <p:cNvSpPr>
            <a:spLocks noGrp="1"/>
          </p:cNvSpPr>
          <p:nvPr>
            <p:ph type="ctrTitle"/>
          </p:nvPr>
        </p:nvSpPr>
        <p:spPr>
          <a:xfrm>
            <a:off x="548640" y="3974783"/>
            <a:ext cx="10363200" cy="1470025"/>
          </a:xfrm>
        </p:spPr>
        <p:txBody>
          <a:bodyPr/>
          <a:lstStyle/>
          <a:p>
            <a:endParaRPr lang="vi-VN" dirty="0"/>
          </a:p>
        </p:txBody>
      </p:sp>
      <p:sp>
        <p:nvSpPr>
          <p:cNvPr id="3" name="Subtitle 2">
            <a:extLst>
              <a:ext uri="{FF2B5EF4-FFF2-40B4-BE49-F238E27FC236}">
                <a16:creationId xmlns:a16="http://schemas.microsoft.com/office/drawing/2014/main" id="{08F135A9-78BF-DF7A-6EC0-CD2BDF2B7252}"/>
              </a:ext>
            </a:extLst>
          </p:cNvPr>
          <p:cNvSpPr>
            <a:spLocks noGrp="1"/>
          </p:cNvSpPr>
          <p:nvPr>
            <p:ph type="subTitle" idx="1"/>
          </p:nvPr>
        </p:nvSpPr>
        <p:spPr/>
        <p:txBody>
          <a:bodyPr/>
          <a:lstStyle/>
          <a:p>
            <a:endParaRPr lang="vi-VN" dirty="0"/>
          </a:p>
        </p:txBody>
      </p:sp>
      <p:pic>
        <p:nvPicPr>
          <p:cNvPr id="4" name="Picture 3">
            <a:extLst>
              <a:ext uri="{FF2B5EF4-FFF2-40B4-BE49-F238E27FC236}">
                <a16:creationId xmlns:a16="http://schemas.microsoft.com/office/drawing/2014/main" id="{3D8E61E3-A68C-ED49-0D94-B3CC19513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219930"/>
            <a:ext cx="1725318" cy="1249296"/>
          </a:xfrm>
          <a:prstGeom prst="rect">
            <a:avLst/>
          </a:prstGeom>
        </p:spPr>
      </p:pic>
      <p:pic>
        <p:nvPicPr>
          <p:cNvPr id="5" name="Picture 4">
            <a:extLst>
              <a:ext uri="{FF2B5EF4-FFF2-40B4-BE49-F238E27FC236}">
                <a16:creationId xmlns:a16="http://schemas.microsoft.com/office/drawing/2014/main" id="{3739F8A1-F943-7910-A34D-0E1B93950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243360"/>
            <a:ext cx="1562100" cy="1562100"/>
          </a:xfrm>
          <a:prstGeom prst="rect">
            <a:avLst/>
          </a:prstGeom>
        </p:spPr>
      </p:pic>
      <p:sp>
        <p:nvSpPr>
          <p:cNvPr id="6" name="Rectangles 3">
            <a:extLst>
              <a:ext uri="{FF2B5EF4-FFF2-40B4-BE49-F238E27FC236}">
                <a16:creationId xmlns:a16="http://schemas.microsoft.com/office/drawing/2014/main" id="{0FEB5CE8-2905-F4C2-CA69-4EC29029A12B}"/>
              </a:ext>
            </a:extLst>
          </p:cNvPr>
          <p:cNvSpPr/>
          <p:nvPr/>
        </p:nvSpPr>
        <p:spPr>
          <a:xfrm>
            <a:off x="8656320" y="1273577"/>
            <a:ext cx="3535680" cy="1318181"/>
          </a:xfrm>
          <a:prstGeom prst="rect">
            <a:avLst/>
          </a:prstGeom>
          <a:noFill/>
          <a:ln>
            <a:noFill/>
          </a:ln>
        </p:spPr>
        <p:txBody>
          <a:bodyPr wrap="square" rtlCol="0" anchor="t">
            <a:spAutoFit/>
          </a:bodyPr>
          <a:lstStyle/>
          <a:p>
            <a:pPr algn="just">
              <a:lnSpc>
                <a:spcPct val="150000"/>
              </a:lnSpc>
            </a:pPr>
            <a:r>
              <a:rPr lang="en-GB" altLang="en-US" sz="2800" b="1" dirty="0" err="1">
                <a:solidFill>
                  <a:srgbClr val="FF0000"/>
                </a:solidFill>
                <a:effectLst>
                  <a:outerShdw blurRad="38100" dist="19050" dir="2700000" algn="tl" rotWithShape="0">
                    <a:schemeClr val="dk1">
                      <a:alpha val="40000"/>
                    </a:schemeClr>
                  </a:outerShdw>
                </a:effectLst>
              </a:rPr>
              <a:t>Còn</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nguyên</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vẻ</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tự</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nhiên</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như</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lúc</a:t>
            </a:r>
            <a:r>
              <a:rPr lang="en-GB" altLang="en-US" sz="2800" b="1" dirty="0">
                <a:solidFill>
                  <a:srgbClr val="FF0000"/>
                </a:solidFill>
                <a:effectLst>
                  <a:outerShdw blurRad="38100" dist="19050" dir="2700000" algn="tl" rotWithShape="0">
                    <a:schemeClr val="dk1">
                      <a:alpha val="40000"/>
                    </a:schemeClr>
                  </a:outerShdw>
                </a:effectLst>
              </a:rPr>
              <a:t> ban </a:t>
            </a:r>
            <a:r>
              <a:rPr lang="en-GB" altLang="en-US" sz="2800" b="1" dirty="0" err="1">
                <a:solidFill>
                  <a:srgbClr val="FF0000"/>
                </a:solidFill>
                <a:effectLst>
                  <a:outerShdw blurRad="38100" dist="19050" dir="2700000" algn="tl" rotWithShape="0">
                    <a:schemeClr val="dk1">
                      <a:alpha val="40000"/>
                    </a:schemeClr>
                  </a:outerShdw>
                </a:effectLst>
              </a:rPr>
              <a:t>đầu</a:t>
            </a:r>
            <a:endParaRPr lang="en-GB" altLang="en-US" sz="2800" b="1" dirty="0">
              <a:solidFill>
                <a:srgbClr val="FF0000"/>
              </a:solidFill>
              <a:effectLst>
                <a:outerShdw blurRad="38100" dist="19050" dir="2700000" algn="tl" rotWithShape="0">
                  <a:schemeClr val="dk1">
                    <a:alpha val="40000"/>
                  </a:schemeClr>
                </a:outerShdw>
              </a:effectLst>
            </a:endParaRPr>
          </a:p>
        </p:txBody>
      </p:sp>
      <p:pic>
        <p:nvPicPr>
          <p:cNvPr id="7" name="Picture 6" descr="đèo mã phục">
            <a:extLst>
              <a:ext uri="{FF2B5EF4-FFF2-40B4-BE49-F238E27FC236}">
                <a16:creationId xmlns:a16="http://schemas.microsoft.com/office/drawing/2014/main" id="{147D4C67-7C42-6D3D-CD14-286CE6FD18CA}"/>
              </a:ext>
            </a:extLst>
          </p:cNvPr>
          <p:cNvPicPr>
            <a:picLocks noChangeAspect="1"/>
          </p:cNvPicPr>
          <p:nvPr/>
        </p:nvPicPr>
        <p:blipFill>
          <a:blip r:embed="rId5"/>
          <a:stretch>
            <a:fillRect/>
          </a:stretch>
        </p:blipFill>
        <p:spPr>
          <a:xfrm>
            <a:off x="0" y="0"/>
            <a:ext cx="8522682" cy="3253282"/>
          </a:xfrm>
          <a:prstGeom prst="rect">
            <a:avLst/>
          </a:prstGeom>
        </p:spPr>
      </p:pic>
      <p:sp>
        <p:nvSpPr>
          <p:cNvPr id="8" name="Google Shape;2946;p39">
            <a:extLst>
              <a:ext uri="{FF2B5EF4-FFF2-40B4-BE49-F238E27FC236}">
                <a16:creationId xmlns:a16="http://schemas.microsoft.com/office/drawing/2014/main" id="{F18E1F69-F11E-CB54-2CED-F8E9B67BAB4C}"/>
              </a:ext>
            </a:extLst>
          </p:cNvPr>
          <p:cNvSpPr/>
          <p:nvPr/>
        </p:nvSpPr>
        <p:spPr>
          <a:xfrm>
            <a:off x="-206694" y="67554"/>
            <a:ext cx="3010854" cy="77089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dirty="0" err="1">
                <a:solidFill>
                  <a:schemeClr val="bg1"/>
                </a:solidFill>
              </a:rPr>
              <a:t>nguyên</a:t>
            </a:r>
            <a:r>
              <a:rPr lang="en-GB" sz="4400" b="1" dirty="0">
                <a:solidFill>
                  <a:schemeClr val="bg1"/>
                </a:solidFill>
              </a:rPr>
              <a:t> </a:t>
            </a:r>
            <a:r>
              <a:rPr lang="en-GB" sz="4400" b="1" dirty="0" err="1">
                <a:solidFill>
                  <a:schemeClr val="bg1"/>
                </a:solidFill>
              </a:rPr>
              <a:t>sơ</a:t>
            </a:r>
            <a:endParaRPr lang="en-GB" sz="4400" b="1" dirty="0">
              <a:solidFill>
                <a:schemeClr val="bg1"/>
              </a:solidFill>
            </a:endParaRPr>
          </a:p>
        </p:txBody>
      </p:sp>
      <p:sp>
        <p:nvSpPr>
          <p:cNvPr id="9" name="Rectangles 5">
            <a:extLst>
              <a:ext uri="{FF2B5EF4-FFF2-40B4-BE49-F238E27FC236}">
                <a16:creationId xmlns:a16="http://schemas.microsoft.com/office/drawing/2014/main" id="{EC31828E-068A-AB91-C519-4D18F913252E}"/>
              </a:ext>
            </a:extLst>
          </p:cNvPr>
          <p:cNvSpPr/>
          <p:nvPr/>
        </p:nvSpPr>
        <p:spPr>
          <a:xfrm>
            <a:off x="8656319" y="4007750"/>
            <a:ext cx="3535680" cy="1964512"/>
          </a:xfrm>
          <a:prstGeom prst="rect">
            <a:avLst/>
          </a:prstGeom>
          <a:noFill/>
          <a:ln>
            <a:noFill/>
          </a:ln>
        </p:spPr>
        <p:txBody>
          <a:bodyPr wrap="square" rtlCol="0" anchor="t">
            <a:spAutoFit/>
          </a:bodyPr>
          <a:lstStyle/>
          <a:p>
            <a:pPr algn="just">
              <a:lnSpc>
                <a:spcPct val="150000"/>
              </a:lnSpc>
            </a:pPr>
            <a:r>
              <a:rPr lang="en-GB" altLang="en-US" sz="2800" b="1" dirty="0" err="1">
                <a:solidFill>
                  <a:srgbClr val="FF0000"/>
                </a:solidFill>
                <a:effectLst>
                  <a:outerShdw blurRad="38100" dist="19050" dir="2700000" algn="tl" rotWithShape="0">
                    <a:schemeClr val="dk1">
                      <a:alpha val="40000"/>
                    </a:schemeClr>
                  </a:outerShdw>
                </a:effectLst>
              </a:rPr>
              <a:t>mảnh</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đất</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dài</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và</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hẹp</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trên</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đồi</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núi</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để</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trồng</a:t>
            </a:r>
            <a:r>
              <a:rPr lang="en-GB" altLang="en-US" sz="2800" b="1" dirty="0">
                <a:solidFill>
                  <a:srgbClr val="FF0000"/>
                </a:solidFill>
                <a:effectLst>
                  <a:outerShdw blurRad="38100" dist="19050" dir="2700000" algn="tl" rotWithShape="0">
                    <a:schemeClr val="dk1">
                      <a:alpha val="40000"/>
                    </a:schemeClr>
                  </a:outerShdw>
                </a:effectLst>
              </a:rPr>
              <a:t> </a:t>
            </a:r>
            <a:r>
              <a:rPr lang="en-GB" altLang="en-US" sz="2800" b="1" dirty="0" err="1">
                <a:solidFill>
                  <a:srgbClr val="FF0000"/>
                </a:solidFill>
                <a:effectLst>
                  <a:outerShdw blurRad="38100" dist="19050" dir="2700000" algn="tl" rotWithShape="0">
                    <a:schemeClr val="dk1">
                      <a:alpha val="40000"/>
                    </a:schemeClr>
                  </a:outerShdw>
                </a:effectLst>
              </a:rPr>
              <a:t>trọt</a:t>
            </a:r>
            <a:endParaRPr lang="en-GB" altLang="en-US" sz="2800" b="1" dirty="0">
              <a:solidFill>
                <a:srgbClr val="FF0000"/>
              </a:solidFill>
              <a:effectLst>
                <a:outerShdw blurRad="38100" dist="19050" dir="2700000" algn="tl" rotWithShape="0">
                  <a:schemeClr val="dk1">
                    <a:alpha val="40000"/>
                  </a:schemeClr>
                </a:outerShdw>
              </a:effectLst>
            </a:endParaRPr>
          </a:p>
        </p:txBody>
      </p:sp>
      <p:pic>
        <p:nvPicPr>
          <p:cNvPr id="10" name="Picture 9" descr="25a3c390ec">
            <a:extLst>
              <a:ext uri="{FF2B5EF4-FFF2-40B4-BE49-F238E27FC236}">
                <a16:creationId xmlns:a16="http://schemas.microsoft.com/office/drawing/2014/main" id="{5DBB6166-103E-8A65-ACC2-EAC2E5946A12}"/>
              </a:ext>
            </a:extLst>
          </p:cNvPr>
          <p:cNvPicPr>
            <a:picLocks noChangeAspect="1"/>
          </p:cNvPicPr>
          <p:nvPr/>
        </p:nvPicPr>
        <p:blipFill>
          <a:blip r:embed="rId6"/>
          <a:stretch>
            <a:fillRect/>
          </a:stretch>
        </p:blipFill>
        <p:spPr>
          <a:xfrm>
            <a:off x="-11718" y="3467558"/>
            <a:ext cx="8534400" cy="3476593"/>
          </a:xfrm>
          <a:prstGeom prst="rect">
            <a:avLst/>
          </a:prstGeom>
        </p:spPr>
      </p:pic>
      <p:sp>
        <p:nvSpPr>
          <p:cNvPr id="12" name="Google Shape;2946;p39">
            <a:extLst>
              <a:ext uri="{FF2B5EF4-FFF2-40B4-BE49-F238E27FC236}">
                <a16:creationId xmlns:a16="http://schemas.microsoft.com/office/drawing/2014/main" id="{F06A1693-BBDF-4350-42F8-A0C326ECE5B9}"/>
              </a:ext>
            </a:extLst>
          </p:cNvPr>
          <p:cNvSpPr/>
          <p:nvPr/>
        </p:nvSpPr>
        <p:spPr>
          <a:xfrm>
            <a:off x="-163194" y="3312656"/>
            <a:ext cx="2967354" cy="1157284"/>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dirty="0" err="1">
                <a:solidFill>
                  <a:schemeClr val="bg1"/>
                </a:solidFill>
              </a:rPr>
              <a:t>vạt</a:t>
            </a:r>
            <a:r>
              <a:rPr lang="en-GB" sz="4400" b="1" dirty="0">
                <a:solidFill>
                  <a:schemeClr val="bg1"/>
                </a:solidFill>
              </a:rPr>
              <a:t> </a:t>
            </a:r>
            <a:r>
              <a:rPr lang="en-GB" sz="4400" b="1" dirty="0" err="1">
                <a:solidFill>
                  <a:schemeClr val="bg1"/>
                </a:solidFill>
              </a:rPr>
              <a:t>nương</a:t>
            </a:r>
            <a:endParaRPr lang="en-GB" sz="4400" b="1" dirty="0">
              <a:solidFill>
                <a:schemeClr val="bg1"/>
              </a:solidFill>
            </a:endParaRPr>
          </a:p>
        </p:txBody>
      </p:sp>
    </p:spTree>
    <p:extLst>
      <p:ext uri="{BB962C8B-B14F-4D97-AF65-F5344CB8AC3E}">
        <p14:creationId xmlns:p14="http://schemas.microsoft.com/office/powerpoint/2010/main" val="237264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2D12BE1E-319A-304A-831A-5C191325DCE4}"/>
              </a:ext>
            </a:extLst>
          </p:cNvPr>
          <p:cNvSpPr txBox="1"/>
          <p:nvPr/>
        </p:nvSpPr>
        <p:spPr>
          <a:xfrm>
            <a:off x="1655147" y="0"/>
            <a:ext cx="4144340" cy="706755"/>
          </a:xfrm>
          <a:prstGeom prst="rect">
            <a:avLst/>
          </a:prstGeom>
          <a:noFill/>
        </p:spPr>
        <p:txBody>
          <a:bodyPr wrap="square" rtlCol="0" anchor="t">
            <a:spAutoFit/>
          </a:bodyPr>
          <a:lstStyle/>
          <a:p>
            <a:r>
              <a:rPr lang="en-GB" sz="40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nhạc ngựa</a:t>
            </a:r>
          </a:p>
        </p:txBody>
      </p:sp>
      <p:sp>
        <p:nvSpPr>
          <p:cNvPr id="5" name="Title 1">
            <a:extLst>
              <a:ext uri="{FF2B5EF4-FFF2-40B4-BE49-F238E27FC236}">
                <a16:creationId xmlns:a16="http://schemas.microsoft.com/office/drawing/2014/main" id="{F757A972-9AA2-3FD2-6DC7-CFD6A2191226}"/>
              </a:ext>
            </a:extLst>
          </p:cNvPr>
          <p:cNvSpPr>
            <a:spLocks noGrp="1"/>
          </p:cNvSpPr>
          <p:nvPr>
            <p:ph type="ctrTitle"/>
          </p:nvPr>
        </p:nvSpPr>
        <p:spPr>
          <a:xfrm>
            <a:off x="7665720" y="887362"/>
            <a:ext cx="4526280" cy="2731228"/>
          </a:xfrm>
        </p:spPr>
        <p:txBody>
          <a:bodyPr/>
          <a:lstStyle/>
          <a:p>
            <a:pPr algn="just">
              <a:lnSpc>
                <a:spcPct val="150000"/>
              </a:lnSpc>
            </a:pPr>
            <a:r>
              <a:rPr lang="vi-VN" sz="3200" b="1" dirty="0">
                <a:solidFill>
                  <a:srgbClr val="FF0000"/>
                </a:solidFill>
                <a:latin typeface="Times New Roman" panose="02020603050405020304" charset="0"/>
                <a:sym typeface="+mn-ea"/>
              </a:rPr>
              <a:t>Chuông nhỏ, trong đó có hạt, khi rung kêu từng tiếng, đeo ở cổ</a:t>
            </a:r>
            <a:r>
              <a:rPr lang="en-US" sz="3200" b="1" dirty="0">
                <a:solidFill>
                  <a:srgbClr val="FF0000"/>
                </a:solidFill>
                <a:latin typeface="Times New Roman" panose="02020603050405020304" charset="0"/>
                <a:sym typeface="+mn-ea"/>
              </a:rPr>
              <a:t> </a:t>
            </a:r>
            <a:r>
              <a:rPr lang="vi-VN" sz="3200" b="1" dirty="0">
                <a:solidFill>
                  <a:srgbClr val="FF0000"/>
                </a:solidFill>
                <a:latin typeface="Times New Roman" panose="02020603050405020304" charset="0"/>
                <a:sym typeface="+mn-ea"/>
              </a:rPr>
              <a:t>ngựa.</a:t>
            </a:r>
            <a:br>
              <a:rPr lang="vi-VN" sz="3200" b="1" dirty="0">
                <a:solidFill>
                  <a:srgbClr val="FF0000"/>
                </a:solidFill>
                <a:latin typeface="Times New Roman" panose="02020603050405020304" charset="0"/>
                <a:sym typeface="+mn-ea"/>
              </a:rPr>
            </a:br>
            <a:endParaRPr lang="vi-VN" sz="3200" b="1" dirty="0">
              <a:solidFill>
                <a:srgbClr val="FF0000"/>
              </a:solidFill>
            </a:endParaRPr>
          </a:p>
        </p:txBody>
      </p:sp>
      <p:pic>
        <p:nvPicPr>
          <p:cNvPr id="6" name="Picture 5" descr="Kết quả hình ảnh cho đeo chuông cho ngựa">
            <a:extLst>
              <a:ext uri="{FF2B5EF4-FFF2-40B4-BE49-F238E27FC236}">
                <a16:creationId xmlns:a16="http://schemas.microsoft.com/office/drawing/2014/main" id="{32E53A36-9C6E-8B89-D2C2-ECE1999A6C7A}"/>
              </a:ext>
            </a:extLst>
          </p:cNvPr>
          <p:cNvPicPr>
            <a:picLocks noChangeAspect="1"/>
          </p:cNvPicPr>
          <p:nvPr/>
        </p:nvPicPr>
        <p:blipFill>
          <a:blip r:embed="rId3"/>
          <a:stretch>
            <a:fillRect/>
          </a:stretch>
        </p:blipFill>
        <p:spPr>
          <a:xfrm>
            <a:off x="0" y="887362"/>
            <a:ext cx="7454633" cy="5970638"/>
          </a:xfrm>
          <a:prstGeom prst="rect">
            <a:avLst/>
          </a:prstGeom>
          <a:noFill/>
          <a:ln w="9525">
            <a:noFill/>
          </a:ln>
        </p:spPr>
      </p:pic>
    </p:spTree>
    <p:extLst>
      <p:ext uri="{BB962C8B-B14F-4D97-AF65-F5344CB8AC3E}">
        <p14:creationId xmlns:p14="http://schemas.microsoft.com/office/powerpoint/2010/main" val="36773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A43B8D-AEA0-DC8B-ED06-E90A1681BDFB}"/>
              </a:ext>
            </a:extLst>
          </p:cNvPr>
          <p:cNvSpPr>
            <a:spLocks noGrp="1"/>
          </p:cNvSpPr>
          <p:nvPr>
            <p:ph type="subTitle" idx="1"/>
          </p:nvPr>
        </p:nvSpPr>
        <p:spPr/>
        <p:txBody>
          <a:bodyPr/>
          <a:lstStyle/>
          <a:p>
            <a:endParaRPr lang="vi-VN" dirty="0"/>
          </a:p>
        </p:txBody>
      </p:sp>
      <p:pic>
        <p:nvPicPr>
          <p:cNvPr id="4" name="Picture 3">
            <a:extLst>
              <a:ext uri="{FF2B5EF4-FFF2-40B4-BE49-F238E27FC236}">
                <a16:creationId xmlns:a16="http://schemas.microsoft.com/office/drawing/2014/main" id="{CC2A07EF-5EF3-C556-5D80-AB387E67C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6CBDF72D-489C-B376-538C-5440708BF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Rectangles 10">
            <a:extLst>
              <a:ext uri="{FF2B5EF4-FFF2-40B4-BE49-F238E27FC236}">
                <a16:creationId xmlns:a16="http://schemas.microsoft.com/office/drawing/2014/main" id="{0A1924B6-ECD4-4FB3-1B11-6DEC0395BB1E}"/>
              </a:ext>
            </a:extLst>
          </p:cNvPr>
          <p:cNvSpPr/>
          <p:nvPr/>
        </p:nvSpPr>
        <p:spPr>
          <a:xfrm>
            <a:off x="8466718" y="2502535"/>
            <a:ext cx="3725281" cy="2232021"/>
          </a:xfrm>
          <a:prstGeom prst="rect">
            <a:avLst/>
          </a:prstGeom>
          <a:noFill/>
          <a:ln>
            <a:noFill/>
          </a:ln>
        </p:spPr>
        <p:txBody>
          <a:bodyPr wrap="square" rtlCol="0" anchor="t">
            <a:spAutoFit/>
          </a:bodyPr>
          <a:lstStyle/>
          <a:p>
            <a:pPr algn="just">
              <a:lnSpc>
                <a:spcPct val="150000"/>
              </a:lnSpc>
            </a:pPr>
            <a:r>
              <a:rPr lang="en-GB" altLang="en-US" sz="3200" b="1" dirty="0" err="1">
                <a:solidFill>
                  <a:srgbClr val="FF0000"/>
                </a:solidFill>
                <a:effectLst>
                  <a:outerShdw blurRad="38100" dist="19050" dir="2700000" algn="tl" rotWithShape="0">
                    <a:schemeClr val="dk1">
                      <a:alpha val="40000"/>
                    </a:schemeClr>
                  </a:outerShdw>
                </a:effectLst>
              </a:rPr>
              <a:t>Dải</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đất</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thoai</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thoải</a:t>
            </a:r>
            <a:r>
              <a:rPr lang="en-GB" altLang="en-US" sz="3200" b="1" dirty="0">
                <a:solidFill>
                  <a:srgbClr val="FF0000"/>
                </a:solidFill>
                <a:effectLst>
                  <a:outerShdw blurRad="38100" dist="19050" dir="2700000" algn="tl" rotWithShape="0">
                    <a:schemeClr val="dk1">
                      <a:alpha val="40000"/>
                    </a:schemeClr>
                  </a:outerShdw>
                </a:effectLst>
              </a:rPr>
              <a:t> ở </a:t>
            </a:r>
            <a:r>
              <a:rPr lang="en-GB" altLang="en-US" sz="3200" b="1" spc="-100" dirty="0" err="1">
                <a:solidFill>
                  <a:srgbClr val="FF0000"/>
                </a:solidFill>
                <a:effectLst>
                  <a:outerShdw blurRad="38100" dist="19050" dir="2700000" algn="tl" rotWithShape="0">
                    <a:schemeClr val="dk1">
                      <a:alpha val="40000"/>
                    </a:schemeClr>
                  </a:outerShdw>
                </a:effectLst>
              </a:rPr>
              <a:t>hai</a:t>
            </a:r>
            <a:r>
              <a:rPr lang="en-GB" altLang="en-US" sz="3200" b="1" spc="-100" dirty="0">
                <a:solidFill>
                  <a:srgbClr val="FF0000"/>
                </a:solidFill>
                <a:effectLst>
                  <a:outerShdw blurRad="38100" dist="19050" dir="2700000" algn="tl" rotWithShape="0">
                    <a:schemeClr val="dk1">
                      <a:alpha val="40000"/>
                    </a:schemeClr>
                  </a:outerShdw>
                </a:effectLst>
              </a:rPr>
              <a:t> </a:t>
            </a:r>
            <a:r>
              <a:rPr lang="en-GB" altLang="en-US" sz="3200" b="1" spc="-100" dirty="0" err="1">
                <a:solidFill>
                  <a:srgbClr val="FF0000"/>
                </a:solidFill>
                <a:effectLst>
                  <a:outerShdw blurRad="38100" dist="19050" dir="2700000" algn="tl" rotWithShape="0">
                    <a:schemeClr val="dk1">
                      <a:alpha val="40000"/>
                    </a:schemeClr>
                  </a:outerShdw>
                </a:effectLst>
              </a:rPr>
              <a:t>bên</a:t>
            </a:r>
            <a:r>
              <a:rPr lang="en-GB" altLang="en-US" sz="3200" b="1" spc="-100" dirty="0">
                <a:solidFill>
                  <a:srgbClr val="FF0000"/>
                </a:solidFill>
                <a:effectLst>
                  <a:outerShdw blurRad="38100" dist="19050" dir="2700000" algn="tl" rotWithShape="0">
                    <a:schemeClr val="dk1">
                      <a:alpha val="40000"/>
                    </a:schemeClr>
                  </a:outerShdw>
                </a:effectLst>
              </a:rPr>
              <a:t> </a:t>
            </a:r>
            <a:r>
              <a:rPr lang="en-GB" altLang="en-US" sz="3200" b="1" spc="-100" dirty="0" err="1">
                <a:solidFill>
                  <a:srgbClr val="FF0000"/>
                </a:solidFill>
                <a:effectLst>
                  <a:outerShdw blurRad="38100" dist="19050" dir="2700000" algn="tl" rotWithShape="0">
                    <a:schemeClr val="dk1">
                      <a:alpha val="40000"/>
                    </a:schemeClr>
                  </a:outerShdw>
                </a:effectLst>
              </a:rPr>
              <a:t>bờ</a:t>
            </a:r>
            <a:r>
              <a:rPr lang="en-GB" altLang="en-US" sz="3200" b="1" spc="-100" dirty="0">
                <a:solidFill>
                  <a:srgbClr val="FF0000"/>
                </a:solidFill>
                <a:effectLst>
                  <a:outerShdw blurRad="38100" dist="19050" dir="2700000" algn="tl" rotWithShape="0">
                    <a:schemeClr val="dk1">
                      <a:alpha val="40000"/>
                    </a:schemeClr>
                  </a:outerShdw>
                </a:effectLst>
              </a:rPr>
              <a:t> </a:t>
            </a:r>
            <a:r>
              <a:rPr lang="en-GB" altLang="en-US" sz="3200" b="1" spc="-100" dirty="0" err="1">
                <a:solidFill>
                  <a:srgbClr val="FF0000"/>
                </a:solidFill>
                <a:effectLst>
                  <a:outerShdw blurRad="38100" dist="19050" dir="2700000" algn="tl" rotWithShape="0">
                    <a:schemeClr val="dk1">
                      <a:alpha val="40000"/>
                    </a:schemeClr>
                  </a:outerShdw>
                </a:effectLst>
              </a:rPr>
              <a:t>sông</a:t>
            </a:r>
            <a:r>
              <a:rPr lang="en-GB" altLang="en-US" sz="3200" b="1" spc="-100"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hoặc</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hai</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bên</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sườn</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núi</a:t>
            </a:r>
            <a:endParaRPr lang="en-GB" altLang="en-US" sz="3200" b="1" dirty="0">
              <a:solidFill>
                <a:srgbClr val="FF0000"/>
              </a:solidFill>
              <a:effectLst>
                <a:outerShdw blurRad="38100" dist="19050" dir="2700000" algn="tl" rotWithShape="0">
                  <a:schemeClr val="dk1">
                    <a:alpha val="40000"/>
                  </a:schemeClr>
                </a:outerShdw>
              </a:effectLst>
            </a:endParaRPr>
          </a:p>
        </p:txBody>
      </p:sp>
      <p:pic>
        <p:nvPicPr>
          <p:cNvPr id="7" name="Picture 6" descr="1476148415-05">
            <a:extLst>
              <a:ext uri="{FF2B5EF4-FFF2-40B4-BE49-F238E27FC236}">
                <a16:creationId xmlns:a16="http://schemas.microsoft.com/office/drawing/2014/main" id="{B616354A-D466-2B8F-3462-DBF9A9C54C58}"/>
              </a:ext>
            </a:extLst>
          </p:cNvPr>
          <p:cNvPicPr>
            <a:picLocks noChangeAspect="1"/>
          </p:cNvPicPr>
          <p:nvPr/>
        </p:nvPicPr>
        <p:blipFill>
          <a:blip r:embed="rId4"/>
          <a:stretch>
            <a:fillRect/>
          </a:stretch>
        </p:blipFill>
        <p:spPr>
          <a:xfrm>
            <a:off x="0" y="1219201"/>
            <a:ext cx="8427720" cy="5638800"/>
          </a:xfrm>
          <a:prstGeom prst="rect">
            <a:avLst/>
          </a:prstGeom>
        </p:spPr>
      </p:pic>
      <p:sp>
        <p:nvSpPr>
          <p:cNvPr id="8" name="Google Shape;2946;p39">
            <a:extLst>
              <a:ext uri="{FF2B5EF4-FFF2-40B4-BE49-F238E27FC236}">
                <a16:creationId xmlns:a16="http://schemas.microsoft.com/office/drawing/2014/main" id="{B0CD2FDF-B4EE-2639-EB53-4EFFF1DF0BC6}"/>
              </a:ext>
            </a:extLst>
          </p:cNvPr>
          <p:cNvSpPr/>
          <p:nvPr/>
        </p:nvSpPr>
        <p:spPr>
          <a:xfrm>
            <a:off x="-38999" y="1219201"/>
            <a:ext cx="1752600" cy="77089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err="1">
                <a:solidFill>
                  <a:schemeClr val="bg1"/>
                </a:solidFill>
              </a:rPr>
              <a:t>triền</a:t>
            </a:r>
            <a:r>
              <a:rPr lang="en-GB" sz="2800" b="1" dirty="0">
                <a:solidFill>
                  <a:schemeClr val="bg1"/>
                </a:solidFill>
              </a:rPr>
              <a:t> </a:t>
            </a:r>
          </a:p>
        </p:txBody>
      </p:sp>
    </p:spTree>
    <p:extLst>
      <p:ext uri="{BB962C8B-B14F-4D97-AF65-F5344CB8AC3E}">
        <p14:creationId xmlns:p14="http://schemas.microsoft.com/office/powerpoint/2010/main" val="329518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2F416D6-C873-004E-8395-2135A20AD406}"/>
              </a:ext>
            </a:extLst>
          </p:cNvPr>
          <p:cNvSpPr txBox="1"/>
          <p:nvPr/>
        </p:nvSpPr>
        <p:spPr>
          <a:xfrm>
            <a:off x="1321937" y="0"/>
            <a:ext cx="2995254" cy="768350"/>
          </a:xfrm>
          <a:prstGeom prst="rect">
            <a:avLst/>
          </a:prstGeom>
          <a:noFill/>
        </p:spPr>
        <p:txBody>
          <a:bodyPr wrap="square" rtlCol="0" anchor="t">
            <a:spAutoFit/>
          </a:bodyPr>
          <a:lstStyle/>
          <a:p>
            <a:r>
              <a:rPr lang="en-GB" sz="44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á</a:t>
            </a:r>
            <a:r>
              <a:rPr sz="44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o ch</a:t>
            </a:r>
            <a:r>
              <a:rPr sz="4400" b="1" dirty="0">
                <a:solidFill>
                  <a:srgbClr val="FF0000"/>
                </a:solidFill>
                <a:effectLst>
                  <a:outerShdw blurRad="38100" dist="19050" dir="2700000" algn="tl" rotWithShape="0">
                    <a:schemeClr val="dk1">
                      <a:alpha val="40000"/>
                    </a:schemeClr>
                  </a:outerShdw>
                </a:effectLst>
                <a:latin typeface="Times New Roman" panose="02020603050405020304" charset="0"/>
                <a:ea typeface="Times New Roman" panose="02020603050405020304" charset="0"/>
                <a:sym typeface="+mn-ea"/>
              </a:rPr>
              <a:t>à</a:t>
            </a:r>
            <a:r>
              <a:rPr sz="44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m</a:t>
            </a:r>
            <a:endParaRPr lang="en-GB" altLang="en-US" sz="4400" b="1" dirty="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p:txBody>
      </p:sp>
      <p:sp>
        <p:nvSpPr>
          <p:cNvPr id="5" name="Title 1">
            <a:extLst>
              <a:ext uri="{FF2B5EF4-FFF2-40B4-BE49-F238E27FC236}">
                <a16:creationId xmlns:a16="http://schemas.microsoft.com/office/drawing/2014/main" id="{68178F0D-9C43-4B33-7A12-A2E5C39C25C6}"/>
              </a:ext>
            </a:extLst>
          </p:cNvPr>
          <p:cNvSpPr>
            <a:spLocks noGrp="1"/>
          </p:cNvSpPr>
          <p:nvPr>
            <p:ph type="ctrTitle"/>
          </p:nvPr>
        </p:nvSpPr>
        <p:spPr>
          <a:xfrm>
            <a:off x="6918960" y="1529086"/>
            <a:ext cx="4846320" cy="4402033"/>
          </a:xfrm>
        </p:spPr>
        <p:txBody>
          <a:bodyPr/>
          <a:lstStyle/>
          <a:p>
            <a:pPr algn="just">
              <a:lnSpc>
                <a:spcPct val="150000"/>
              </a:lnSpc>
            </a:pPr>
            <a:r>
              <a:rPr lang="vi-VN" sz="3200" b="1" spc="-100" dirty="0">
                <a:solidFill>
                  <a:srgbClr val="FF0000"/>
                </a:solidFill>
                <a:latin typeface="Times New Roman" panose="02020603050405020304" charset="0"/>
                <a:cs typeface="Times New Roman" panose="02020603050405020304" charset="0"/>
                <a:sym typeface="+mn-ea"/>
              </a:rPr>
              <a:t>Áo nhuộm m</a:t>
            </a:r>
            <a:r>
              <a:rPr lang="vi-VN" sz="3200" b="1" spc="-100" dirty="0">
                <a:solidFill>
                  <a:srgbClr val="FF0000"/>
                </a:solidFill>
                <a:latin typeface="Times New Roman" panose="02020603050405020304" charset="0"/>
                <a:ea typeface="Times New Roman" panose="02020603050405020304" charset="0"/>
                <a:sym typeface="+mn-ea"/>
              </a:rPr>
              <a:t>à</a:t>
            </a:r>
            <a:r>
              <a:rPr lang="vi-VN" sz="3200" b="1" spc="-100" dirty="0">
                <a:solidFill>
                  <a:srgbClr val="FF0000"/>
                </a:solidFill>
                <a:latin typeface="Times New Roman" panose="02020603050405020304" charset="0"/>
                <a:cs typeface="Times New Roman" panose="02020603050405020304" charset="0"/>
                <a:sym typeface="+mn-ea"/>
              </a:rPr>
              <a:t>u lá ch</a:t>
            </a:r>
            <a:r>
              <a:rPr lang="vi-VN" sz="3200" b="1" spc="-100" dirty="0">
                <a:solidFill>
                  <a:srgbClr val="FF0000"/>
                </a:solidFill>
                <a:latin typeface="Times New Roman" panose="02020603050405020304" charset="0"/>
                <a:ea typeface="Times New Roman" panose="02020603050405020304" charset="0"/>
                <a:sym typeface="+mn-ea"/>
              </a:rPr>
              <a:t>à</a:t>
            </a:r>
            <a:r>
              <a:rPr lang="vi-VN" sz="3200" b="1" spc="-100" dirty="0">
                <a:solidFill>
                  <a:srgbClr val="FF0000"/>
                </a:solidFill>
                <a:latin typeface="Times New Roman" panose="02020603050405020304" charset="0"/>
                <a:cs typeface="Times New Roman" panose="02020603050405020304" charset="0"/>
                <a:sym typeface="+mn-ea"/>
              </a:rPr>
              <a:t>m, m</a:t>
            </a:r>
            <a:r>
              <a:rPr lang="vi-VN" sz="3200" b="1" spc="-100" dirty="0">
                <a:solidFill>
                  <a:srgbClr val="FF0000"/>
                </a:solidFill>
                <a:latin typeface="Times New Roman" panose="02020603050405020304" charset="0"/>
                <a:ea typeface="Times New Roman" panose="02020603050405020304" charset="0"/>
                <a:sym typeface="+mn-ea"/>
              </a:rPr>
              <a:t>à</a:t>
            </a:r>
            <a:r>
              <a:rPr lang="vi-VN" sz="3200" b="1" spc="-100" dirty="0">
                <a:solidFill>
                  <a:srgbClr val="FF0000"/>
                </a:solidFill>
                <a:latin typeface="Times New Roman" panose="02020603050405020304" charset="0"/>
                <a:cs typeface="Times New Roman" panose="02020603050405020304" charset="0"/>
                <a:sym typeface="+mn-ea"/>
              </a:rPr>
              <a:t>u xanh đen m</a:t>
            </a:r>
            <a:r>
              <a:rPr lang="vi-VN" sz="3200" b="1" spc="-100" dirty="0">
                <a:solidFill>
                  <a:srgbClr val="FF0000"/>
                </a:solidFill>
                <a:latin typeface="Times New Roman" panose="02020603050405020304" charset="0"/>
                <a:ea typeface="Times New Roman" panose="02020603050405020304" charset="0"/>
                <a:sym typeface="+mn-ea"/>
              </a:rPr>
              <a:t>à</a:t>
            </a:r>
            <a:r>
              <a:rPr lang="vi-VN" sz="3200" b="1" spc="-100" dirty="0">
                <a:solidFill>
                  <a:srgbClr val="FF0000"/>
                </a:solidFill>
                <a:latin typeface="Times New Roman" panose="02020603050405020304" charset="0"/>
                <a:cs typeface="Times New Roman" panose="02020603050405020304" charset="0"/>
                <a:sym typeface="+mn-ea"/>
              </a:rPr>
              <a:t> đồng b</a:t>
            </a:r>
            <a:r>
              <a:rPr lang="vi-VN" sz="3200" b="1" spc="-100" dirty="0">
                <a:solidFill>
                  <a:srgbClr val="FF0000"/>
                </a:solidFill>
                <a:latin typeface="Times New Roman" panose="02020603050405020304" charset="0"/>
                <a:ea typeface="Times New Roman" panose="02020603050405020304" charset="0"/>
                <a:sym typeface="+mn-ea"/>
              </a:rPr>
              <a:t>à</a:t>
            </a:r>
            <a:r>
              <a:rPr lang="vi-VN" sz="3200" b="1" spc="-100" dirty="0">
                <a:solidFill>
                  <a:srgbClr val="FF0000"/>
                </a:solidFill>
                <a:latin typeface="Times New Roman" panose="02020603050405020304" charset="0"/>
                <a:cs typeface="Times New Roman" panose="02020603050405020304" charset="0"/>
                <a:sym typeface="+mn-ea"/>
              </a:rPr>
              <a:t>o miền núi thường</a:t>
            </a:r>
            <a:r>
              <a:rPr lang="en-US" sz="3200" b="1" spc="-100" dirty="0">
                <a:solidFill>
                  <a:srgbClr val="FF0000"/>
                </a:solidFill>
                <a:latin typeface="Times New Roman" panose="02020603050405020304" charset="0"/>
                <a:cs typeface="Times New Roman" panose="02020603050405020304" charset="0"/>
                <a:sym typeface="+mn-ea"/>
              </a:rPr>
              <a:t>  </a:t>
            </a:r>
            <a:r>
              <a:rPr lang="vi-VN" sz="3200" b="1" spc="-100" dirty="0">
                <a:solidFill>
                  <a:srgbClr val="FF0000"/>
                </a:solidFill>
                <a:latin typeface="Times New Roman" panose="02020603050405020304" charset="0"/>
                <a:cs typeface="Times New Roman" panose="02020603050405020304" charset="0"/>
                <a:sym typeface="+mn-ea"/>
              </a:rPr>
              <a:t>mặc.</a:t>
            </a:r>
            <a:br>
              <a:rPr lang="vi-VN" altLang="en-US" sz="3200" b="1" spc="-100" dirty="0">
                <a:solidFill>
                  <a:srgbClr val="FF0000"/>
                </a:solidFill>
                <a:latin typeface="Times New Roman" panose="02020603050405020304" charset="0"/>
                <a:cs typeface="Times New Roman" panose="02020603050405020304" charset="0"/>
                <a:sym typeface="+mn-ea"/>
              </a:rPr>
            </a:br>
            <a:endParaRPr lang="vi-VN" sz="3200" spc="-100" dirty="0">
              <a:solidFill>
                <a:srgbClr val="FF0000"/>
              </a:solidFill>
            </a:endParaRPr>
          </a:p>
        </p:txBody>
      </p:sp>
      <p:pic>
        <p:nvPicPr>
          <p:cNvPr id="6" name="Picture 7" descr="Kết quả hình ảnh cho áo chàm">
            <a:extLst>
              <a:ext uri="{FF2B5EF4-FFF2-40B4-BE49-F238E27FC236}">
                <a16:creationId xmlns:a16="http://schemas.microsoft.com/office/drawing/2014/main" id="{A2152FCD-F4F5-2728-57A4-8C2B3FE70DCC}"/>
              </a:ext>
            </a:extLst>
          </p:cNvPr>
          <p:cNvPicPr>
            <a:picLocks noChangeAspect="1"/>
          </p:cNvPicPr>
          <p:nvPr/>
        </p:nvPicPr>
        <p:blipFill>
          <a:blip r:embed="rId2"/>
          <a:srcRect l="26644"/>
          <a:stretch>
            <a:fillRect/>
          </a:stretch>
        </p:blipFill>
        <p:spPr>
          <a:xfrm>
            <a:off x="-78749" y="930709"/>
            <a:ext cx="6418589" cy="5815330"/>
          </a:xfrm>
          <a:prstGeom prst="rect">
            <a:avLst/>
          </a:prstGeom>
          <a:noFill/>
          <a:ln w="9525">
            <a:noFill/>
          </a:ln>
        </p:spPr>
      </p:pic>
    </p:spTree>
    <p:extLst>
      <p:ext uri="{BB962C8B-B14F-4D97-AF65-F5344CB8AC3E}">
        <p14:creationId xmlns:p14="http://schemas.microsoft.com/office/powerpoint/2010/main" val="34206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ong-gia-xuat-hien">
            <a:extLst>
              <a:ext uri="{FF2B5EF4-FFF2-40B4-BE49-F238E27FC236}">
                <a16:creationId xmlns:a16="http://schemas.microsoft.com/office/drawing/2014/main" id="{A9AB3556-B080-75E9-3486-05026BD2D434}"/>
              </a:ext>
            </a:extLst>
          </p:cNvPr>
          <p:cNvPicPr>
            <a:picLocks noChangeAspect="1"/>
          </p:cNvPicPr>
          <p:nvPr/>
        </p:nvPicPr>
        <p:blipFill>
          <a:blip r:embed="rId3"/>
          <a:srcRect t="9717"/>
          <a:stretch>
            <a:fillRect/>
          </a:stretch>
        </p:blipFill>
        <p:spPr>
          <a:xfrm>
            <a:off x="0" y="109878"/>
            <a:ext cx="8873121" cy="6964680"/>
          </a:xfrm>
          <a:prstGeom prst="rect">
            <a:avLst/>
          </a:prstGeom>
        </p:spPr>
      </p:pic>
      <p:sp>
        <p:nvSpPr>
          <p:cNvPr id="5" name="Rectangles 13">
            <a:extLst>
              <a:ext uri="{FF2B5EF4-FFF2-40B4-BE49-F238E27FC236}">
                <a16:creationId xmlns:a16="http://schemas.microsoft.com/office/drawing/2014/main" id="{F13CEAFD-F378-803E-8C4F-A8E7C21B84AE}"/>
              </a:ext>
            </a:extLst>
          </p:cNvPr>
          <p:cNvSpPr/>
          <p:nvPr/>
        </p:nvSpPr>
        <p:spPr>
          <a:xfrm>
            <a:off x="8873121" y="894284"/>
            <a:ext cx="3318879" cy="1077218"/>
          </a:xfrm>
          <a:prstGeom prst="rect">
            <a:avLst/>
          </a:prstGeom>
          <a:noFill/>
          <a:ln>
            <a:noFill/>
          </a:ln>
        </p:spPr>
        <p:txBody>
          <a:bodyPr wrap="square" rtlCol="0" anchor="t">
            <a:spAutoFit/>
          </a:bodyPr>
          <a:lstStyle/>
          <a:p>
            <a:pPr algn="just"/>
            <a:r>
              <a:rPr lang="en-GB" altLang="en-US" sz="3200" b="1" dirty="0" err="1">
                <a:solidFill>
                  <a:srgbClr val="FF0000"/>
                </a:solidFill>
                <a:effectLst>
                  <a:outerShdw blurRad="38100" dist="19050" dir="2700000" algn="tl" rotWithShape="0">
                    <a:schemeClr val="dk1">
                      <a:alpha val="40000"/>
                    </a:schemeClr>
                  </a:outerShdw>
                </a:effectLst>
              </a:rPr>
              <a:t>sương</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lạnh</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buốt</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vào</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mùa</a:t>
            </a:r>
            <a:r>
              <a:rPr lang="en-GB" altLang="en-US" sz="3200" b="1" dirty="0">
                <a:solidFill>
                  <a:srgbClr val="FF0000"/>
                </a:solidFill>
                <a:effectLst>
                  <a:outerShdw blurRad="38100" dist="19050" dir="2700000" algn="tl" rotWithShape="0">
                    <a:schemeClr val="dk1">
                      <a:alpha val="40000"/>
                    </a:schemeClr>
                  </a:outerShdw>
                </a:effectLst>
              </a:rPr>
              <a:t> </a:t>
            </a:r>
            <a:r>
              <a:rPr lang="en-GB" altLang="en-US" sz="3200" b="1" dirty="0" err="1">
                <a:solidFill>
                  <a:srgbClr val="FF0000"/>
                </a:solidFill>
                <a:effectLst>
                  <a:outerShdw blurRad="38100" dist="19050" dir="2700000" algn="tl" rotWithShape="0">
                    <a:schemeClr val="dk1">
                      <a:alpha val="40000"/>
                    </a:schemeClr>
                  </a:outerShdw>
                </a:effectLst>
              </a:rPr>
              <a:t>đông</a:t>
            </a:r>
            <a:endParaRPr lang="en-GB" altLang="en-US" sz="3200" b="1" dirty="0">
              <a:solidFill>
                <a:srgbClr val="FF0000"/>
              </a:solidFill>
              <a:effectLst>
                <a:outerShdw blurRad="38100" dist="19050" dir="2700000" algn="tl" rotWithShape="0">
                  <a:schemeClr val="dk1">
                    <a:alpha val="40000"/>
                  </a:schemeClr>
                </a:outerShdw>
              </a:effectLst>
            </a:endParaRPr>
          </a:p>
        </p:txBody>
      </p:sp>
      <p:sp>
        <p:nvSpPr>
          <p:cNvPr id="6" name="Google Shape;2946;p39">
            <a:extLst>
              <a:ext uri="{FF2B5EF4-FFF2-40B4-BE49-F238E27FC236}">
                <a16:creationId xmlns:a16="http://schemas.microsoft.com/office/drawing/2014/main" id="{341490DB-628A-6D62-F95F-0A88EE42C0BF}"/>
              </a:ext>
            </a:extLst>
          </p:cNvPr>
          <p:cNvSpPr/>
          <p:nvPr/>
        </p:nvSpPr>
        <p:spPr>
          <a:xfrm>
            <a:off x="4290102" y="5399064"/>
            <a:ext cx="4583019" cy="1349058"/>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400" b="1" dirty="0" err="1">
                <a:solidFill>
                  <a:schemeClr val="bg1"/>
                </a:solidFill>
              </a:rPr>
              <a:t>sương</a:t>
            </a:r>
            <a:r>
              <a:rPr lang="en-GB" sz="4400" b="1" dirty="0">
                <a:solidFill>
                  <a:schemeClr val="bg1"/>
                </a:solidFill>
              </a:rPr>
              <a:t> </a:t>
            </a:r>
            <a:r>
              <a:rPr lang="en-GB" sz="4400" b="1" dirty="0" err="1">
                <a:solidFill>
                  <a:schemeClr val="bg1"/>
                </a:solidFill>
              </a:rPr>
              <a:t>giá</a:t>
            </a:r>
            <a:endParaRPr lang="en-GB" sz="4400" b="1" dirty="0">
              <a:solidFill>
                <a:schemeClr val="bg1"/>
              </a:solidFill>
            </a:endParaRPr>
          </a:p>
        </p:txBody>
      </p:sp>
    </p:spTree>
    <p:extLst>
      <p:ext uri="{BB962C8B-B14F-4D97-AF65-F5344CB8AC3E}">
        <p14:creationId xmlns:p14="http://schemas.microsoft.com/office/powerpoint/2010/main" val="21881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E4A40C-359F-58F7-4911-9DAA86CC8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136871"/>
            <a:ext cx="1562100" cy="1562100"/>
          </a:xfrm>
          <a:prstGeom prst="rect">
            <a:avLst/>
          </a:prstGeom>
        </p:spPr>
      </p:pic>
      <p:pic>
        <p:nvPicPr>
          <p:cNvPr id="5" name="Picture 4">
            <a:extLst>
              <a:ext uri="{FF2B5EF4-FFF2-40B4-BE49-F238E27FC236}">
                <a16:creationId xmlns:a16="http://schemas.microsoft.com/office/drawing/2014/main" id="{54788AFE-368E-3C1C-455F-14EFA81D2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136871"/>
            <a:ext cx="1725318" cy="1249296"/>
          </a:xfrm>
          <a:prstGeom prst="rect">
            <a:avLst/>
          </a:prstGeom>
        </p:spPr>
      </p:pic>
      <p:sp>
        <p:nvSpPr>
          <p:cNvPr id="6" name="TextBox 5">
            <a:extLst>
              <a:ext uri="{FF2B5EF4-FFF2-40B4-BE49-F238E27FC236}">
                <a16:creationId xmlns:a16="http://schemas.microsoft.com/office/drawing/2014/main" id="{708E0785-01A1-5A9E-DF2B-06DE3F77AB11}"/>
              </a:ext>
            </a:extLst>
          </p:cNvPr>
          <p:cNvSpPr txBox="1"/>
          <p:nvPr/>
        </p:nvSpPr>
        <p:spPr>
          <a:xfrm>
            <a:off x="2135392" y="1425229"/>
            <a:ext cx="8494508" cy="1189493"/>
          </a:xfrm>
          <a:prstGeom prst="rect">
            <a:avLst/>
          </a:prstGeom>
          <a:noFill/>
        </p:spPr>
        <p:txBody>
          <a:bodyPr wrap="square">
            <a:spAutoFit/>
          </a:bodyPr>
          <a:lstStyle/>
          <a:p>
            <a:pPr algn="ctr">
              <a:lnSpc>
                <a:spcPct val="150000"/>
              </a:lnSpc>
            </a:pPr>
            <a:r>
              <a:rPr lang="en-US" sz="54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ĐỌC NHÓM</a:t>
            </a:r>
          </a:p>
        </p:txBody>
      </p:sp>
    </p:spTree>
    <p:extLst>
      <p:ext uri="{BB962C8B-B14F-4D97-AF65-F5344CB8AC3E}">
        <p14:creationId xmlns:p14="http://schemas.microsoft.com/office/powerpoint/2010/main" val="19507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0AF45-97B3-D77A-AE97-0372AE236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136871"/>
            <a:ext cx="1562100" cy="1562100"/>
          </a:xfrm>
          <a:prstGeom prst="rect">
            <a:avLst/>
          </a:prstGeom>
        </p:spPr>
      </p:pic>
      <p:pic>
        <p:nvPicPr>
          <p:cNvPr id="5" name="Picture 4">
            <a:extLst>
              <a:ext uri="{FF2B5EF4-FFF2-40B4-BE49-F238E27FC236}">
                <a16:creationId xmlns:a16="http://schemas.microsoft.com/office/drawing/2014/main" id="{73BCE73E-02EF-1445-1857-ABCEB91D66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136871"/>
            <a:ext cx="1725318" cy="1249296"/>
          </a:xfrm>
          <a:prstGeom prst="rect">
            <a:avLst/>
          </a:prstGeom>
        </p:spPr>
      </p:pic>
      <p:sp>
        <p:nvSpPr>
          <p:cNvPr id="6" name="TextBox 5">
            <a:extLst>
              <a:ext uri="{FF2B5EF4-FFF2-40B4-BE49-F238E27FC236}">
                <a16:creationId xmlns:a16="http://schemas.microsoft.com/office/drawing/2014/main" id="{C8747FB1-52BB-E759-D096-88A72A33E6EE}"/>
              </a:ext>
            </a:extLst>
          </p:cNvPr>
          <p:cNvSpPr txBox="1"/>
          <p:nvPr/>
        </p:nvSpPr>
        <p:spPr>
          <a:xfrm>
            <a:off x="2135392" y="1425229"/>
            <a:ext cx="8494508" cy="1189493"/>
          </a:xfrm>
          <a:prstGeom prst="rect">
            <a:avLst/>
          </a:prstGeom>
          <a:noFill/>
        </p:spPr>
        <p:txBody>
          <a:bodyPr wrap="square">
            <a:spAutoFit/>
          </a:bodyPr>
          <a:lstStyle/>
          <a:p>
            <a:pPr algn="ctr">
              <a:lnSpc>
                <a:spcPct val="150000"/>
              </a:lnSpc>
            </a:pPr>
            <a:r>
              <a:rPr lang="en-US" sz="54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 VÀ TÌM HIỂU BÀI</a:t>
            </a:r>
          </a:p>
        </p:txBody>
      </p:sp>
    </p:spTree>
    <p:extLst>
      <p:ext uri="{BB962C8B-B14F-4D97-AF65-F5344CB8AC3E}">
        <p14:creationId xmlns:p14="http://schemas.microsoft.com/office/powerpoint/2010/main" val="19681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70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CBA5D-D95C-FA3C-086E-85C015DF4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17A915BC-9E38-B56E-A6BF-34DDDDE2B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9" name="Text Box 6">
            <a:extLst>
              <a:ext uri="{FF2B5EF4-FFF2-40B4-BE49-F238E27FC236}">
                <a16:creationId xmlns:a16="http://schemas.microsoft.com/office/drawing/2014/main" id="{A7251E65-D2A1-4D07-BC42-23679CF5974D}"/>
              </a:ext>
            </a:extLst>
          </p:cNvPr>
          <p:cNvSpPr txBox="1"/>
          <p:nvPr/>
        </p:nvSpPr>
        <p:spPr>
          <a:xfrm>
            <a:off x="579121" y="1573924"/>
            <a:ext cx="11140440" cy="3297890"/>
          </a:xfrm>
          <a:prstGeom prst="rect">
            <a:avLst/>
          </a:prstGeom>
          <a:noFill/>
        </p:spPr>
        <p:txBody>
          <a:bodyPr wrap="square" rtlCol="0" anchor="t">
            <a:spAutoFit/>
          </a:bodyPr>
          <a:lstStyle/>
          <a:p>
            <a:pPr algn="just">
              <a:lnSpc>
                <a:spcPct val="150000"/>
              </a:lnSpc>
            </a:pPr>
            <a:r>
              <a:rPr lang="vi-VN" altLang="en-US" sz="4000" b="1" dirty="0">
                <a:solidFill>
                  <a:srgbClr val="FF0000"/>
                </a:solidFill>
                <a:latin typeface="Cambria" panose="02040503050406030204" pitchFamily="18" charset="0"/>
                <a:ea typeface="Cambria" panose="02040503050406030204" pitchFamily="18" charset="0"/>
              </a:rPr>
              <a:t> </a:t>
            </a:r>
            <a:r>
              <a:rPr lang="en-US" altLang="en-US" sz="4800" b="1" dirty="0">
                <a:solidFill>
                  <a:srgbClr val="FF0000"/>
                </a:solidFill>
                <a:latin typeface="Times New Roman" panose="02020603050405020304" pitchFamily="18" charset="0"/>
                <a:ea typeface="+mj-ea"/>
                <a:cs typeface="Times New Roman" panose="02020603050405020304" pitchFamily="18" charset="0"/>
              </a:rPr>
              <a:t>1. </a:t>
            </a:r>
            <a:r>
              <a:rPr lang="vi-VN" altLang="en-US" sz="4800" b="1" dirty="0">
                <a:solidFill>
                  <a:srgbClr val="FF0000"/>
                </a:solidFill>
                <a:latin typeface="+mj-lt"/>
                <a:ea typeface="+mj-ea"/>
                <a:cs typeface="+mj-cs"/>
              </a:rPr>
              <a:t>Dựa vào khổ thơ thứ nhất, hãy miêu tả khung cảnh “cổng trời” theo hình dung của em.</a:t>
            </a:r>
            <a:endParaRPr lang="en-GB" altLang="en-US" sz="4800" b="1" dirty="0">
              <a:solidFill>
                <a:srgbClr val="FF0000"/>
              </a:solidFill>
              <a:latin typeface="+mj-lt"/>
              <a:ea typeface="+mj-ea"/>
              <a:cs typeface="+mj-cs"/>
            </a:endParaRPr>
          </a:p>
        </p:txBody>
      </p:sp>
      <p:cxnSp>
        <p:nvCxnSpPr>
          <p:cNvPr id="10" name="Straight Connector 9">
            <a:extLst>
              <a:ext uri="{FF2B5EF4-FFF2-40B4-BE49-F238E27FC236}">
                <a16:creationId xmlns:a16="http://schemas.microsoft.com/office/drawing/2014/main" id="{9B00964A-A8D7-1BBE-953F-B3B68F5BB1D3}"/>
              </a:ext>
            </a:extLst>
          </p:cNvPr>
          <p:cNvCxnSpPr>
            <a:cxnSpLocks/>
          </p:cNvCxnSpPr>
          <p:nvPr/>
        </p:nvCxnSpPr>
        <p:spPr>
          <a:xfrm>
            <a:off x="8930640" y="3764280"/>
            <a:ext cx="25917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9B19B8-47C3-A2E8-EAC7-8650AC8B8F11}"/>
              </a:ext>
            </a:extLst>
          </p:cNvPr>
          <p:cNvCxnSpPr>
            <a:cxnSpLocks/>
          </p:cNvCxnSpPr>
          <p:nvPr/>
        </p:nvCxnSpPr>
        <p:spPr>
          <a:xfrm>
            <a:off x="669601" y="3764280"/>
            <a:ext cx="6127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4B63D2-4F52-C1D5-A918-3287F36316B3}"/>
              </a:ext>
            </a:extLst>
          </p:cNvPr>
          <p:cNvCxnSpPr>
            <a:cxnSpLocks/>
          </p:cNvCxnSpPr>
          <p:nvPr/>
        </p:nvCxnSpPr>
        <p:spPr>
          <a:xfrm>
            <a:off x="9677400" y="2575560"/>
            <a:ext cx="20421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0AAB7-95A5-1648-0BC0-AE9E0BCA6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5561EAF8-7626-B112-B53B-C79BD5A0D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Title 1">
            <a:extLst>
              <a:ext uri="{FF2B5EF4-FFF2-40B4-BE49-F238E27FC236}">
                <a16:creationId xmlns:a16="http://schemas.microsoft.com/office/drawing/2014/main" id="{1286A5FE-EA94-6593-3ED4-AA63BC60AF19}"/>
              </a:ext>
            </a:extLst>
          </p:cNvPr>
          <p:cNvSpPr txBox="1">
            <a:spLocks/>
          </p:cNvSpPr>
          <p:nvPr/>
        </p:nvSpPr>
        <p:spPr>
          <a:xfrm>
            <a:off x="716280" y="5876250"/>
            <a:ext cx="10759440" cy="19635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0000"/>
                </a:solidFill>
                <a:latin typeface="Times New Roman" panose="02020603050405020304" pitchFamily="18" charset="0"/>
                <a:cs typeface="Times New Roman" panose="02020603050405020304" pitchFamily="18" charset="0"/>
              </a:rPr>
              <a:t>Ý 1: </a:t>
            </a:r>
            <a:r>
              <a:rPr lang="en-US" sz="4800" b="1" dirty="0" err="1">
                <a:solidFill>
                  <a:srgbClr val="FF0000"/>
                </a:solidFill>
                <a:latin typeface="Times New Roman" panose="02020603050405020304" pitchFamily="18" charset="0"/>
                <a:cs typeface="Times New Roman" panose="02020603050405020304" pitchFamily="18" charset="0"/>
              </a:rPr>
              <a:t>Vị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cổng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trời</a:t>
            </a:r>
            <a:r>
              <a:rPr lang="en-US" sz="4800" b="1" dirty="0">
                <a:solidFill>
                  <a:srgbClr val="FF0000"/>
                </a:solidFill>
                <a:latin typeface="Times New Roman" panose="02020603050405020304" pitchFamily="18" charset="0"/>
                <a:cs typeface="Times New Roman" panose="02020603050405020304" pitchFamily="18" charset="0"/>
              </a:rPr>
              <a:t>.</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descr="A cartoon of animals crossing a river&#10;&#10;Description automatically generated">
            <a:extLst>
              <a:ext uri="{FF2B5EF4-FFF2-40B4-BE49-F238E27FC236}">
                <a16:creationId xmlns:a16="http://schemas.microsoft.com/office/drawing/2014/main" id="{2FC10C39-B11F-7AEC-568E-76679876469C}"/>
              </a:ext>
            </a:extLst>
          </p:cNvPr>
          <p:cNvPicPr>
            <a:picLocks noChangeAspect="1"/>
          </p:cNvPicPr>
          <p:nvPr/>
        </p:nvPicPr>
        <p:blipFill>
          <a:blip r:embed="rId5"/>
          <a:stretch>
            <a:fillRect/>
          </a:stretch>
        </p:blipFill>
        <p:spPr>
          <a:xfrm>
            <a:off x="167640" y="0"/>
            <a:ext cx="11826240" cy="5563446"/>
          </a:xfrm>
          <a:prstGeom prst="rect">
            <a:avLst/>
          </a:prstGeom>
        </p:spPr>
      </p:pic>
    </p:spTree>
    <p:extLst>
      <p:ext uri="{BB962C8B-B14F-4D97-AF65-F5344CB8AC3E}">
        <p14:creationId xmlns:p14="http://schemas.microsoft.com/office/powerpoint/2010/main" val="48093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2DC67-399B-11BA-6821-75999BA32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5480" y="0"/>
            <a:ext cx="7711440" cy="6858000"/>
          </a:xfrm>
          <a:prstGeom prst="rect">
            <a:avLst/>
          </a:prstGeom>
          <a:noFill/>
          <a:ln>
            <a:noFill/>
          </a:ln>
        </p:spPr>
      </p:pic>
    </p:spTree>
    <p:extLst>
      <p:ext uri="{BB962C8B-B14F-4D97-AF65-F5344CB8AC3E}">
        <p14:creationId xmlns:p14="http://schemas.microsoft.com/office/powerpoint/2010/main" val="4509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9FB118-8A14-5623-3306-1060DCDC86B8}"/>
              </a:ext>
            </a:extLst>
          </p:cNvPr>
          <p:cNvSpPr>
            <a:spLocks noGrp="1"/>
          </p:cNvSpPr>
          <p:nvPr>
            <p:ph type="subTitle" idx="1"/>
          </p:nvPr>
        </p:nvSpPr>
        <p:spPr>
          <a:xfrm>
            <a:off x="1493520" y="2316480"/>
            <a:ext cx="9525001" cy="1752600"/>
          </a:xfrm>
        </p:spPr>
        <p:txBody>
          <a:bodyPr/>
          <a:lstStyle/>
          <a:p>
            <a:r>
              <a:rPr lang="en-US" sz="5400" b="1" dirty="0">
                <a:solidFill>
                  <a:srgbClr val="FF0000"/>
                </a:solidFill>
                <a:latin typeface="Times New Roman" panose="02020603050405020304" pitchFamily="18" charset="0"/>
                <a:cs typeface="Times New Roman" panose="02020603050405020304" pitchFamily="18" charset="0"/>
              </a:rPr>
              <a:t>THẢO LUẬN NHÓM ĐÔI</a:t>
            </a:r>
            <a:endParaRPr lang="vi-VN" sz="5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00FFA85-13AE-F6BB-ED3F-638EEA4529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F1003FEB-F56F-EF4A-B63D-9C5ADF440D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Tree>
    <p:extLst>
      <p:ext uri="{BB962C8B-B14F-4D97-AF65-F5344CB8AC3E}">
        <p14:creationId xmlns:p14="http://schemas.microsoft.com/office/powerpoint/2010/main" val="39054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27942-C107-B3FA-964A-B728D9A8B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F70DB389-6908-9E73-BA78-F71BBACCB2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7" name="Text Box 6">
            <a:extLst>
              <a:ext uri="{FF2B5EF4-FFF2-40B4-BE49-F238E27FC236}">
                <a16:creationId xmlns:a16="http://schemas.microsoft.com/office/drawing/2014/main" id="{AB52D915-1AAF-5811-3697-3E92569BB337}"/>
              </a:ext>
            </a:extLst>
          </p:cNvPr>
          <p:cNvSpPr txBox="1"/>
          <p:nvPr/>
        </p:nvSpPr>
        <p:spPr>
          <a:xfrm>
            <a:off x="0" y="1739900"/>
            <a:ext cx="12192000" cy="2308324"/>
          </a:xfrm>
          <a:prstGeom prst="rect">
            <a:avLst/>
          </a:prstGeom>
          <a:noFill/>
        </p:spPr>
        <p:txBody>
          <a:bodyPr wrap="square" rtlCol="0" anchor="t">
            <a:spAutoFit/>
          </a:bodyPr>
          <a:lstStyle/>
          <a:p>
            <a:pPr algn="just"/>
            <a:r>
              <a:rPr lang="en-GB" altLang="en-US" sz="4800" b="1" dirty="0">
                <a:solidFill>
                  <a:srgbClr val="FF0000"/>
                </a:solidFill>
                <a:latin typeface="Times New Roman" panose="02020603050405020304" pitchFamily="18" charset="0"/>
                <a:ea typeface="+mj-ea"/>
                <a:cs typeface="Times New Roman" panose="02020603050405020304" pitchFamily="18" charset="0"/>
              </a:rPr>
              <a:t>2.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Từ</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cổng</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trời</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cảnh</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vật</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hiện</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ra</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với</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những</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hình</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ảnh</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r>
              <a:rPr lang="en-GB" altLang="en-US" sz="4800" b="1" dirty="0" err="1">
                <a:solidFill>
                  <a:srgbClr val="FF0000"/>
                </a:solidFill>
                <a:latin typeface="Times New Roman" panose="02020603050405020304" pitchFamily="18" charset="0"/>
                <a:ea typeface="+mj-ea"/>
                <a:cs typeface="Times New Roman" panose="02020603050405020304" pitchFamily="18" charset="0"/>
              </a:rPr>
              <a:t>nào</a:t>
            </a:r>
            <a:r>
              <a:rPr lang="en-GB" altLang="en-US" sz="4800" b="1" dirty="0">
                <a:solidFill>
                  <a:srgbClr val="FF0000"/>
                </a:solidFill>
                <a:latin typeface="Times New Roman" panose="02020603050405020304" pitchFamily="18" charset="0"/>
                <a:ea typeface="+mj-ea"/>
                <a:cs typeface="Times New Roman" panose="02020603050405020304" pitchFamily="18" charset="0"/>
              </a:rPr>
              <a:t>? </a:t>
            </a:r>
          </a:p>
          <a:p>
            <a:pPr algn="just"/>
            <a:endParaRPr lang="en-GB" altLang="en-US" sz="4800" b="1" dirty="0">
              <a:solidFill>
                <a:srgbClr val="FF0000"/>
              </a:solidFill>
              <a:latin typeface="Times New Roman" panose="02020603050405020304" pitchFamily="18" charset="0"/>
              <a:ea typeface="+mj-ea"/>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74EACBE5-93C9-D170-EA1B-0080D6FBCDCF}"/>
              </a:ext>
            </a:extLst>
          </p:cNvPr>
          <p:cNvCxnSpPr>
            <a:cxnSpLocks/>
          </p:cNvCxnSpPr>
          <p:nvPr/>
        </p:nvCxnSpPr>
        <p:spPr>
          <a:xfrm>
            <a:off x="304800" y="3276600"/>
            <a:ext cx="1874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54172C-C622-2262-FBEE-12AEFA5565F6}"/>
              </a:ext>
            </a:extLst>
          </p:cNvPr>
          <p:cNvCxnSpPr/>
          <p:nvPr/>
        </p:nvCxnSpPr>
        <p:spPr>
          <a:xfrm>
            <a:off x="4747200" y="2560320"/>
            <a:ext cx="20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60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ám phá vẻ đẹp cổng trời Quản Bạ Hà Giang - Vntrip.vn">
            <a:extLst>
              <a:ext uri="{FF2B5EF4-FFF2-40B4-BE49-F238E27FC236}">
                <a16:creationId xmlns:a16="http://schemas.microsoft.com/office/drawing/2014/main" id="{75329D29-ED48-484E-EF59-F048081A6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0"/>
            <a:ext cx="687324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Khám phá cổng trời Quản Bạ Hà Giang - nơi giao thoa đất trời">
            <a:extLst>
              <a:ext uri="{FF2B5EF4-FFF2-40B4-BE49-F238E27FC236}">
                <a16:creationId xmlns:a16="http://schemas.microsoft.com/office/drawing/2014/main" id="{DF6ED306-0641-4F83-C514-74DB642F1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920" y="0"/>
            <a:ext cx="5105400" cy="6964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66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8F72-60BD-EDDC-B2F5-40D1DF1FC3DD}"/>
              </a:ext>
            </a:extLst>
          </p:cNvPr>
          <p:cNvSpPr>
            <a:spLocks noGrp="1"/>
          </p:cNvSpPr>
          <p:nvPr>
            <p:ph type="ctrTitle"/>
          </p:nvPr>
        </p:nvSpPr>
        <p:spPr/>
        <p:txBody>
          <a:bodyPr/>
          <a:lstStyle/>
          <a:p>
            <a:r>
              <a:rPr lang="en-GB" altLang="en-US" sz="4400" b="1" dirty="0">
                <a:solidFill>
                  <a:srgbClr val="FF0000"/>
                </a:solidFill>
                <a:latin typeface="Times New Roman" panose="02020603050405020304" pitchFamily="18" charset="0"/>
                <a:ea typeface="+mj-ea"/>
                <a:cs typeface="Times New Roman" panose="02020603050405020304" pitchFamily="18" charset="0"/>
              </a:rPr>
              <a:t>Em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thấy</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hình</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ảnh</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nào</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thú</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vị</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nhất</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br>
              <a:rPr lang="en-GB" altLang="en-US" sz="4400" b="1" dirty="0">
                <a:solidFill>
                  <a:srgbClr val="FF0000"/>
                </a:solidFill>
                <a:latin typeface="Times New Roman" panose="02020603050405020304" pitchFamily="18" charset="0"/>
                <a:ea typeface="+mj-ea"/>
                <a:cs typeface="Times New Roman" panose="02020603050405020304" pitchFamily="18" charset="0"/>
              </a:rPr>
            </a:br>
            <a:r>
              <a:rPr lang="en-GB" altLang="en-US" sz="4400" b="1" dirty="0" err="1">
                <a:solidFill>
                  <a:srgbClr val="FF0000"/>
                </a:solidFill>
                <a:latin typeface="Times New Roman" panose="02020603050405020304" pitchFamily="18" charset="0"/>
                <a:ea typeface="+mj-ea"/>
                <a:cs typeface="Times New Roman" panose="02020603050405020304" pitchFamily="18" charset="0"/>
              </a:rPr>
              <a:t>Vì</a:t>
            </a:r>
            <a:r>
              <a:rPr lang="en-GB" altLang="en-US" sz="4400" b="1" dirty="0">
                <a:solidFill>
                  <a:srgbClr val="FF0000"/>
                </a:solidFill>
                <a:latin typeface="Times New Roman" panose="02020603050405020304" pitchFamily="18" charset="0"/>
                <a:ea typeface="+mj-ea"/>
                <a:cs typeface="Times New Roman" panose="02020603050405020304" pitchFamily="18" charset="0"/>
              </a:rPr>
              <a:t> </a:t>
            </a:r>
            <a:r>
              <a:rPr lang="en-GB" altLang="en-US" sz="4400" b="1" dirty="0" err="1">
                <a:solidFill>
                  <a:srgbClr val="FF0000"/>
                </a:solidFill>
                <a:latin typeface="Times New Roman" panose="02020603050405020304" pitchFamily="18" charset="0"/>
                <a:ea typeface="+mj-ea"/>
                <a:cs typeface="Times New Roman" panose="02020603050405020304" pitchFamily="18" charset="0"/>
              </a:rPr>
              <a:t>sao</a:t>
            </a:r>
            <a:r>
              <a:rPr lang="en-GB" altLang="en-US" sz="4400" b="1" dirty="0">
                <a:solidFill>
                  <a:srgbClr val="FF0000"/>
                </a:solidFill>
                <a:latin typeface="Times New Roman" panose="02020603050405020304" pitchFamily="18" charset="0"/>
                <a:ea typeface="+mj-ea"/>
                <a:cs typeface="Times New Roman" panose="02020603050405020304" pitchFamily="18" charset="0"/>
              </a:rPr>
              <a:t>?</a:t>
            </a:r>
            <a:br>
              <a:rPr lang="en-GB" altLang="en-US" sz="4400" b="1" dirty="0">
                <a:solidFill>
                  <a:srgbClr val="FF0000"/>
                </a:solidFill>
                <a:latin typeface="Times New Roman" panose="02020603050405020304" pitchFamily="18" charset="0"/>
                <a:ea typeface="+mj-ea"/>
                <a:cs typeface="Times New Roman" panose="02020603050405020304" pitchFamily="18" charset="0"/>
              </a:rPr>
            </a:br>
            <a:endParaRPr lang="vi-VN" dirty="0"/>
          </a:p>
        </p:txBody>
      </p:sp>
      <p:sp>
        <p:nvSpPr>
          <p:cNvPr id="3" name="Subtitle 2">
            <a:extLst>
              <a:ext uri="{FF2B5EF4-FFF2-40B4-BE49-F238E27FC236}">
                <a16:creationId xmlns:a16="http://schemas.microsoft.com/office/drawing/2014/main" id="{D2D2AC88-35D8-87EB-740B-3D481F29339C}"/>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24782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35FB9F-6070-1AD7-5C27-0A2995587506}"/>
              </a:ext>
            </a:extLst>
          </p:cNvPr>
          <p:cNvSpPr>
            <a:spLocks noGrp="1"/>
          </p:cNvSpPr>
          <p:nvPr>
            <p:ph type="subTitle" idx="1"/>
          </p:nvPr>
        </p:nvSpPr>
        <p:spPr/>
        <p:txBody>
          <a:bodyPr/>
          <a:lstStyle/>
          <a:p>
            <a:endParaRPr lang="vi-VN"/>
          </a:p>
        </p:txBody>
      </p:sp>
      <p:sp>
        <p:nvSpPr>
          <p:cNvPr id="9" name="Title 1">
            <a:extLst>
              <a:ext uri="{FF2B5EF4-FFF2-40B4-BE49-F238E27FC236}">
                <a16:creationId xmlns:a16="http://schemas.microsoft.com/office/drawing/2014/main" id="{960D1FB2-5021-6379-112D-8492880EB915}"/>
              </a:ext>
            </a:extLst>
          </p:cNvPr>
          <p:cNvSpPr txBox="1">
            <a:spLocks/>
          </p:cNvSpPr>
          <p:nvPr/>
        </p:nvSpPr>
        <p:spPr>
          <a:xfrm>
            <a:off x="0" y="2647950"/>
            <a:ext cx="12192000" cy="15621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800" b="1" dirty="0">
                <a:solidFill>
                  <a:srgbClr val="FF0000"/>
                </a:solidFill>
                <a:latin typeface="Times New Roman" panose="02020603050405020304" pitchFamily="18" charset="0"/>
                <a:cs typeface="Times New Roman" panose="02020603050405020304" pitchFamily="18" charset="0"/>
              </a:rPr>
              <a:t>Ý 2: </a:t>
            </a:r>
            <a:r>
              <a:rPr lang="en-US" sz="4800" b="1" dirty="0" err="1">
                <a:solidFill>
                  <a:srgbClr val="FF0000"/>
                </a:solidFill>
                <a:latin typeface="Times New Roman" panose="02020603050405020304" pitchFamily="18" charset="0"/>
                <a:cs typeface="Times New Roman" panose="02020603050405020304" pitchFamily="18" charset="0"/>
              </a:rPr>
              <a:t>Bức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tranh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thiên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nhiên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tươi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ở </a:t>
            </a: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núi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cao</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00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E0064-0FB4-33F4-B080-9D2F00AFE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F241FE6D-1734-1C75-D5FB-7BF8D3FC97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Text Box 6">
            <a:extLst>
              <a:ext uri="{FF2B5EF4-FFF2-40B4-BE49-F238E27FC236}">
                <a16:creationId xmlns:a16="http://schemas.microsoft.com/office/drawing/2014/main" id="{FD844827-F6D6-F577-0290-4FE5A83AB98B}"/>
              </a:ext>
            </a:extLst>
          </p:cNvPr>
          <p:cNvSpPr txBox="1"/>
          <p:nvPr/>
        </p:nvSpPr>
        <p:spPr>
          <a:xfrm>
            <a:off x="-11716" y="1676400"/>
            <a:ext cx="12203716" cy="2175596"/>
          </a:xfrm>
          <a:prstGeom prst="rect">
            <a:avLst/>
          </a:prstGeom>
          <a:noFill/>
        </p:spPr>
        <p:txBody>
          <a:bodyPr wrap="square" rtlCol="0" anchor="t">
            <a:spAutoFit/>
          </a:bodyPr>
          <a:lstStyle/>
          <a:p>
            <a:pPr algn="just">
              <a:lnSpc>
                <a:spcPct val="150000"/>
              </a:lnSpc>
            </a:pPr>
            <a:r>
              <a:rPr lang="en-US" altLang="en-US" sz="4800" b="1" dirty="0">
                <a:solidFill>
                  <a:srgbClr val="FF0000"/>
                </a:solidFill>
                <a:latin typeface="Times New Roman" panose="02020603050405020304" pitchFamily="18" charset="0"/>
                <a:ea typeface="+mj-ea"/>
                <a:cs typeface="Times New Roman" panose="02020603050405020304" pitchFamily="18" charset="0"/>
              </a:rPr>
              <a:t>3. </a:t>
            </a:r>
            <a:r>
              <a:rPr lang="vi-VN" altLang="en-US" sz="4800" b="1" dirty="0">
                <a:solidFill>
                  <a:srgbClr val="FF0000"/>
                </a:solidFill>
                <a:latin typeface="Times New Roman" panose="02020603050405020304" pitchFamily="18" charset="0"/>
                <a:ea typeface="+mj-ea"/>
                <a:cs typeface="Times New Roman" panose="02020603050405020304" pitchFamily="18" charset="0"/>
              </a:rPr>
              <a:t>Hình ảnh con người trong 2 khổ thơ cuối có những điểm chung nào?</a:t>
            </a:r>
            <a:endParaRPr lang="en-GB" altLang="en-US" sz="4800" b="1" dirty="0">
              <a:solidFill>
                <a:srgbClr val="FF0000"/>
              </a:solidFill>
              <a:latin typeface="Times New Roman" panose="02020603050405020304" pitchFamily="18" charset="0"/>
              <a:ea typeface="+mj-ea"/>
              <a:cs typeface="Times New Roman" panose="02020603050405020304" pitchFamily="18" charset="0"/>
            </a:endParaRPr>
          </a:p>
        </p:txBody>
      </p:sp>
      <p:cxnSp>
        <p:nvCxnSpPr>
          <p:cNvPr id="7" name="Straight Connector 6">
            <a:extLst>
              <a:ext uri="{FF2B5EF4-FFF2-40B4-BE49-F238E27FC236}">
                <a16:creationId xmlns:a16="http://schemas.microsoft.com/office/drawing/2014/main" id="{0EB3FF58-43FB-3D57-0A54-556E828FF49E}"/>
              </a:ext>
            </a:extLst>
          </p:cNvPr>
          <p:cNvCxnSpPr>
            <a:cxnSpLocks/>
          </p:cNvCxnSpPr>
          <p:nvPr/>
        </p:nvCxnSpPr>
        <p:spPr>
          <a:xfrm>
            <a:off x="792480" y="2743200"/>
            <a:ext cx="5090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558F41-E9CD-7C5A-5B74-D5307AE83637}"/>
              </a:ext>
            </a:extLst>
          </p:cNvPr>
          <p:cNvCxnSpPr>
            <a:cxnSpLocks/>
          </p:cNvCxnSpPr>
          <p:nvPr/>
        </p:nvCxnSpPr>
        <p:spPr>
          <a:xfrm>
            <a:off x="2118360" y="3834344"/>
            <a:ext cx="2636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B47A-2F92-2FF8-9338-91FC3A261243}"/>
              </a:ext>
            </a:extLst>
          </p:cNvPr>
          <p:cNvSpPr>
            <a:spLocks noGrp="1"/>
          </p:cNvSpPr>
          <p:nvPr>
            <p:ph type="ctrTitle"/>
          </p:nvPr>
        </p:nvSpPr>
        <p:spPr/>
        <p:txBody>
          <a:bodyPr/>
          <a:lstStyle/>
          <a:p>
            <a:endParaRPr lang="vi-VN"/>
          </a:p>
        </p:txBody>
      </p:sp>
      <p:pic>
        <p:nvPicPr>
          <p:cNvPr id="7" name="Picture 2" descr="mang-dang2">
            <a:extLst>
              <a:ext uri="{FF2B5EF4-FFF2-40B4-BE49-F238E27FC236}">
                <a16:creationId xmlns:a16="http://schemas.microsoft.com/office/drawing/2014/main" id="{5FC816E0-BCBE-B0E0-CCF9-CA916B8289FB}"/>
              </a:ext>
            </a:extLst>
          </p:cNvPr>
          <p:cNvPicPr>
            <a:picLocks noChangeAspect="1"/>
          </p:cNvPicPr>
          <p:nvPr/>
        </p:nvPicPr>
        <p:blipFill>
          <a:blip r:embed="rId3"/>
          <a:stretch>
            <a:fillRect/>
          </a:stretch>
        </p:blipFill>
        <p:spPr>
          <a:xfrm>
            <a:off x="94963" y="1"/>
            <a:ext cx="6001037" cy="6858000"/>
          </a:xfrm>
          <a:prstGeom prst="rect">
            <a:avLst/>
          </a:prstGeom>
          <a:noFill/>
          <a:ln w="9525">
            <a:noFill/>
          </a:ln>
        </p:spPr>
      </p:pic>
      <p:pic>
        <p:nvPicPr>
          <p:cNvPr id="8" name="Picture 7">
            <a:extLst>
              <a:ext uri="{FF2B5EF4-FFF2-40B4-BE49-F238E27FC236}">
                <a16:creationId xmlns:a16="http://schemas.microsoft.com/office/drawing/2014/main" id="{AB56C926-98CC-E340-1CAF-533A2E5A27B2}"/>
              </a:ext>
            </a:extLst>
          </p:cNvPr>
          <p:cNvPicPr>
            <a:picLocks noChangeAspect="1"/>
          </p:cNvPicPr>
          <p:nvPr/>
        </p:nvPicPr>
        <p:blipFill>
          <a:blip r:embed="rId4"/>
          <a:stretch>
            <a:fillRect/>
          </a:stretch>
        </p:blipFill>
        <p:spPr>
          <a:xfrm>
            <a:off x="6214399" y="1"/>
            <a:ext cx="5989318" cy="3428999"/>
          </a:xfrm>
          <a:prstGeom prst="rect">
            <a:avLst/>
          </a:prstGeom>
        </p:spPr>
      </p:pic>
      <p:pic>
        <p:nvPicPr>
          <p:cNvPr id="4" name="Picture 8">
            <a:extLst>
              <a:ext uri="{FF2B5EF4-FFF2-40B4-BE49-F238E27FC236}">
                <a16:creationId xmlns:a16="http://schemas.microsoft.com/office/drawing/2014/main" id="{96CBA68F-1D14-7051-41F2-4DADD269BF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31280" y="3600451"/>
            <a:ext cx="4587239" cy="3134359"/>
          </a:xfrm>
          <a:prstGeom prst="rect">
            <a:avLst/>
          </a:prstGeom>
        </p:spPr>
      </p:pic>
    </p:spTree>
    <p:extLst>
      <p:ext uri="{BB962C8B-B14F-4D97-AF65-F5344CB8AC3E}">
        <p14:creationId xmlns:p14="http://schemas.microsoft.com/office/powerpoint/2010/main" val="18693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97F9-F951-2C10-DA07-F40B158EEFF6}"/>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ABBD950-1BE0-1539-5145-C082AF64F37E}"/>
              </a:ext>
            </a:extLst>
          </p:cNvPr>
          <p:cNvSpPr>
            <a:spLocks noGrp="1"/>
          </p:cNvSpPr>
          <p:nvPr>
            <p:ph type="subTitle" idx="1"/>
          </p:nvPr>
        </p:nvSpPr>
        <p:spPr/>
        <p:txBody>
          <a:bodyPr/>
          <a:lstStyle/>
          <a:p>
            <a:endParaRPr lang="vi-VN"/>
          </a:p>
        </p:txBody>
      </p:sp>
      <p:pic>
        <p:nvPicPr>
          <p:cNvPr id="4" name="Picture 3">
            <a:extLst>
              <a:ext uri="{FF2B5EF4-FFF2-40B4-BE49-F238E27FC236}">
                <a16:creationId xmlns:a16="http://schemas.microsoft.com/office/drawing/2014/main" id="{96D0C494-4663-70E2-D680-CCB6455E0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695F92FD-912D-8EEA-EEE8-5A6824850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pic>
        <p:nvPicPr>
          <p:cNvPr id="6" name="Picture 5">
            <a:extLst>
              <a:ext uri="{FF2B5EF4-FFF2-40B4-BE49-F238E27FC236}">
                <a16:creationId xmlns:a16="http://schemas.microsoft.com/office/drawing/2014/main" id="{B79FBB47-9143-29F9-C339-CE8428DCF79D}"/>
              </a:ext>
            </a:extLst>
          </p:cNvPr>
          <p:cNvPicPr>
            <a:picLocks noChangeAspect="1"/>
          </p:cNvPicPr>
          <p:nvPr/>
        </p:nvPicPr>
        <p:blipFill>
          <a:blip r:embed="rId4"/>
          <a:stretch>
            <a:fillRect/>
          </a:stretch>
        </p:blipFill>
        <p:spPr>
          <a:xfrm>
            <a:off x="457200" y="0"/>
            <a:ext cx="11155680" cy="7025640"/>
          </a:xfrm>
          <a:prstGeom prst="rect">
            <a:avLst/>
          </a:prstGeom>
        </p:spPr>
      </p:pic>
    </p:spTree>
    <p:extLst>
      <p:ext uri="{BB962C8B-B14F-4D97-AF65-F5344CB8AC3E}">
        <p14:creationId xmlns:p14="http://schemas.microsoft.com/office/powerpoint/2010/main" val="1541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B8EEB2-C7EC-56C9-19F9-A9A5853FF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DE871142-AEEA-1C87-FC60-62B44D2B7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Text Box 6">
            <a:extLst>
              <a:ext uri="{FF2B5EF4-FFF2-40B4-BE49-F238E27FC236}">
                <a16:creationId xmlns:a16="http://schemas.microsoft.com/office/drawing/2014/main" id="{67AF4915-2288-3862-95F8-CA38518367CA}"/>
              </a:ext>
            </a:extLst>
          </p:cNvPr>
          <p:cNvSpPr txBox="1"/>
          <p:nvPr/>
        </p:nvSpPr>
        <p:spPr>
          <a:xfrm>
            <a:off x="-11717" y="1866024"/>
            <a:ext cx="12203717" cy="2175596"/>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panose="020B0604020202020204"/>
              <a:buNone/>
              <a:tabLst/>
              <a:defRPr/>
            </a:pPr>
            <a:r>
              <a:rPr lang="en-US" altLang="en-US" sz="4800" b="1" dirty="0">
                <a:solidFill>
                  <a:srgbClr val="FF0000"/>
                </a:solidFill>
                <a:latin typeface="Times New Roman" panose="02020603050405020304" pitchFamily="18" charset="0"/>
                <a:ea typeface="+mj-ea"/>
                <a:cs typeface="Times New Roman" panose="02020603050405020304" pitchFamily="18" charset="0"/>
                <a:sym typeface="Arial" panose="020B0604020202020204"/>
              </a:rPr>
              <a:t>4. </a:t>
            </a:r>
            <a:r>
              <a:rPr lang="vi-VN" altLang="en-US" sz="4800" b="1" dirty="0">
                <a:solidFill>
                  <a:srgbClr val="FF0000"/>
                </a:solidFill>
                <a:latin typeface="Times New Roman" panose="02020603050405020304" pitchFamily="18" charset="0"/>
                <a:ea typeface="+mj-ea"/>
                <a:cs typeface="Times New Roman" panose="02020603050405020304" pitchFamily="18" charset="0"/>
                <a:sym typeface="Arial" panose="020B0604020202020204"/>
              </a:rPr>
              <a:t>Theo em, điều gì đã khiến cho cảnh rừng sương giá như ấm lên?</a:t>
            </a:r>
            <a:endParaRPr lang="en-GB" altLang="en-US" sz="4800" b="1" dirty="0">
              <a:solidFill>
                <a:srgbClr val="FF0000"/>
              </a:solidFill>
              <a:latin typeface="Times New Roman" panose="02020603050405020304" pitchFamily="18" charset="0"/>
              <a:ea typeface="+mj-ea"/>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14862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B1A7-FC57-6021-69CD-788D8443D620}"/>
              </a:ext>
            </a:extLst>
          </p:cNvPr>
          <p:cNvSpPr>
            <a:spLocks noGrp="1"/>
          </p:cNvSpPr>
          <p:nvPr>
            <p:ph type="ctrTitle"/>
          </p:nvPr>
        </p:nvSpPr>
        <p:spPr>
          <a:xfrm>
            <a:off x="0" y="2130426"/>
            <a:ext cx="11780520" cy="2700654"/>
          </a:xfrm>
        </p:spPr>
        <p:txBody>
          <a:bodyPr/>
          <a:lstStyle/>
          <a:p>
            <a:pPr algn="just">
              <a:lnSpc>
                <a:spcPct val="150000"/>
              </a:lnSpc>
            </a:pPr>
            <a:r>
              <a:rPr lang="en-US" sz="4800" b="1" dirty="0">
                <a:solidFill>
                  <a:srgbClr val="FF0000"/>
                </a:solidFill>
                <a:latin typeface="Times New Roman" panose="02020603050405020304" pitchFamily="18" charset="0"/>
                <a:cs typeface="Times New Roman" panose="02020603050405020304" pitchFamily="18" charset="0"/>
              </a:rPr>
              <a:t>Ý 3: </a:t>
            </a:r>
            <a:r>
              <a:rPr lang="vi-VN" sz="4800" b="1" dirty="0">
                <a:solidFill>
                  <a:srgbClr val="FF0000"/>
                </a:solidFill>
                <a:latin typeface="Times New Roman" panose="02020603050405020304" pitchFamily="18" charset="0"/>
                <a:cs typeface="Times New Roman" panose="02020603050405020304" pitchFamily="18" charset="0"/>
              </a:rPr>
              <a:t>Ngườ</a:t>
            </a:r>
            <a:r>
              <a:rPr lang="en-US" sz="4800" b="1" dirty="0" err="1">
                <a:solidFill>
                  <a:srgbClr val="FF0000"/>
                </a:solidFill>
                <a:latin typeface="Times New Roman" panose="02020603050405020304" pitchFamily="18" charset="0"/>
                <a:cs typeface="Times New Roman" panose="02020603050405020304" pitchFamily="18" charset="0"/>
              </a:rPr>
              <a:t>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núi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giản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chỉ</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lao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động</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F0D2E94-B5F2-BEFA-920F-FC354263B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0"/>
            <a:ext cx="1725318" cy="1249296"/>
          </a:xfrm>
          <a:prstGeom prst="rect">
            <a:avLst/>
          </a:prstGeom>
        </p:spPr>
      </p:pic>
      <p:pic>
        <p:nvPicPr>
          <p:cNvPr id="5" name="Picture 4">
            <a:extLst>
              <a:ext uri="{FF2B5EF4-FFF2-40B4-BE49-F238E27FC236}">
                <a16:creationId xmlns:a16="http://schemas.microsoft.com/office/drawing/2014/main" id="{0441A07D-DDB2-308C-3FF3-DE7534AD4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0"/>
            <a:ext cx="1562100" cy="1562100"/>
          </a:xfrm>
          <a:prstGeom prst="rect">
            <a:avLst/>
          </a:prstGeom>
        </p:spPr>
      </p:pic>
    </p:spTree>
    <p:extLst>
      <p:ext uri="{BB962C8B-B14F-4D97-AF65-F5344CB8AC3E}">
        <p14:creationId xmlns:p14="http://schemas.microsoft.com/office/powerpoint/2010/main" val="285953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40AEC5-F91B-B299-32C9-7C1E67E35701}"/>
              </a:ext>
            </a:extLst>
          </p:cNvPr>
          <p:cNvSpPr>
            <a:spLocks noGrp="1"/>
          </p:cNvSpPr>
          <p:nvPr>
            <p:ph type="ctrTitle"/>
          </p:nvPr>
        </p:nvSpPr>
        <p:spPr>
          <a:xfrm>
            <a:off x="167640" y="4157346"/>
            <a:ext cx="11384280" cy="2700654"/>
          </a:xfrm>
        </p:spPr>
        <p:txBody>
          <a:bodyPr/>
          <a:lstStyle/>
          <a:p>
            <a:pPr algn="just">
              <a:lnSpc>
                <a:spcPct val="150000"/>
              </a:lnSpc>
            </a:pPr>
            <a:r>
              <a:rPr lang="en-US" sz="4800" b="1" dirty="0">
                <a:solidFill>
                  <a:srgbClr val="FF0000"/>
                </a:solidFill>
                <a:latin typeface="Times New Roman" panose="02020603050405020304" pitchFamily="18" charset="0"/>
                <a:cs typeface="Times New Roman" panose="02020603050405020304" pitchFamily="18" charset="0"/>
              </a:rPr>
              <a:t>Ý 3: </a:t>
            </a:r>
            <a:r>
              <a:rPr lang="vi-VN" sz="4800" b="1" dirty="0">
                <a:solidFill>
                  <a:srgbClr val="FF0000"/>
                </a:solidFill>
                <a:latin typeface="Times New Roman" panose="02020603050405020304" pitchFamily="18" charset="0"/>
                <a:cs typeface="Times New Roman" panose="02020603050405020304" pitchFamily="18" charset="0"/>
              </a:rPr>
              <a:t>Ngườ</a:t>
            </a:r>
            <a:r>
              <a:rPr lang="en-US" sz="4800" b="1" dirty="0" err="1">
                <a:solidFill>
                  <a:srgbClr val="FF0000"/>
                </a:solidFill>
                <a:latin typeface="Times New Roman" panose="02020603050405020304" pitchFamily="18" charset="0"/>
                <a:cs typeface="Times New Roman" panose="02020603050405020304" pitchFamily="18" charset="0"/>
              </a:rPr>
              <a:t>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núi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giản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chỉ</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lao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động</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EBFB9B76-DE68-63A1-E860-C8BB3DD80F4B}"/>
              </a:ext>
            </a:extLst>
          </p:cNvPr>
          <p:cNvSpPr txBox="1">
            <a:spLocks/>
          </p:cNvSpPr>
          <p:nvPr/>
        </p:nvSpPr>
        <p:spPr>
          <a:xfrm>
            <a:off x="167640" y="2099310"/>
            <a:ext cx="11490960" cy="15621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4800" b="1" dirty="0">
                <a:solidFill>
                  <a:srgbClr val="FF0000"/>
                </a:solidFill>
                <a:latin typeface="Times New Roman" panose="02020603050405020304" pitchFamily="18" charset="0"/>
                <a:cs typeface="Times New Roman" panose="02020603050405020304" pitchFamily="18" charset="0"/>
              </a:rPr>
              <a:t>Ý 2: </a:t>
            </a:r>
            <a:r>
              <a:rPr lang="en-US" sz="4800" b="1" dirty="0" err="1">
                <a:solidFill>
                  <a:srgbClr val="FF0000"/>
                </a:solidFill>
                <a:latin typeface="Times New Roman" panose="02020603050405020304" pitchFamily="18" charset="0"/>
                <a:cs typeface="Times New Roman" panose="02020603050405020304" pitchFamily="18" charset="0"/>
              </a:rPr>
              <a:t>Bức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tranh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thiên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nhiên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tươi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đẹp</a:t>
            </a:r>
            <a:r>
              <a:rPr lang="en-US" sz="4800" b="1" dirty="0">
                <a:solidFill>
                  <a:srgbClr val="FF0000"/>
                </a:solidFill>
                <a:latin typeface="Times New Roman" panose="02020603050405020304" pitchFamily="18" charset="0"/>
                <a:cs typeface="Times New Roman" panose="02020603050405020304" pitchFamily="18" charset="0"/>
              </a:rPr>
              <a:t> ở </a:t>
            </a: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núi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cao</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F7587B34-B682-5193-6ECA-38EE62614CB3}"/>
              </a:ext>
            </a:extLst>
          </p:cNvPr>
          <p:cNvSpPr txBox="1">
            <a:spLocks/>
          </p:cNvSpPr>
          <p:nvPr/>
        </p:nvSpPr>
        <p:spPr>
          <a:xfrm>
            <a:off x="167640" y="466962"/>
            <a:ext cx="10759440" cy="196350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0000"/>
                </a:solidFill>
                <a:latin typeface="Times New Roman" panose="02020603050405020304" pitchFamily="18" charset="0"/>
                <a:cs typeface="Times New Roman" panose="02020603050405020304" pitchFamily="18" charset="0"/>
              </a:rPr>
              <a:t>Ý 1: </a:t>
            </a:r>
            <a:r>
              <a:rPr lang="en-US" sz="4800" b="1" dirty="0" err="1">
                <a:solidFill>
                  <a:srgbClr val="FF0000"/>
                </a:solidFill>
                <a:latin typeface="Times New Roman" panose="02020603050405020304" pitchFamily="18" charset="0"/>
                <a:cs typeface="Times New Roman" panose="02020603050405020304" pitchFamily="18" charset="0"/>
              </a:rPr>
              <a:t>Vị</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cổng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trời</a:t>
            </a:r>
            <a:r>
              <a:rPr lang="en-US" sz="4800" b="1" dirty="0">
                <a:solidFill>
                  <a:srgbClr val="FF0000"/>
                </a:solidFill>
                <a:latin typeface="Times New Roman" panose="02020603050405020304" pitchFamily="18" charset="0"/>
                <a:cs typeface="Times New Roman" panose="02020603050405020304" pitchFamily="18" charset="0"/>
              </a:rPr>
              <a:t>.</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809840A-A9F6-419B-D53F-46DD8158F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9900" y="-314088"/>
            <a:ext cx="1562100" cy="1562100"/>
          </a:xfrm>
          <a:prstGeom prst="rect">
            <a:avLst/>
          </a:prstGeom>
        </p:spPr>
      </p:pic>
    </p:spTree>
    <p:extLst>
      <p:ext uri="{BB962C8B-B14F-4D97-AF65-F5344CB8AC3E}">
        <p14:creationId xmlns:p14="http://schemas.microsoft.com/office/powerpoint/2010/main" val="38694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17B9-9FB9-DE16-8B0B-FC6E964C069C}"/>
              </a:ext>
            </a:extLst>
          </p:cNvPr>
          <p:cNvSpPr>
            <a:spLocks noGrp="1"/>
          </p:cNvSpPr>
          <p:nvPr>
            <p:ph type="ctrTitle"/>
          </p:nvPr>
        </p:nvSpPr>
        <p:spPr>
          <a:xfrm>
            <a:off x="137160" y="728050"/>
            <a:ext cx="11917680" cy="1470025"/>
          </a:xfrm>
        </p:spPr>
        <p:txBody>
          <a:bodyPr/>
          <a:lstStyle/>
          <a:p>
            <a:pPr algn="just">
              <a:lnSpc>
                <a:spcPct val="150000"/>
              </a:lnSpc>
            </a:pP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Bài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thơ</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ca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ngợi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vẻ</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đẹp</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kì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diệu</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của</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thiên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nhiên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Thiên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nhiên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đã</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góp</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phần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làm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đẹp</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cuộc</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sống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làm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phong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phú</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thêm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cảm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xúc</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và</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trí</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tưởng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tượng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của</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 con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charset="0"/>
              </a:rPr>
              <a:t>người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charset="0"/>
              </a:rPr>
              <a:t>.</a:t>
            </a:r>
            <a:endParaRPr lang="vi-VN" sz="4000" b="1" dirty="0">
              <a:solidFill>
                <a:srgbClr val="002060"/>
              </a:solidFill>
              <a:latin typeface="Cambria" panose="02040503050406030204" pitchFamily="18" charset="0"/>
              <a:ea typeface="Cambria" panose="02040503050406030204" pitchFamily="18" charset="0"/>
              <a:cs typeface="Times New Roman" panose="02020603050405020304" charset="0"/>
            </a:endParaRPr>
          </a:p>
        </p:txBody>
      </p:sp>
      <p:pic>
        <p:nvPicPr>
          <p:cNvPr id="4" name="Picture 3">
            <a:extLst>
              <a:ext uri="{FF2B5EF4-FFF2-40B4-BE49-F238E27FC236}">
                <a16:creationId xmlns:a16="http://schemas.microsoft.com/office/drawing/2014/main" id="{BF00F576-59D1-9045-9305-9B6CC9DFAA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50391EED-933C-976C-5B82-6E35113E7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Tree>
    <p:extLst>
      <p:ext uri="{BB962C8B-B14F-4D97-AF65-F5344CB8AC3E}">
        <p14:creationId xmlns:p14="http://schemas.microsoft.com/office/powerpoint/2010/main" val="764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095A8BA-BCA5-8ED3-F645-91763D6B7686}"/>
              </a:ext>
            </a:extLst>
          </p:cNvPr>
          <p:cNvSpPr/>
          <p:nvPr/>
        </p:nvSpPr>
        <p:spPr>
          <a:xfrm>
            <a:off x="2667000" y="921210"/>
            <a:ext cx="4666614" cy="590931"/>
          </a:xfrm>
          <a:prstGeom prst="rect">
            <a:avLst/>
          </a:prstGeom>
          <a:noFill/>
          <a:ln w="9525">
            <a:noFill/>
          </a:ln>
        </p:spPr>
        <p:txBody>
          <a:bodyPr wrap="square">
            <a:spAutoFit/>
          </a:bodyPr>
          <a:lstStyle/>
          <a:p>
            <a:pPr algn="ctr">
              <a:lnSpc>
                <a:spcPct val="90000"/>
              </a:lnSpc>
              <a:spcBef>
                <a:spcPct val="20000"/>
              </a:spcBef>
            </a:pPr>
            <a:r>
              <a:rPr sz="2800" b="1" dirty="0">
                <a:solidFill>
                  <a:schemeClr val="accent2"/>
                </a:solidFill>
                <a:latin typeface="UVN Van Chuong Nang" panose="00000400000000000000" pitchFamily="2" charset="0"/>
                <a:ea typeface="Cambria" panose="02040503050406030204" pitchFamily="18" charset="0"/>
              </a:rPr>
              <a:t> </a:t>
            </a:r>
            <a:r>
              <a:rPr lang="en-US" sz="3600" dirty="0">
                <a:solidFill>
                  <a:srgbClr val="FF0000"/>
                </a:solidFill>
                <a:latin typeface="UVN Van Chuong Nang" panose="00000400000000000000" pitchFamily="2" charset="0"/>
              </a:rPr>
              <a:t>ĐỌC NHẤN GIỌNG </a:t>
            </a:r>
            <a:endParaRPr sz="2800" b="1" dirty="0">
              <a:solidFill>
                <a:srgbClr val="FF0000"/>
              </a:solidFill>
              <a:latin typeface="UVN Van Chuong Nang" panose="00000400000000000000" pitchFamily="2" charset="0"/>
              <a:ea typeface="Cambria" panose="02040503050406030204" pitchFamily="18" charset="0"/>
            </a:endParaRPr>
          </a:p>
        </p:txBody>
      </p:sp>
      <p:sp>
        <p:nvSpPr>
          <p:cNvPr id="5" name="Text Box 1">
            <a:extLst>
              <a:ext uri="{FF2B5EF4-FFF2-40B4-BE49-F238E27FC236}">
                <a16:creationId xmlns:a16="http://schemas.microsoft.com/office/drawing/2014/main" id="{4E69D33B-84EA-C68C-EB6F-ECA9DF1D9A56}"/>
              </a:ext>
            </a:extLst>
          </p:cNvPr>
          <p:cNvSpPr txBox="1"/>
          <p:nvPr/>
        </p:nvSpPr>
        <p:spPr>
          <a:xfrm>
            <a:off x="2283842" y="1813205"/>
            <a:ext cx="2451735" cy="3410164"/>
          </a:xfrm>
          <a:prstGeom prst="rect">
            <a:avLst/>
          </a:prstGeom>
          <a:noFill/>
        </p:spPr>
        <p:txBody>
          <a:bodyPr wrap="square" rtlCol="0" anchor="t">
            <a:spAutoFit/>
            <a:scene3d>
              <a:camera prst="orthographicFront"/>
              <a:lightRig rig="threePt" dir="t"/>
            </a:scene3d>
          </a:bodyPr>
          <a:lstStyle/>
          <a:p>
            <a:pPr algn="just">
              <a:lnSpc>
                <a:spcPct val="150000"/>
              </a:lnSpc>
              <a:spcBef>
                <a:spcPct val="20000"/>
              </a:spcBef>
            </a:pPr>
            <a:r>
              <a:rPr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ng</a:t>
            </a:r>
            <a:r>
              <a:rPr lang="en-GB" sz="2800" b="1" dirty="0" err="1">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út</a:t>
            </a:r>
            <a:r>
              <a:rPr lang="en-GB"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 </a:t>
            </a:r>
            <a:r>
              <a:rPr lang="en-GB" sz="2800" b="1" dirty="0" err="1">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ngàn</a:t>
            </a:r>
            <a:endParaRPr lang="en-GB"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endParaRPr>
          </a:p>
          <a:p>
            <a:pPr algn="just">
              <a:lnSpc>
                <a:spcPct val="150000"/>
              </a:lnSpc>
              <a:spcBef>
                <a:spcPct val="20000"/>
              </a:spcBef>
            </a:pPr>
            <a:r>
              <a:rPr lang="vi-VN"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ngân nga</a:t>
            </a:r>
            <a:endParaRPr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endParaRPr>
          </a:p>
          <a:p>
            <a:pPr algn="just">
              <a:lnSpc>
                <a:spcPct val="150000"/>
              </a:lnSpc>
              <a:spcBef>
                <a:spcPct val="20000"/>
              </a:spcBef>
            </a:pPr>
            <a:r>
              <a:rPr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nguyên sơ</a:t>
            </a:r>
          </a:p>
          <a:p>
            <a:pPr algn="just">
              <a:lnSpc>
                <a:spcPct val="150000"/>
              </a:lnSpc>
              <a:spcBef>
                <a:spcPct val="20000"/>
              </a:spcBef>
            </a:pPr>
            <a:r>
              <a:rPr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vạt nương</a:t>
            </a:r>
            <a:endParaRPr lang="en-GB"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endParaRPr>
          </a:p>
          <a:p>
            <a:pPr algn="r">
              <a:lnSpc>
                <a:spcPct val="90000"/>
              </a:lnSpc>
              <a:spcBef>
                <a:spcPct val="20000"/>
              </a:spcBef>
            </a:pPr>
            <a:endParaRPr lang="en-GB" altLang="en-US"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endParaRPr>
          </a:p>
        </p:txBody>
      </p:sp>
      <p:sp>
        <p:nvSpPr>
          <p:cNvPr id="6" name="Text Box 2">
            <a:extLst>
              <a:ext uri="{FF2B5EF4-FFF2-40B4-BE49-F238E27FC236}">
                <a16:creationId xmlns:a16="http://schemas.microsoft.com/office/drawing/2014/main" id="{32A96676-E333-0DA7-C836-946FA79A09AD}"/>
              </a:ext>
            </a:extLst>
          </p:cNvPr>
          <p:cNvSpPr txBox="1"/>
          <p:nvPr/>
        </p:nvSpPr>
        <p:spPr>
          <a:xfrm>
            <a:off x="6581140" y="1634630"/>
            <a:ext cx="3911600" cy="3588739"/>
          </a:xfrm>
          <a:prstGeom prst="rect">
            <a:avLst/>
          </a:prstGeom>
          <a:noFill/>
        </p:spPr>
        <p:txBody>
          <a:bodyPr wrap="square" rtlCol="0" anchor="t">
            <a:spAutoFit/>
          </a:bodyPr>
          <a:lstStyle/>
          <a:p>
            <a:pPr algn="l">
              <a:lnSpc>
                <a:spcPct val="150000"/>
              </a:lnSpc>
              <a:spcBef>
                <a:spcPct val="20000"/>
              </a:spcBef>
              <a:buSzTx/>
            </a:pPr>
            <a:r>
              <a:rPr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hoang dã</a:t>
            </a:r>
          </a:p>
          <a:p>
            <a:pPr algn="l">
              <a:lnSpc>
                <a:spcPct val="150000"/>
              </a:lnSpc>
              <a:spcBef>
                <a:spcPct val="20000"/>
              </a:spcBef>
              <a:buSzTx/>
              <a:buNone/>
            </a:pPr>
            <a:r>
              <a:rPr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khắp ngả</a:t>
            </a:r>
          </a:p>
          <a:p>
            <a:pPr algn="l">
              <a:lnSpc>
                <a:spcPct val="150000"/>
              </a:lnSpc>
              <a:spcBef>
                <a:spcPct val="20000"/>
              </a:spcBef>
              <a:buSzTx/>
              <a:buNone/>
            </a:pPr>
            <a:r>
              <a:rPr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gặt lúa</a:t>
            </a:r>
          </a:p>
          <a:p>
            <a:pPr algn="l">
              <a:lnSpc>
                <a:spcPct val="150000"/>
              </a:lnSpc>
              <a:spcBef>
                <a:spcPct val="20000"/>
              </a:spcBef>
              <a:buSzTx/>
            </a:pPr>
            <a:r>
              <a:rPr sz="2800" b="1" dirty="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trồng rau</a:t>
            </a:r>
          </a:p>
          <a:p>
            <a:pPr algn="l">
              <a:lnSpc>
                <a:spcPct val="150000"/>
              </a:lnSpc>
              <a:spcBef>
                <a:spcPct val="20000"/>
              </a:spcBef>
              <a:buSzTx/>
            </a:pPr>
            <a:r>
              <a:rPr sz="2800" b="1" dirty="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sym typeface="+mn-ea"/>
              </a:rPr>
              <a:t>thấp thoáng...</a:t>
            </a:r>
          </a:p>
        </p:txBody>
      </p:sp>
      <p:pic>
        <p:nvPicPr>
          <p:cNvPr id="8" name="Picture 7">
            <a:extLst>
              <a:ext uri="{FF2B5EF4-FFF2-40B4-BE49-F238E27FC236}">
                <a16:creationId xmlns:a16="http://schemas.microsoft.com/office/drawing/2014/main" id="{1EF540AB-D2CD-330F-F94C-635B52E98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77" y="0"/>
            <a:ext cx="1725318" cy="1249296"/>
          </a:xfrm>
          <a:prstGeom prst="rect">
            <a:avLst/>
          </a:prstGeom>
        </p:spPr>
      </p:pic>
      <p:pic>
        <p:nvPicPr>
          <p:cNvPr id="9" name="Picture 8">
            <a:extLst>
              <a:ext uri="{FF2B5EF4-FFF2-40B4-BE49-F238E27FC236}">
                <a16:creationId xmlns:a16="http://schemas.microsoft.com/office/drawing/2014/main" id="{4172CB5A-B85D-1C25-F243-3A218EDAC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2740" y="0"/>
            <a:ext cx="1562100" cy="1562100"/>
          </a:xfrm>
          <a:prstGeom prst="rect">
            <a:avLst/>
          </a:prstGeom>
        </p:spPr>
      </p:pic>
    </p:spTree>
    <p:extLst>
      <p:ext uri="{BB962C8B-B14F-4D97-AF65-F5344CB8AC3E}">
        <p14:creationId xmlns:p14="http://schemas.microsoft.com/office/powerpoint/2010/main" val="15762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9C76-7DA8-FB10-FC92-5DF4D66BF9DB}"/>
              </a:ext>
            </a:extLst>
          </p:cNvPr>
          <p:cNvSpPr>
            <a:spLocks noGrp="1"/>
          </p:cNvSpPr>
          <p:nvPr>
            <p:ph type="ctrTitle"/>
          </p:nvPr>
        </p:nvSpPr>
        <p:spPr/>
        <p:txBody>
          <a:bodyPr/>
          <a:lstStyle/>
          <a:p>
            <a:r>
              <a:rPr lang="en-US" b="1" kern="0" dirty="0" err="1">
                <a:solidFill>
                  <a:srgbClr val="FF0000"/>
                </a:solidFill>
                <a:effectLst/>
                <a:latin typeface="Times New Roman" panose="02020603050405020304" pitchFamily="18" charset="0"/>
                <a:ea typeface="Times New Roman" panose="02020603050405020304" pitchFamily="18" charset="0"/>
              </a:rPr>
              <a:t>Các</a:t>
            </a:r>
            <a:r>
              <a:rPr lang="en-US" b="1" kern="0" dirty="0">
                <a:solidFill>
                  <a:srgbClr val="FF0000"/>
                </a:solidFill>
                <a:effectLst/>
                <a:latin typeface="Times New Roman" panose="02020603050405020304" pitchFamily="18" charset="0"/>
                <a:ea typeface="Times New Roman" panose="02020603050405020304" pitchFamily="18" charset="0"/>
              </a:rPr>
              <a:t> con </a:t>
            </a:r>
            <a:r>
              <a:rPr lang="en-US" b="1" kern="0" dirty="0" err="1">
                <a:solidFill>
                  <a:srgbClr val="FF0000"/>
                </a:solidFill>
                <a:effectLst/>
                <a:latin typeface="Times New Roman" panose="02020603050405020304" pitchFamily="18" charset="0"/>
                <a:ea typeface="Times New Roman" panose="02020603050405020304" pitchFamily="18" charset="0"/>
              </a:rPr>
              <a:t>cần</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nhấn</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giọng</a:t>
            </a:r>
            <a:r>
              <a:rPr lang="en-US" b="1" kern="0" dirty="0">
                <a:solidFill>
                  <a:srgbClr val="FF0000"/>
                </a:solidFill>
                <a:effectLst/>
                <a:latin typeface="Times New Roman" panose="02020603050405020304" pitchFamily="18" charset="0"/>
                <a:ea typeface="Times New Roman" panose="02020603050405020304" pitchFamily="18" charset="0"/>
              </a:rPr>
              <a:t> ở </a:t>
            </a:r>
            <a:r>
              <a:rPr lang="en-US" b="1" kern="0" dirty="0" err="1">
                <a:solidFill>
                  <a:srgbClr val="FF0000"/>
                </a:solidFill>
                <a:effectLst/>
                <a:latin typeface="Times New Roman" panose="02020603050405020304" pitchFamily="18" charset="0"/>
                <a:ea typeface="Times New Roman" panose="02020603050405020304" pitchFamily="18" charset="0"/>
              </a:rPr>
              <a:t>những</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từ</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ngữ</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gợi</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tả</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gợi</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cảm</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tượng</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thanh</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tượng</a:t>
            </a:r>
            <a:r>
              <a:rPr lang="en-US" b="1" kern="0" dirty="0">
                <a:solidFill>
                  <a:srgbClr val="FF0000"/>
                </a:solidFill>
                <a:effectLst/>
                <a:latin typeface="Times New Roman" panose="02020603050405020304" pitchFamily="18" charset="0"/>
                <a:ea typeface="Times New Roman" panose="02020603050405020304" pitchFamily="18" charset="0"/>
              </a:rPr>
              <a:t> </a:t>
            </a:r>
            <a:r>
              <a:rPr lang="en-US" b="1" kern="0" dirty="0" err="1">
                <a:solidFill>
                  <a:srgbClr val="FF0000"/>
                </a:solidFill>
                <a:effectLst/>
                <a:latin typeface="Times New Roman" panose="02020603050405020304" pitchFamily="18" charset="0"/>
                <a:ea typeface="Times New Roman" panose="02020603050405020304" pitchFamily="18" charset="0"/>
              </a:rPr>
              <a:t>hình</a:t>
            </a:r>
            <a:r>
              <a:rPr lang="en-US" b="1" kern="0" dirty="0">
                <a:solidFill>
                  <a:srgbClr val="FF0000"/>
                </a:solidFill>
                <a:effectLst/>
                <a:latin typeface="Times New Roman" panose="02020603050405020304" pitchFamily="18" charset="0"/>
                <a:ea typeface="Times New Roman" panose="02020603050405020304" pitchFamily="18" charset="0"/>
              </a:rPr>
              <a:t> </a:t>
            </a:r>
            <a:endParaRPr lang="vi-VN" b="1" dirty="0">
              <a:solidFill>
                <a:srgbClr val="FF0000"/>
              </a:solidFill>
            </a:endParaRPr>
          </a:p>
        </p:txBody>
      </p:sp>
      <p:sp>
        <p:nvSpPr>
          <p:cNvPr id="3" name="Subtitle 2">
            <a:extLst>
              <a:ext uri="{FF2B5EF4-FFF2-40B4-BE49-F238E27FC236}">
                <a16:creationId xmlns:a16="http://schemas.microsoft.com/office/drawing/2014/main" id="{1064F53A-F2B1-EE03-E42C-6D0BAE5BAA61}"/>
              </a:ext>
            </a:extLst>
          </p:cNvPr>
          <p:cNvSpPr>
            <a:spLocks noGrp="1"/>
          </p:cNvSpPr>
          <p:nvPr>
            <p:ph type="subTitle" idx="1"/>
          </p:nvPr>
        </p:nvSpPr>
        <p:spPr/>
        <p:txBody>
          <a:bodyPr/>
          <a:lstStyle/>
          <a:p>
            <a:endParaRPr lang="vi-VN"/>
          </a:p>
        </p:txBody>
      </p:sp>
      <p:pic>
        <p:nvPicPr>
          <p:cNvPr id="4" name="Picture 3">
            <a:extLst>
              <a:ext uri="{FF2B5EF4-FFF2-40B4-BE49-F238E27FC236}">
                <a16:creationId xmlns:a16="http://schemas.microsoft.com/office/drawing/2014/main" id="{A198F3DC-14F1-5B03-4AAC-966F11052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2740" y="0"/>
            <a:ext cx="1562100" cy="1562100"/>
          </a:xfrm>
          <a:prstGeom prst="rect">
            <a:avLst/>
          </a:prstGeom>
        </p:spPr>
      </p:pic>
      <p:pic>
        <p:nvPicPr>
          <p:cNvPr id="5" name="Picture 4">
            <a:extLst>
              <a:ext uri="{FF2B5EF4-FFF2-40B4-BE49-F238E27FC236}">
                <a16:creationId xmlns:a16="http://schemas.microsoft.com/office/drawing/2014/main" id="{DF2D7DE8-541F-8C80-EFC2-3559B1679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77" y="0"/>
            <a:ext cx="1725318" cy="1249296"/>
          </a:xfrm>
          <a:prstGeom prst="rect">
            <a:avLst/>
          </a:prstGeom>
        </p:spPr>
      </p:pic>
    </p:spTree>
    <p:extLst>
      <p:ext uri="{BB962C8B-B14F-4D97-AF65-F5344CB8AC3E}">
        <p14:creationId xmlns:p14="http://schemas.microsoft.com/office/powerpoint/2010/main" val="12475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E5978B3-5D9E-23D7-62E7-DC4187A7DE56}"/>
              </a:ext>
            </a:extLst>
          </p:cNvPr>
          <p:cNvSpPr txBox="1"/>
          <p:nvPr/>
        </p:nvSpPr>
        <p:spPr>
          <a:xfrm>
            <a:off x="795030" y="2847955"/>
            <a:ext cx="3970604" cy="1815882"/>
          </a:xfrm>
          <a:prstGeom prst="rect">
            <a:avLst/>
          </a:prstGeom>
          <a:noFill/>
        </p:spPr>
        <p:txBody>
          <a:bodyPr wrap="square" rtlCol="0" anchor="t">
            <a:spAutoFit/>
            <a:scene3d>
              <a:camera prst="orthographicFront"/>
              <a:lightRig rig="threePt" dir="t"/>
            </a:scene3d>
          </a:bodyPr>
          <a:lstStyle/>
          <a:p>
            <a:r>
              <a:rPr lang="en-US" sz="2800" b="0" i="0" dirty="0" err="1">
                <a:solidFill>
                  <a:srgbClr val="000000"/>
                </a:solidFill>
                <a:effectLst/>
                <a:latin typeface="Cambria" panose="02040503050406030204" pitchFamily="18" charset="0"/>
                <a:ea typeface="Cambria" panose="02040503050406030204" pitchFamily="18" charset="0"/>
              </a:rPr>
              <a:t>Nhìn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xa </a:t>
            </a:r>
            <a:r>
              <a:rPr lang="en-US" sz="2800" dirty="0">
                <a:solidFill>
                  <a:srgbClr val="000000"/>
                </a:solidFill>
                <a:latin typeface="Cambria" panose="02040503050406030204" pitchFamily="18" charset="0"/>
                <a:ea typeface="Cambria" panose="02040503050406030204" pitchFamily="18" charset="0"/>
              </a:rPr>
              <a:t>………………..</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Bao </a:t>
            </a:r>
            <a:r>
              <a:rPr lang="en-US" sz="2800" b="0" i="0" dirty="0" err="1">
                <a:solidFill>
                  <a:srgbClr val="000000"/>
                </a:solidFill>
                <a:effectLst/>
                <a:latin typeface="Cambria" panose="02040503050406030204" pitchFamily="18" charset="0"/>
                <a:ea typeface="Cambria" panose="02040503050406030204" pitchFamily="18" charset="0"/>
              </a:rPr>
              <a:t>sắc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Con </a:t>
            </a:r>
            <a:r>
              <a:rPr lang="en-US" sz="2800" b="0" i="0" dirty="0" err="1">
                <a:solidFill>
                  <a:srgbClr val="000000"/>
                </a:solidFill>
                <a:effectLst/>
                <a:latin typeface="Cambria" panose="02040503050406030204" pitchFamily="18" charset="0"/>
                <a:ea typeface="Cambria" panose="02040503050406030204" pitchFamily="18" charset="0"/>
              </a:rPr>
              <a:t>thác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réo</a:t>
            </a:r>
            <a:r>
              <a:rPr lang="en-US" sz="2800" b="0" i="0" dirty="0">
                <a:solidFill>
                  <a:srgbClr val="000000"/>
                </a:solidFill>
                <a:effectLst/>
                <a:latin typeface="Cambria" panose="02040503050406030204" pitchFamily="18" charset="0"/>
                <a:ea typeface="Cambria" panose="02040503050406030204" pitchFamily="18" charset="0"/>
              </a:rPr>
              <a:t> </a:t>
            </a:r>
            <a:r>
              <a:rPr lang="en-US" sz="2800" dirty="0">
                <a:solidFill>
                  <a:srgbClr val="000000"/>
                </a:solidFill>
                <a:latin typeface="Cambria" panose="02040503050406030204" pitchFamily="18" charset="0"/>
                <a:ea typeface="Cambria" panose="02040503050406030204" pitchFamily="18" charset="0"/>
              </a:rPr>
              <a:t>…………..</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err="1">
                <a:solidFill>
                  <a:srgbClr val="000000"/>
                </a:solidFill>
                <a:effectLst/>
                <a:latin typeface="Cambria" panose="02040503050406030204" pitchFamily="18" charset="0"/>
                <a:ea typeface="Cambria" panose="02040503050406030204" pitchFamily="18" charset="0"/>
              </a:rPr>
              <a:t>Đàn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dê</a:t>
            </a:r>
            <a:r>
              <a:rPr lang="en-US" sz="2800" b="0" i="0" dirty="0">
                <a:solidFill>
                  <a:srgbClr val="000000"/>
                </a:solidFill>
                <a:effectLst/>
                <a:latin typeface="Cambria" panose="02040503050406030204" pitchFamily="18" charset="0"/>
                <a:ea typeface="Cambria" panose="02040503050406030204" pitchFamily="18" charset="0"/>
              </a:rPr>
              <a:t> soi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suối</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5" name="Text Box 2">
            <a:extLst>
              <a:ext uri="{FF2B5EF4-FFF2-40B4-BE49-F238E27FC236}">
                <a16:creationId xmlns:a16="http://schemas.microsoft.com/office/drawing/2014/main" id="{4769BE63-1844-FB92-C3A0-067265978B1C}"/>
              </a:ext>
            </a:extLst>
          </p:cNvPr>
          <p:cNvSpPr txBox="1"/>
          <p:nvPr/>
        </p:nvSpPr>
        <p:spPr>
          <a:xfrm>
            <a:off x="726060" y="4827058"/>
            <a:ext cx="4625925"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Giữa ngút ngàn cây trái</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Dọc vùng rừng </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Không biết thực hay mơ</a:t>
            </a:r>
          </a:p>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 .</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như hơi khói...</a:t>
            </a:r>
          </a:p>
        </p:txBody>
      </p:sp>
      <p:sp>
        <p:nvSpPr>
          <p:cNvPr id="6" name="Text Box 2">
            <a:extLst>
              <a:ext uri="{FF2B5EF4-FFF2-40B4-BE49-F238E27FC236}">
                <a16:creationId xmlns:a16="http://schemas.microsoft.com/office/drawing/2014/main" id="{7B5CF86E-0CD1-2418-F5CA-76CE1828EAE2}"/>
              </a:ext>
            </a:extLst>
          </p:cNvPr>
          <p:cNvSpPr txBox="1"/>
          <p:nvPr/>
        </p:nvSpPr>
        <p:spPr>
          <a:xfrm>
            <a:off x="6523090" y="413553"/>
            <a:ext cx="4666701"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Những </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màu mật</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Lúa chín ngập lòng thung</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Và </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Suốt triền rừng hoang dã.</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sp>
        <p:nvSpPr>
          <p:cNvPr id="7" name="Text Box 2">
            <a:extLst>
              <a:ext uri="{FF2B5EF4-FFF2-40B4-BE49-F238E27FC236}">
                <a16:creationId xmlns:a16="http://schemas.microsoft.com/office/drawing/2014/main" id="{8A1F4F1C-91A5-F10D-5FBD-1929B6A66864}"/>
              </a:ext>
            </a:extLst>
          </p:cNvPr>
          <p:cNvSpPr txBox="1"/>
          <p:nvPr/>
        </p:nvSpPr>
        <p:spPr>
          <a:xfrm>
            <a:off x="6540931" y="2404862"/>
            <a:ext cx="4648860" cy="1815882"/>
          </a:xfrm>
          <a:prstGeom prst="rect">
            <a:avLst/>
          </a:prstGeom>
          <a:noFill/>
        </p:spPr>
        <p:txBody>
          <a:bodyPr wrap="square" rtlCol="0" anchor="t">
            <a:spAutoFit/>
            <a:scene3d>
              <a:camera prst="orthographicFront"/>
              <a:lightRig rig="threePt" dir="t"/>
            </a:scene3d>
          </a:bodyPr>
          <a:lstStyle/>
          <a:p>
            <a:pPr lvl="0" algn="just"/>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từ khắp ng</a:t>
            </a:r>
            <a:r>
              <a:rPr lang="en-US" sz="2800" dirty="0">
                <a:latin typeface="Cambria" panose="02040503050406030204" pitchFamily="18" charset="0"/>
                <a:ea typeface="Cambria" panose="02040503050406030204" pitchFamily="18" charset="0"/>
              </a:rPr>
              <a:t>ả</a:t>
            </a:r>
            <a:endParaRPr lang="vi-VN" sz="2800" dirty="0">
              <a:latin typeface="Cambria" panose="02040503050406030204" pitchFamily="18" charset="0"/>
              <a:ea typeface="Cambria" panose="02040503050406030204" pitchFamily="18" charset="0"/>
            </a:endParaRPr>
          </a:p>
          <a:p>
            <a:pPr lvl="0" algn="just"/>
            <a:r>
              <a:rPr lang="vi-VN" sz="2800" dirty="0">
                <a:latin typeface="Cambria" panose="02040503050406030204" pitchFamily="18" charset="0"/>
                <a:ea typeface="Cambria" panose="02040503050406030204" pitchFamily="18" charset="0"/>
              </a:rPr>
              <a:t>Đi gặt lúa, trồng rau</a:t>
            </a:r>
          </a:p>
          <a:p>
            <a:pPr lvl="0" algn="just"/>
            <a:r>
              <a:rPr lang="vi-VN" sz="2800" dirty="0">
                <a:latin typeface="Cambria" panose="02040503050406030204" pitchFamily="18" charset="0"/>
                <a:ea typeface="Cambria" panose="02040503050406030204" pitchFamily="18" charset="0"/>
              </a:rPr>
              <a:t>Những người Giáy, </a:t>
            </a:r>
            <a:r>
              <a:rPr lang="en-US"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lvl="0" algn="just"/>
            <a:r>
              <a:rPr lang="vi-VN" sz="2800" dirty="0">
                <a:latin typeface="Cambria" panose="02040503050406030204" pitchFamily="18" charset="0"/>
                <a:ea typeface="Cambria" panose="02040503050406030204" pitchFamily="18" charset="0"/>
              </a:rPr>
              <a:t>Đi tìm măng, hái nấm.</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8" name="Text Box 2">
            <a:extLst>
              <a:ext uri="{FF2B5EF4-FFF2-40B4-BE49-F238E27FC236}">
                <a16:creationId xmlns:a16="http://schemas.microsoft.com/office/drawing/2014/main" id="{BA7018E2-C800-954A-E5A0-4682C6E492A4}"/>
              </a:ext>
            </a:extLst>
          </p:cNvPr>
          <p:cNvSpPr txBox="1"/>
          <p:nvPr/>
        </p:nvSpPr>
        <p:spPr>
          <a:xfrm>
            <a:off x="6580492" y="4396171"/>
            <a:ext cx="5093348" cy="2246769"/>
          </a:xfrm>
          <a:prstGeom prst="rect">
            <a:avLst/>
          </a:prstGeom>
          <a:noFill/>
        </p:spPr>
        <p:txBody>
          <a:bodyPr wrap="square" rtlCol="0" anchor="t">
            <a:spAutoFit/>
            <a:scene3d>
              <a:camera prst="orthographicFront"/>
              <a:lightRig rig="threePt" dir="t"/>
            </a:scene3d>
          </a:bodyPr>
          <a:lstStyle/>
          <a:p>
            <a:pPr lvl="0"/>
            <a:r>
              <a:rPr lang="vi-VN" sz="2800" dirty="0">
                <a:latin typeface="Cambria" panose="02040503050406030204" pitchFamily="18" charset="0"/>
                <a:ea typeface="Cambria" panose="02040503050406030204" pitchFamily="18" charset="0"/>
              </a:rPr>
              <a:t>Vạt áo chàm thấp thoáng</a:t>
            </a:r>
          </a:p>
          <a:p>
            <a:pPr lvl="0"/>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cả nắng chiều</a:t>
            </a:r>
          </a:p>
          <a:p>
            <a:pPr lvl="0"/>
            <a:r>
              <a:rPr lang="vi-VN" sz="2800" dirty="0">
                <a:latin typeface="Cambria" panose="02040503050406030204" pitchFamily="18" charset="0"/>
                <a:ea typeface="Cambria" panose="02040503050406030204" pitchFamily="18" charset="0"/>
              </a:rPr>
              <a:t>Và gió thổi, </a:t>
            </a:r>
            <a:r>
              <a:rPr lang="en-US"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lvl="0"/>
            <a:r>
              <a:rPr lang="vi-VN" sz="2800" dirty="0">
                <a:latin typeface="Cambria" panose="02040503050406030204" pitchFamily="18" charset="0"/>
                <a:ea typeface="Cambria" panose="02040503050406030204" pitchFamily="18" charset="0"/>
              </a:rPr>
              <a:t>Ấm giữa rừng </a:t>
            </a:r>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a:t>
            </a:r>
          </a:p>
          <a:p>
            <a:pPr lvl="0" algn="r"/>
            <a:r>
              <a:rPr lang="vi-VN" sz="2800" dirty="0">
                <a:latin typeface="Cambria" panose="02040503050406030204" pitchFamily="18" charset="0"/>
                <a:ea typeface="Cambria" panose="02040503050406030204" pitchFamily="18" charset="0"/>
              </a:rPr>
              <a:t>(</a:t>
            </a:r>
            <a:r>
              <a:rPr lang="vi-VN" sz="2800" b="1" dirty="0">
                <a:latin typeface="Cambria" panose="02040503050406030204" pitchFamily="18" charset="0"/>
                <a:ea typeface="Cambria" panose="02040503050406030204" pitchFamily="18" charset="0"/>
              </a:rPr>
              <a:t>Nguyễn Đình Ảnh</a:t>
            </a:r>
            <a:r>
              <a:rPr lang="vi-VN" sz="2800" dirty="0">
                <a:latin typeface="Cambria" panose="02040503050406030204" pitchFamily="18" charset="0"/>
                <a:ea typeface="Cambria" panose="02040503050406030204" pitchFamily="18" charset="0"/>
              </a:rPr>
              <a:t>)</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9" name="TextBox 8">
            <a:extLst>
              <a:ext uri="{FF2B5EF4-FFF2-40B4-BE49-F238E27FC236}">
                <a16:creationId xmlns:a16="http://schemas.microsoft.com/office/drawing/2014/main" id="{501AC70A-B97D-DFBF-7E36-4B046296E93E}"/>
              </a:ext>
            </a:extLst>
          </p:cNvPr>
          <p:cNvSpPr txBox="1"/>
          <p:nvPr/>
        </p:nvSpPr>
        <p:spPr>
          <a:xfrm>
            <a:off x="3039022" y="-99037"/>
            <a:ext cx="5120640" cy="584775"/>
          </a:xfrm>
          <a:prstGeom prst="rect">
            <a:avLst/>
          </a:prstGeom>
          <a:noFill/>
        </p:spPr>
        <p:txBody>
          <a:bodyPr wrap="square">
            <a:spAutoFit/>
          </a:bodyPr>
          <a:lstStyle/>
          <a:p>
            <a:pPr algn="ctr"/>
            <a:r>
              <a:rPr lang="en-US" sz="3200" b="1" dirty="0">
                <a:solidFill>
                  <a:srgbClr val="FF0000"/>
                </a:solidFill>
              </a:rPr>
              <a:t>TRƯỚC CỔNG TRỜI</a:t>
            </a:r>
            <a:endParaRPr lang="vi-VN" sz="3200" dirty="0">
              <a:solidFill>
                <a:srgbClr val="FF0000"/>
              </a:solidFill>
            </a:endParaRPr>
          </a:p>
        </p:txBody>
      </p:sp>
      <p:sp>
        <p:nvSpPr>
          <p:cNvPr id="10" name="Text Box 2">
            <a:extLst>
              <a:ext uri="{FF2B5EF4-FFF2-40B4-BE49-F238E27FC236}">
                <a16:creationId xmlns:a16="http://schemas.microsoft.com/office/drawing/2014/main" id="{0F516FFB-8719-AD47-0B5F-02F300A15170}"/>
              </a:ext>
            </a:extLst>
          </p:cNvPr>
          <p:cNvSpPr txBox="1"/>
          <p:nvPr/>
        </p:nvSpPr>
        <p:spPr>
          <a:xfrm>
            <a:off x="691203" y="861141"/>
            <a:ext cx="4695638" cy="1815882"/>
          </a:xfrm>
          <a:prstGeom prst="rect">
            <a:avLst/>
          </a:prstGeom>
          <a:noFill/>
        </p:spPr>
        <p:txBody>
          <a:bodyPr wrap="square" rtlCol="0" anchor="t">
            <a:spAutoFit/>
            <a:scene3d>
              <a:camera prst="orthographicFront"/>
              <a:lightRig rig="threePt" dir="t"/>
            </a:scene3d>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Giữa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hai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bên</a:t>
            </a:r>
            <a:r>
              <a:rPr lang="en-US" sz="2800" b="0" i="0" dirty="0">
                <a:solidFill>
                  <a:srgbClr val="000000"/>
                </a:solidFill>
                <a:effectLst/>
                <a:latin typeface="Cambria" panose="02040503050406030204" pitchFamily="18" charset="0"/>
                <a:ea typeface="Cambria" panose="02040503050406030204" pitchFamily="18" charset="0"/>
              </a:rPr>
              <a:t> </a:t>
            </a:r>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Mở</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mây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trôi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mặt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đất</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11" name="Title 10">
            <a:extLst>
              <a:ext uri="{FF2B5EF4-FFF2-40B4-BE49-F238E27FC236}">
                <a16:creationId xmlns:a16="http://schemas.microsoft.com/office/drawing/2014/main" id="{81C1C5EF-3B10-24F5-6BF5-C7EF83D2FFD2}"/>
              </a:ext>
            </a:extLst>
          </p:cNvPr>
          <p:cNvSpPr>
            <a:spLocks noGrp="1"/>
          </p:cNvSpPr>
          <p:nvPr>
            <p:ph type="ctrTitle" idx="4294967295"/>
          </p:nvPr>
        </p:nvSpPr>
        <p:spPr>
          <a:xfrm>
            <a:off x="2856211" y="888491"/>
            <a:ext cx="1300163" cy="477838"/>
          </a:xfrm>
        </p:spPr>
        <p:txBody>
          <a:bodyPr/>
          <a:lstStyle/>
          <a:p>
            <a:r>
              <a:rPr lang="en-US" sz="2800" b="1" dirty="0" err="1">
                <a:solidFill>
                  <a:srgbClr val="FF0000"/>
                </a:solidFill>
                <a:latin typeface="Cambria" panose="02040503050406030204" pitchFamily="18" charset="0"/>
                <a:ea typeface="Cambria" panose="02040503050406030204" pitchFamily="18" charset="0"/>
                <a:cs typeface="+mn-cs"/>
              </a:rPr>
              <a:t>vách</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2" name="Subtitle 11">
            <a:extLst>
              <a:ext uri="{FF2B5EF4-FFF2-40B4-BE49-F238E27FC236}">
                <a16:creationId xmlns:a16="http://schemas.microsoft.com/office/drawing/2014/main" id="{53B42C3B-4CDB-D5D0-3D00-B61DF47D093B}"/>
              </a:ext>
            </a:extLst>
          </p:cNvPr>
          <p:cNvSpPr>
            <a:spLocks noGrp="1"/>
          </p:cNvSpPr>
          <p:nvPr>
            <p:ph type="subTitle" idx="4294967295"/>
          </p:nvPr>
        </p:nvSpPr>
        <p:spPr>
          <a:xfrm>
            <a:off x="2560320" y="1321494"/>
            <a:ext cx="2220736" cy="584200"/>
          </a:xfrm>
        </p:spPr>
        <p:txBody>
          <a:bodyPr/>
          <a:lstStyle/>
          <a:p>
            <a:pPr marL="0" indent="0">
              <a:buNone/>
            </a:pPr>
            <a:r>
              <a:rPr lang="en-US" b="1" dirty="0" err="1">
                <a:solidFill>
                  <a:srgbClr val="FF0000"/>
                </a:solidFill>
                <a:latin typeface="Cambria" panose="02040503050406030204" pitchFamily="18" charset="0"/>
                <a:ea typeface="Cambria" panose="02040503050406030204" pitchFamily="18" charset="0"/>
              </a:rPr>
              <a:t>khoảng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trời</a:t>
            </a:r>
            <a:endParaRPr lang="vi-VN" b="1" dirty="0">
              <a:solidFill>
                <a:srgbClr val="FF0000"/>
              </a:solidFill>
              <a:latin typeface="Cambria" panose="02040503050406030204" pitchFamily="18" charset="0"/>
              <a:ea typeface="Cambria" panose="02040503050406030204" pitchFamily="18" charset="0"/>
            </a:endParaRPr>
          </a:p>
        </p:txBody>
      </p:sp>
      <p:sp>
        <p:nvSpPr>
          <p:cNvPr id="15" name="Title 3">
            <a:extLst>
              <a:ext uri="{FF2B5EF4-FFF2-40B4-BE49-F238E27FC236}">
                <a16:creationId xmlns:a16="http://schemas.microsoft.com/office/drawing/2014/main" id="{5A2490B3-99C2-9054-9DF6-4F16F921A750}"/>
              </a:ext>
            </a:extLst>
          </p:cNvPr>
          <p:cNvSpPr txBox="1">
            <a:spLocks/>
          </p:cNvSpPr>
          <p:nvPr/>
        </p:nvSpPr>
        <p:spPr>
          <a:xfrm>
            <a:off x="805863" y="2099394"/>
            <a:ext cx="31089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cs typeface="+mn-cs"/>
              </a:rPr>
              <a:t>Cổng</a:t>
            </a:r>
            <a:r>
              <a:rPr lang="en-US" sz="2800" b="1" dirty="0">
                <a:solidFill>
                  <a:srgbClr val="FF0000"/>
                </a:solidFill>
                <a:latin typeface="Cambria" panose="02040503050406030204" pitchFamily="18" charset="0"/>
                <a:ea typeface="Cambria" panose="02040503050406030204" pitchFamily="18" charset="0"/>
                <a:cs typeface="+mn-cs"/>
              </a:rPr>
              <a:t> </a:t>
            </a:r>
            <a:r>
              <a:rPr lang="en-US" sz="2800" b="1" dirty="0" err="1">
                <a:solidFill>
                  <a:srgbClr val="FF0000"/>
                </a:solidFill>
                <a:latin typeface="Cambria" panose="02040503050406030204" pitchFamily="18" charset="0"/>
                <a:ea typeface="Cambria" panose="02040503050406030204" pitchFamily="18" charset="0"/>
                <a:cs typeface="+mn-cs"/>
              </a:rPr>
              <a:t>trời</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6" name="Title 3">
            <a:extLst>
              <a:ext uri="{FF2B5EF4-FFF2-40B4-BE49-F238E27FC236}">
                <a16:creationId xmlns:a16="http://schemas.microsoft.com/office/drawing/2014/main" id="{1FCFD075-F977-A9D0-0E98-08A3BA9E4197}"/>
              </a:ext>
            </a:extLst>
          </p:cNvPr>
          <p:cNvSpPr txBox="1">
            <a:spLocks/>
          </p:cNvSpPr>
          <p:nvPr/>
        </p:nvSpPr>
        <p:spPr>
          <a:xfrm>
            <a:off x="2439492" y="2847955"/>
            <a:ext cx="213360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ngút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ngát</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7" name="Title 3">
            <a:extLst>
              <a:ext uri="{FF2B5EF4-FFF2-40B4-BE49-F238E27FC236}">
                <a16:creationId xmlns:a16="http://schemas.microsoft.com/office/drawing/2014/main" id="{EE9C175C-56D1-2335-2858-680B270210FC}"/>
              </a:ext>
            </a:extLst>
          </p:cNvPr>
          <p:cNvSpPr txBox="1">
            <a:spLocks/>
          </p:cNvSpPr>
          <p:nvPr/>
        </p:nvSpPr>
        <p:spPr>
          <a:xfrm>
            <a:off x="2810065" y="3700543"/>
            <a:ext cx="213360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ngân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nga</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8" name="Title 3">
            <a:extLst>
              <a:ext uri="{FF2B5EF4-FFF2-40B4-BE49-F238E27FC236}">
                <a16:creationId xmlns:a16="http://schemas.microsoft.com/office/drawing/2014/main" id="{54DCACAD-9189-5DA4-4A9F-50B802ACF880}"/>
              </a:ext>
            </a:extLst>
          </p:cNvPr>
          <p:cNvSpPr txBox="1">
            <a:spLocks/>
          </p:cNvSpPr>
          <p:nvPr/>
        </p:nvSpPr>
        <p:spPr>
          <a:xfrm>
            <a:off x="3039022" y="5255823"/>
            <a:ext cx="213360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nguyên sơ</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9" name="Title 3">
            <a:extLst>
              <a:ext uri="{FF2B5EF4-FFF2-40B4-BE49-F238E27FC236}">
                <a16:creationId xmlns:a16="http://schemas.microsoft.com/office/drawing/2014/main" id="{F569B9C0-CAA9-D966-54FF-C7AB660795CF}"/>
              </a:ext>
            </a:extLst>
          </p:cNvPr>
          <p:cNvSpPr txBox="1">
            <a:spLocks/>
          </p:cNvSpPr>
          <p:nvPr/>
        </p:nvSpPr>
        <p:spPr>
          <a:xfrm>
            <a:off x="735162" y="6161293"/>
            <a:ext cx="213360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Ráng chiều</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0" name="Title 3">
            <a:extLst>
              <a:ext uri="{FF2B5EF4-FFF2-40B4-BE49-F238E27FC236}">
                <a16:creationId xmlns:a16="http://schemas.microsoft.com/office/drawing/2014/main" id="{26C0CBEE-A0CD-BF26-8622-E3B1DE949B14}"/>
              </a:ext>
            </a:extLst>
          </p:cNvPr>
          <p:cNvSpPr txBox="1">
            <a:spLocks/>
          </p:cNvSpPr>
          <p:nvPr/>
        </p:nvSpPr>
        <p:spPr>
          <a:xfrm>
            <a:off x="7640442" y="452085"/>
            <a:ext cx="213360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V</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ạ</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t nương</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1" name="Title 3">
            <a:extLst>
              <a:ext uri="{FF2B5EF4-FFF2-40B4-BE49-F238E27FC236}">
                <a16:creationId xmlns:a16="http://schemas.microsoft.com/office/drawing/2014/main" id="{86F6DC04-721B-F41F-9817-DEF1F358DF37}"/>
              </a:ext>
            </a:extLst>
          </p:cNvPr>
          <p:cNvSpPr txBox="1">
            <a:spLocks/>
          </p:cNvSpPr>
          <p:nvPr/>
        </p:nvSpPr>
        <p:spPr>
          <a:xfrm>
            <a:off x="7151191" y="1266141"/>
            <a:ext cx="40233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tiếng nhạc ngựa rung</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2" name="Title 3">
            <a:extLst>
              <a:ext uri="{FF2B5EF4-FFF2-40B4-BE49-F238E27FC236}">
                <a16:creationId xmlns:a16="http://schemas.microsoft.com/office/drawing/2014/main" id="{179103E3-E37A-E7FD-C384-BA9EA353E66B}"/>
              </a:ext>
            </a:extLst>
          </p:cNvPr>
          <p:cNvSpPr txBox="1">
            <a:spLocks/>
          </p:cNvSpPr>
          <p:nvPr/>
        </p:nvSpPr>
        <p:spPr>
          <a:xfrm>
            <a:off x="6580492" y="2337355"/>
            <a:ext cx="26365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rPr>
              <a:t>Người Tày</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3" name="Title 3">
            <a:extLst>
              <a:ext uri="{FF2B5EF4-FFF2-40B4-BE49-F238E27FC236}">
                <a16:creationId xmlns:a16="http://schemas.microsoft.com/office/drawing/2014/main" id="{4E8234CD-E114-C67F-A93F-E878EA9CFF11}"/>
              </a:ext>
            </a:extLst>
          </p:cNvPr>
          <p:cNvSpPr txBox="1">
            <a:spLocks/>
          </p:cNvSpPr>
          <p:nvPr/>
        </p:nvSpPr>
        <p:spPr>
          <a:xfrm>
            <a:off x="9381935" y="3218896"/>
            <a:ext cx="26365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rPr>
              <a:t>người Dao</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4" name="Title 3">
            <a:extLst>
              <a:ext uri="{FF2B5EF4-FFF2-40B4-BE49-F238E27FC236}">
                <a16:creationId xmlns:a16="http://schemas.microsoft.com/office/drawing/2014/main" id="{9ED0786E-2C44-5A50-3DB3-A1958C42344D}"/>
              </a:ext>
            </a:extLst>
          </p:cNvPr>
          <p:cNvSpPr txBox="1">
            <a:spLocks/>
          </p:cNvSpPr>
          <p:nvPr/>
        </p:nvSpPr>
        <p:spPr>
          <a:xfrm>
            <a:off x="6580492" y="4827058"/>
            <a:ext cx="26365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rPr>
              <a:t>Nhuộm xanh</a:t>
            </a:r>
            <a:r>
              <a:rPr lang="en-US" sz="2800" b="1" dirty="0">
                <a:solidFill>
                  <a:srgbClr val="FF0000"/>
                </a:solidFill>
                <a:latin typeface="Cambria" panose="02040503050406030204" pitchFamily="18" charset="0"/>
                <a:ea typeface="Cambria" panose="02040503050406030204" pitchFamily="18" charset="0"/>
              </a:rPr>
              <a:t>  </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5" name="Title 3">
            <a:extLst>
              <a:ext uri="{FF2B5EF4-FFF2-40B4-BE49-F238E27FC236}">
                <a16:creationId xmlns:a16="http://schemas.microsoft.com/office/drawing/2014/main" id="{B4DC91A7-3E37-AA88-F870-EFE669AD47C5}"/>
              </a:ext>
            </a:extLst>
          </p:cNvPr>
          <p:cNvSpPr txBox="1">
            <a:spLocks/>
          </p:cNvSpPr>
          <p:nvPr/>
        </p:nvSpPr>
        <p:spPr>
          <a:xfrm>
            <a:off x="8538031" y="5210066"/>
            <a:ext cx="26365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rPr>
              <a:t>suối reo</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7" name="Title 3">
            <a:extLst>
              <a:ext uri="{FF2B5EF4-FFF2-40B4-BE49-F238E27FC236}">
                <a16:creationId xmlns:a16="http://schemas.microsoft.com/office/drawing/2014/main" id="{DDDD946C-53C5-9599-96BC-47C75B855115}"/>
              </a:ext>
            </a:extLst>
          </p:cNvPr>
          <p:cNvSpPr txBox="1">
            <a:spLocks/>
          </p:cNvSpPr>
          <p:nvPr/>
        </p:nvSpPr>
        <p:spPr>
          <a:xfrm>
            <a:off x="8877522" y="5638321"/>
            <a:ext cx="26365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rPr>
              <a:t>sương giá</a:t>
            </a:r>
            <a:endParaRPr lang="vi-VN" sz="2800" b="1" dirty="0">
              <a:solidFill>
                <a:srgbClr val="FF0000"/>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02768244"/>
      </p:ext>
    </p:extLst>
  </p:cSld>
  <p:clrMapOvr>
    <a:masterClrMapping/>
  </p:clrMapOvr>
  <p:transition advClick="0" advTm="310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down)">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build="p"/>
      <p:bldP spid="15" grpId="0"/>
      <p:bldP spid="16" grpId="0"/>
      <p:bldP spid="17" grpId="0"/>
      <p:bldP spid="18" grpId="0"/>
      <p:bldP spid="19" grpId="0"/>
      <p:bldP spid="20" grpId="0"/>
      <p:bldP spid="21" grpId="0"/>
      <p:bldP spid="22" grpId="0"/>
      <p:bldP spid="23" grpId="0"/>
      <p:bldP spid="24" grpId="0"/>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2E254D9D-7D89-EA6A-EB8B-FBE9A8BB46EE}"/>
              </a:ext>
            </a:extLst>
          </p:cNvPr>
          <p:cNvSpPr txBox="1"/>
          <p:nvPr/>
        </p:nvSpPr>
        <p:spPr>
          <a:xfrm>
            <a:off x="756507" y="705177"/>
            <a:ext cx="4695638" cy="1815882"/>
          </a:xfrm>
          <a:prstGeom prst="rect">
            <a:avLst/>
          </a:prstGeom>
          <a:noFill/>
        </p:spPr>
        <p:txBody>
          <a:bodyPr wrap="square" rtlCol="0" anchor="t">
            <a:spAutoFit/>
            <a:scene3d>
              <a:camera prst="orthographicFront"/>
              <a:lightRig rig="threePt" dir="t"/>
            </a:scene3d>
          </a:bodyPr>
          <a:lstStyle/>
          <a:p>
            <a:pPr algn="just"/>
            <a:r>
              <a:rPr lang="en-US" sz="2800" b="0" i="0" dirty="0">
                <a:solidFill>
                  <a:srgbClr val="000000"/>
                </a:solidFill>
                <a:effectLst/>
                <a:latin typeface="Cambria" panose="02040503050406030204" pitchFamily="18" charset="0"/>
                <a:ea typeface="Cambria" panose="02040503050406030204" pitchFamily="18" charset="0"/>
              </a:rPr>
              <a:t>……………………..</a:t>
            </a:r>
            <a:r>
              <a:rPr lang="en-US" sz="2800" b="0" i="0" dirty="0" err="1">
                <a:solidFill>
                  <a:srgbClr val="000000"/>
                </a:solidFill>
                <a:effectLst/>
                <a:latin typeface="Cambria" panose="02040503050406030204" pitchFamily="18" charset="0"/>
                <a:ea typeface="Cambria" panose="02040503050406030204" pitchFamily="18" charset="0"/>
              </a:rPr>
              <a:t>vách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Mở</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dirty="0">
                <a:solidFill>
                  <a:srgbClr val="000000"/>
                </a:solidFill>
                <a:latin typeface="Cambria" panose="02040503050406030204" pitchFamily="18" charset="0"/>
                <a:ea typeface="Cambria" panose="02040503050406030204" pitchFamily="18" charset="0"/>
              </a:rPr>
              <a:t> ………………………..</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mây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trôi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Cổng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trời</a:t>
            </a:r>
            <a:r>
              <a:rPr lang="en-US" sz="2800" b="0" i="0" dirty="0">
                <a:solidFill>
                  <a:srgbClr val="000000"/>
                </a:solidFill>
                <a:effectLst/>
                <a:latin typeface="Cambria" panose="02040503050406030204" pitchFamily="18" charset="0"/>
                <a:ea typeface="Cambria" panose="02040503050406030204" pitchFamily="18" charset="0"/>
              </a:rPr>
              <a:t> </a:t>
            </a:r>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5" name="Text Box 2">
            <a:extLst>
              <a:ext uri="{FF2B5EF4-FFF2-40B4-BE49-F238E27FC236}">
                <a16:creationId xmlns:a16="http://schemas.microsoft.com/office/drawing/2014/main" id="{857FC566-5BBD-24E4-BB0D-1AA48DCF5F6D}"/>
              </a:ext>
            </a:extLst>
          </p:cNvPr>
          <p:cNvSpPr txBox="1"/>
          <p:nvPr/>
        </p:nvSpPr>
        <p:spPr>
          <a:xfrm>
            <a:off x="756507" y="2766117"/>
            <a:ext cx="3970604" cy="1815882"/>
          </a:xfrm>
          <a:prstGeom prst="rect">
            <a:avLst/>
          </a:prstGeom>
          <a:noFill/>
        </p:spPr>
        <p:txBody>
          <a:bodyPr wrap="square" rtlCol="0" anchor="t">
            <a:spAutoFit/>
            <a:scene3d>
              <a:camera prst="orthographicFront"/>
              <a:lightRig rig="threePt" dir="t"/>
            </a:scene3d>
          </a:bodyPr>
          <a:lstStyle/>
          <a:p>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ngút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ngát</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dirty="0">
                <a:solidFill>
                  <a:srgbClr val="000000"/>
                </a:solidFill>
                <a:latin typeface="Cambria" panose="02040503050406030204" pitchFamily="18" charset="0"/>
                <a:ea typeface="Cambria" panose="02040503050406030204" pitchFamily="18" charset="0"/>
              </a:rPr>
              <a: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err="1">
                <a:solidFill>
                  <a:srgbClr val="000000"/>
                </a:solidFill>
                <a:effectLst/>
                <a:latin typeface="Cambria" panose="02040503050406030204" pitchFamily="18" charset="0"/>
                <a:ea typeface="Cambria" panose="02040503050406030204" pitchFamily="18" charset="0"/>
              </a:rPr>
              <a:t>Đàn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dê</a:t>
            </a:r>
            <a:r>
              <a:rPr lang="en-US" sz="2800" b="0" i="0" dirty="0">
                <a:solidFill>
                  <a:srgbClr val="000000"/>
                </a:solidFill>
                <a:effectLst/>
                <a:latin typeface="Cambria" panose="02040503050406030204" pitchFamily="18" charset="0"/>
                <a:ea typeface="Cambria" panose="02040503050406030204" pitchFamily="18" charset="0"/>
              </a:rPr>
              <a:t> soi…………………….</a:t>
            </a:r>
          </a:p>
        </p:txBody>
      </p:sp>
      <p:sp>
        <p:nvSpPr>
          <p:cNvPr id="6" name="Text Box 2">
            <a:extLst>
              <a:ext uri="{FF2B5EF4-FFF2-40B4-BE49-F238E27FC236}">
                <a16:creationId xmlns:a16="http://schemas.microsoft.com/office/drawing/2014/main" id="{F61A5171-649E-FD70-2E80-166CA9E5BCD8}"/>
              </a:ext>
            </a:extLst>
          </p:cNvPr>
          <p:cNvSpPr txBox="1"/>
          <p:nvPr/>
        </p:nvSpPr>
        <p:spPr>
          <a:xfrm>
            <a:off x="726059" y="4827058"/>
            <a:ext cx="4625925" cy="1815882"/>
          </a:xfrm>
          <a:prstGeom prst="rect">
            <a:avLst/>
          </a:prstGeom>
          <a:noFill/>
        </p:spPr>
        <p:txBody>
          <a:bodyPr wrap="square" rtlCol="0" anchor="t">
            <a:spAutoFit/>
            <a:scene3d>
              <a:camera prst="orthographicFront"/>
              <a:lightRig rig="threePt" dir="t"/>
            </a:scene3d>
          </a:bodyPr>
          <a:lstStyle/>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cây trái</a:t>
            </a:r>
          </a:p>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nguyên sơ</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Không biết </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Ráng chiều </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p:txBody>
      </p:sp>
      <p:sp>
        <p:nvSpPr>
          <p:cNvPr id="7" name="Text Box 2">
            <a:extLst>
              <a:ext uri="{FF2B5EF4-FFF2-40B4-BE49-F238E27FC236}">
                <a16:creationId xmlns:a16="http://schemas.microsoft.com/office/drawing/2014/main" id="{160DA065-DB13-4892-234D-0F35C8D5FEAE}"/>
              </a:ext>
            </a:extLst>
          </p:cNvPr>
          <p:cNvSpPr txBox="1"/>
          <p:nvPr/>
        </p:nvSpPr>
        <p:spPr>
          <a:xfrm>
            <a:off x="6540931" y="645947"/>
            <a:ext cx="4666701" cy="1815882"/>
          </a:xfrm>
          <a:prstGeom prst="rect">
            <a:avLst/>
          </a:prstGeom>
          <a:noFill/>
        </p:spPr>
        <p:txBody>
          <a:bodyPr wrap="square" rtlCol="0" anchor="t">
            <a:spAutoFit/>
            <a:scene3d>
              <a:camera prst="orthographicFront"/>
              <a:lightRig rig="threePt" dir="t"/>
            </a:scene3d>
          </a:bodyPr>
          <a:lstStyle/>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màu mật</a:t>
            </a:r>
          </a:p>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lòng thung</a:t>
            </a:r>
          </a:p>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rung</a:t>
            </a:r>
          </a:p>
          <a:p>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hoang dã.</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sp>
        <p:nvSpPr>
          <p:cNvPr id="8" name="Text Box 2">
            <a:extLst>
              <a:ext uri="{FF2B5EF4-FFF2-40B4-BE49-F238E27FC236}">
                <a16:creationId xmlns:a16="http://schemas.microsoft.com/office/drawing/2014/main" id="{EE08E76B-EFBF-BEC4-AEE5-69366701E05E}"/>
              </a:ext>
            </a:extLst>
          </p:cNvPr>
          <p:cNvSpPr txBox="1"/>
          <p:nvPr/>
        </p:nvSpPr>
        <p:spPr>
          <a:xfrm>
            <a:off x="6572817" y="2580290"/>
            <a:ext cx="4893124" cy="1815882"/>
          </a:xfrm>
          <a:prstGeom prst="rect">
            <a:avLst/>
          </a:prstGeom>
          <a:noFill/>
        </p:spPr>
        <p:txBody>
          <a:bodyPr wrap="square" rtlCol="0" anchor="t">
            <a:spAutoFit/>
            <a:scene3d>
              <a:camera prst="orthographicFront"/>
              <a:lightRig rig="threePt" dir="t"/>
            </a:scene3d>
          </a:bodyPr>
          <a:lstStyle/>
          <a:p>
            <a:pPr lvl="0" algn="just"/>
            <a:r>
              <a:rPr lang="vi-VN" sz="2800" dirty="0">
                <a:latin typeface="Cambria" panose="02040503050406030204" pitchFamily="18" charset="0"/>
                <a:ea typeface="Cambria" panose="02040503050406030204" pitchFamily="18" charset="0"/>
              </a:rPr>
              <a:t>Người Tày </a:t>
            </a:r>
            <a:r>
              <a:rPr lang="en-US"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lvl="0" algn="just"/>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trồng rau</a:t>
            </a:r>
          </a:p>
          <a:p>
            <a:pPr lvl="0" algn="just"/>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người Dao</a:t>
            </a:r>
          </a:p>
          <a:p>
            <a:pPr lvl="0" algn="just"/>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hái nấm.</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9" name="Text Box 2">
            <a:extLst>
              <a:ext uri="{FF2B5EF4-FFF2-40B4-BE49-F238E27FC236}">
                <a16:creationId xmlns:a16="http://schemas.microsoft.com/office/drawing/2014/main" id="{0501D92C-BD0A-34FA-D57C-162F40FA00CF}"/>
              </a:ext>
            </a:extLst>
          </p:cNvPr>
          <p:cNvSpPr txBox="1"/>
          <p:nvPr/>
        </p:nvSpPr>
        <p:spPr>
          <a:xfrm>
            <a:off x="6540931" y="4604290"/>
            <a:ext cx="4680746" cy="2246769"/>
          </a:xfrm>
          <a:prstGeom prst="rect">
            <a:avLst/>
          </a:prstGeom>
          <a:noFill/>
        </p:spPr>
        <p:txBody>
          <a:bodyPr wrap="square" rtlCol="0" anchor="t">
            <a:spAutoFit/>
            <a:scene3d>
              <a:camera prst="orthographicFront"/>
              <a:lightRig rig="threePt" dir="t"/>
            </a:scene3d>
          </a:bodyPr>
          <a:lstStyle/>
          <a:p>
            <a:pPr lvl="0"/>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thấp thoáng</a:t>
            </a:r>
          </a:p>
          <a:p>
            <a:pPr lvl="0"/>
            <a:r>
              <a:rPr lang="vi-VN" sz="2800" dirty="0">
                <a:latin typeface="Cambria" panose="02040503050406030204" pitchFamily="18" charset="0"/>
                <a:ea typeface="Cambria" panose="02040503050406030204" pitchFamily="18" charset="0"/>
              </a:rPr>
              <a:t>Nhuộm xanh </a:t>
            </a:r>
            <a:r>
              <a:rPr lang="en-US"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lvl="0"/>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suối reo</a:t>
            </a:r>
          </a:p>
          <a:p>
            <a:pPr lvl="0"/>
            <a:r>
              <a:rPr lang="en-US" sz="2800" dirty="0">
                <a:latin typeface="Cambria" panose="02040503050406030204" pitchFamily="18" charset="0"/>
                <a:ea typeface="Cambria" panose="02040503050406030204" pitchFamily="18" charset="0"/>
              </a:rPr>
              <a:t>……</a:t>
            </a:r>
            <a:r>
              <a:rPr lang="vi-VN" sz="2800" dirty="0">
                <a:latin typeface="Cambria" panose="02040503050406030204" pitchFamily="18" charset="0"/>
                <a:ea typeface="Cambria" panose="02040503050406030204" pitchFamily="18" charset="0"/>
              </a:rPr>
              <a:t> giữa rừng sương giá.</a:t>
            </a:r>
          </a:p>
          <a:p>
            <a:pPr lvl="0" algn="r"/>
            <a:r>
              <a:rPr lang="vi-VN" sz="2800" dirty="0">
                <a:latin typeface="Cambria" panose="02040503050406030204" pitchFamily="18" charset="0"/>
                <a:ea typeface="Cambria" panose="02040503050406030204" pitchFamily="18" charset="0"/>
              </a:rPr>
              <a:t>(</a:t>
            </a:r>
            <a:r>
              <a:rPr lang="vi-VN" sz="2800" b="1" dirty="0">
                <a:latin typeface="Cambria" panose="02040503050406030204" pitchFamily="18" charset="0"/>
                <a:ea typeface="Cambria" panose="02040503050406030204" pitchFamily="18" charset="0"/>
              </a:rPr>
              <a:t>Nguyễn Đình Ảnh</a:t>
            </a:r>
            <a:r>
              <a:rPr lang="vi-VN" sz="2800" dirty="0">
                <a:latin typeface="Cambria" panose="02040503050406030204" pitchFamily="18" charset="0"/>
                <a:ea typeface="Cambria" panose="02040503050406030204" pitchFamily="18" charset="0"/>
              </a:rPr>
              <a:t>)</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10" name="TextBox 9">
            <a:extLst>
              <a:ext uri="{FF2B5EF4-FFF2-40B4-BE49-F238E27FC236}">
                <a16:creationId xmlns:a16="http://schemas.microsoft.com/office/drawing/2014/main" id="{4493ED92-8A3D-C548-8196-37F0E9421DB2}"/>
              </a:ext>
            </a:extLst>
          </p:cNvPr>
          <p:cNvSpPr txBox="1"/>
          <p:nvPr/>
        </p:nvSpPr>
        <p:spPr>
          <a:xfrm>
            <a:off x="3000499" y="215060"/>
            <a:ext cx="5120640" cy="584775"/>
          </a:xfrm>
          <a:prstGeom prst="rect">
            <a:avLst/>
          </a:prstGeom>
          <a:noFill/>
        </p:spPr>
        <p:txBody>
          <a:bodyPr wrap="square">
            <a:spAutoFit/>
          </a:bodyPr>
          <a:lstStyle/>
          <a:p>
            <a:pPr algn="ctr"/>
            <a:r>
              <a:rPr lang="en-US" sz="3200" b="1" dirty="0">
                <a:solidFill>
                  <a:srgbClr val="FF0000"/>
                </a:solidFill>
              </a:rPr>
              <a:t>TRƯỚC CỔNG TRỜI</a:t>
            </a:r>
            <a:endParaRPr lang="vi-VN" sz="3200" dirty="0">
              <a:solidFill>
                <a:srgbClr val="FF0000"/>
              </a:solidFill>
            </a:endParaRPr>
          </a:p>
        </p:txBody>
      </p:sp>
      <p:sp>
        <p:nvSpPr>
          <p:cNvPr id="11" name="Title 3">
            <a:extLst>
              <a:ext uri="{FF2B5EF4-FFF2-40B4-BE49-F238E27FC236}">
                <a16:creationId xmlns:a16="http://schemas.microsoft.com/office/drawing/2014/main" id="{DDEC1838-E7F6-58F7-28A7-E7546232CB07}"/>
              </a:ext>
            </a:extLst>
          </p:cNvPr>
          <p:cNvSpPr>
            <a:spLocks noGrp="1"/>
          </p:cNvSpPr>
          <p:nvPr>
            <p:ph type="ctrTitle"/>
          </p:nvPr>
        </p:nvSpPr>
        <p:spPr>
          <a:xfrm>
            <a:off x="856441" y="667538"/>
            <a:ext cx="2636520" cy="963294"/>
          </a:xfrm>
        </p:spPr>
        <p:txBody>
          <a:bodyPr/>
          <a:lstStyle/>
          <a:p>
            <a:r>
              <a:rPr lang="en-US" sz="2800" b="1" i="0" dirty="0" err="1">
                <a:solidFill>
                  <a:srgbClr val="FF0000"/>
                </a:solidFill>
                <a:effectLst/>
                <a:latin typeface="Cambria" panose="02040503050406030204" pitchFamily="18" charset="0"/>
                <a:ea typeface="Cambria" panose="02040503050406030204" pitchFamily="18" charset="0"/>
              </a:rPr>
              <a:t>Giữa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hai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bên</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2" name="Title 3">
            <a:extLst>
              <a:ext uri="{FF2B5EF4-FFF2-40B4-BE49-F238E27FC236}">
                <a16:creationId xmlns:a16="http://schemas.microsoft.com/office/drawing/2014/main" id="{17FD14A8-C6AE-23AB-2891-88605A655C92}"/>
              </a:ext>
            </a:extLst>
          </p:cNvPr>
          <p:cNvSpPr txBox="1">
            <a:spLocks/>
          </p:cNvSpPr>
          <p:nvPr/>
        </p:nvSpPr>
        <p:spPr>
          <a:xfrm>
            <a:off x="1833417" y="1120016"/>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một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khoảng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trời</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3" name="Title 3">
            <a:extLst>
              <a:ext uri="{FF2B5EF4-FFF2-40B4-BE49-F238E27FC236}">
                <a16:creationId xmlns:a16="http://schemas.microsoft.com/office/drawing/2014/main" id="{F1A6F177-6A5A-04EA-EF0D-D3C033B62B1E}"/>
              </a:ext>
            </a:extLst>
          </p:cNvPr>
          <p:cNvSpPr txBox="1">
            <a:spLocks/>
          </p:cNvSpPr>
          <p:nvPr/>
        </p:nvSpPr>
        <p:spPr>
          <a:xfrm>
            <a:off x="856441" y="1534855"/>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Có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thoảng</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4" name="Title 3">
            <a:extLst>
              <a:ext uri="{FF2B5EF4-FFF2-40B4-BE49-F238E27FC236}">
                <a16:creationId xmlns:a16="http://schemas.microsoft.com/office/drawing/2014/main" id="{020859E7-23A7-E226-4B84-1BCFC3C88552}"/>
              </a:ext>
            </a:extLst>
          </p:cNvPr>
          <p:cNvSpPr txBox="1">
            <a:spLocks/>
          </p:cNvSpPr>
          <p:nvPr/>
        </p:nvSpPr>
        <p:spPr>
          <a:xfrm>
            <a:off x="2334206" y="1972604"/>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trên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mặt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đất</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5" name="Title 3">
            <a:extLst>
              <a:ext uri="{FF2B5EF4-FFF2-40B4-BE49-F238E27FC236}">
                <a16:creationId xmlns:a16="http://schemas.microsoft.com/office/drawing/2014/main" id="{8BFB0CC6-8141-337E-3ADF-CCF2BEC91EB6}"/>
              </a:ext>
            </a:extLst>
          </p:cNvPr>
          <p:cNvSpPr txBox="1">
            <a:spLocks/>
          </p:cNvSpPr>
          <p:nvPr/>
        </p:nvSpPr>
        <p:spPr>
          <a:xfrm>
            <a:off x="871934" y="2754529"/>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Nhìn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ra</a:t>
            </a:r>
            <a:r>
              <a:rPr lang="en-US" sz="2800" b="1" dirty="0">
                <a:solidFill>
                  <a:srgbClr val="FF0000"/>
                </a:solidFill>
                <a:latin typeface="Cambria" panose="02040503050406030204" pitchFamily="18" charset="0"/>
                <a:ea typeface="Cambria" panose="02040503050406030204" pitchFamily="18" charset="0"/>
              </a:rPr>
              <a:t> xa</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6" name="Title 3">
            <a:extLst>
              <a:ext uri="{FF2B5EF4-FFF2-40B4-BE49-F238E27FC236}">
                <a16:creationId xmlns:a16="http://schemas.microsoft.com/office/drawing/2014/main" id="{62C5EE3B-E433-41B4-5EC0-3FE7A2899866}"/>
              </a:ext>
            </a:extLst>
          </p:cNvPr>
          <p:cNvSpPr txBox="1">
            <a:spLocks/>
          </p:cNvSpPr>
          <p:nvPr/>
        </p:nvSpPr>
        <p:spPr>
          <a:xfrm>
            <a:off x="817403" y="3192411"/>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0000"/>
                </a:solidFill>
                <a:latin typeface="Cambria" panose="02040503050406030204" pitchFamily="18" charset="0"/>
                <a:ea typeface="Cambria" panose="02040503050406030204" pitchFamily="18" charset="0"/>
              </a:rPr>
              <a:t>Bao </a:t>
            </a:r>
            <a:r>
              <a:rPr lang="en-US" sz="2800" b="1" dirty="0" err="1">
                <a:solidFill>
                  <a:srgbClr val="FF0000"/>
                </a:solidFill>
                <a:latin typeface="Cambria" panose="02040503050406030204" pitchFamily="18" charset="0"/>
                <a:ea typeface="Cambria" panose="02040503050406030204" pitchFamily="18" charset="0"/>
              </a:rPr>
              <a:t>sắc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màu</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7" name="Title 3">
            <a:extLst>
              <a:ext uri="{FF2B5EF4-FFF2-40B4-BE49-F238E27FC236}">
                <a16:creationId xmlns:a16="http://schemas.microsoft.com/office/drawing/2014/main" id="{3CF116E4-FB04-599D-C322-27F8A13E4044}"/>
              </a:ext>
            </a:extLst>
          </p:cNvPr>
          <p:cNvSpPr txBox="1">
            <a:spLocks/>
          </p:cNvSpPr>
          <p:nvPr/>
        </p:nvSpPr>
        <p:spPr>
          <a:xfrm>
            <a:off x="795030" y="3648454"/>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thác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réo</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8" name="Title 3">
            <a:extLst>
              <a:ext uri="{FF2B5EF4-FFF2-40B4-BE49-F238E27FC236}">
                <a16:creationId xmlns:a16="http://schemas.microsoft.com/office/drawing/2014/main" id="{B10D2D72-199F-DAF9-E0BC-B47BD220ED25}"/>
              </a:ext>
            </a:extLst>
          </p:cNvPr>
          <p:cNvSpPr txBox="1">
            <a:spLocks/>
          </p:cNvSpPr>
          <p:nvPr/>
        </p:nvSpPr>
        <p:spPr>
          <a:xfrm>
            <a:off x="2456320" y="4044999"/>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ambria" panose="02040503050406030204" pitchFamily="18" charset="0"/>
                <a:ea typeface="Cambria" panose="02040503050406030204" pitchFamily="18" charset="0"/>
              </a:rPr>
              <a:t>đáy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suối</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19" name="Title 3">
            <a:extLst>
              <a:ext uri="{FF2B5EF4-FFF2-40B4-BE49-F238E27FC236}">
                <a16:creationId xmlns:a16="http://schemas.microsoft.com/office/drawing/2014/main" id="{D1AD9844-E47D-5BCA-7693-EF6D23DA5AE2}"/>
              </a:ext>
            </a:extLst>
          </p:cNvPr>
          <p:cNvSpPr txBox="1">
            <a:spLocks/>
          </p:cNvSpPr>
          <p:nvPr/>
        </p:nvSpPr>
        <p:spPr>
          <a:xfrm>
            <a:off x="726059" y="4783159"/>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Giữa ngút ngàn</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0" name="Title 3">
            <a:extLst>
              <a:ext uri="{FF2B5EF4-FFF2-40B4-BE49-F238E27FC236}">
                <a16:creationId xmlns:a16="http://schemas.microsoft.com/office/drawing/2014/main" id="{631ACF44-9BCA-D9EE-E99F-60AB9F25767B}"/>
              </a:ext>
            </a:extLst>
          </p:cNvPr>
          <p:cNvSpPr txBox="1">
            <a:spLocks/>
          </p:cNvSpPr>
          <p:nvPr/>
        </p:nvSpPr>
        <p:spPr>
          <a:xfrm>
            <a:off x="756507" y="5253352"/>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Dọc vùng rừng</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1" name="Title 3">
            <a:extLst>
              <a:ext uri="{FF2B5EF4-FFF2-40B4-BE49-F238E27FC236}">
                <a16:creationId xmlns:a16="http://schemas.microsoft.com/office/drawing/2014/main" id="{F998201D-1D98-22A1-7C8A-769236B160E1}"/>
              </a:ext>
            </a:extLst>
          </p:cNvPr>
          <p:cNvSpPr txBox="1">
            <a:spLocks/>
          </p:cNvSpPr>
          <p:nvPr/>
        </p:nvSpPr>
        <p:spPr>
          <a:xfrm>
            <a:off x="2494650" y="5680923"/>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thực hay mơ</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2" name="Title 3">
            <a:extLst>
              <a:ext uri="{FF2B5EF4-FFF2-40B4-BE49-F238E27FC236}">
                <a16:creationId xmlns:a16="http://schemas.microsoft.com/office/drawing/2014/main" id="{F7003BB7-51CE-C25C-FEFA-FD0E34592F57}"/>
              </a:ext>
            </a:extLst>
          </p:cNvPr>
          <p:cNvSpPr txBox="1">
            <a:spLocks/>
          </p:cNvSpPr>
          <p:nvPr/>
        </p:nvSpPr>
        <p:spPr>
          <a:xfrm>
            <a:off x="2525098" y="6095762"/>
            <a:ext cx="29565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như hơi khói</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3" name="Title 3">
            <a:extLst>
              <a:ext uri="{FF2B5EF4-FFF2-40B4-BE49-F238E27FC236}">
                <a16:creationId xmlns:a16="http://schemas.microsoft.com/office/drawing/2014/main" id="{4B78AA05-B1EC-7591-4049-632F2CE97A86}"/>
              </a:ext>
            </a:extLst>
          </p:cNvPr>
          <p:cNvSpPr txBox="1">
            <a:spLocks/>
          </p:cNvSpPr>
          <p:nvPr/>
        </p:nvSpPr>
        <p:spPr>
          <a:xfrm>
            <a:off x="6574702" y="667538"/>
            <a:ext cx="31699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Những v</a:t>
            </a:r>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ạ</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t nương</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4" name="Title 3">
            <a:extLst>
              <a:ext uri="{FF2B5EF4-FFF2-40B4-BE49-F238E27FC236}">
                <a16:creationId xmlns:a16="http://schemas.microsoft.com/office/drawing/2014/main" id="{EE9D414B-926C-B953-5CEE-8CAACE242892}"/>
              </a:ext>
            </a:extLst>
          </p:cNvPr>
          <p:cNvSpPr txBox="1">
            <a:spLocks/>
          </p:cNvSpPr>
          <p:nvPr/>
        </p:nvSpPr>
        <p:spPr>
          <a:xfrm>
            <a:off x="6574702" y="1078615"/>
            <a:ext cx="316992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Lúa chín ngập</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5" name="Title 3">
            <a:extLst>
              <a:ext uri="{FF2B5EF4-FFF2-40B4-BE49-F238E27FC236}">
                <a16:creationId xmlns:a16="http://schemas.microsoft.com/office/drawing/2014/main" id="{F83D4F11-B4DC-D86C-5768-EC62F349A3BE}"/>
              </a:ext>
            </a:extLst>
          </p:cNvPr>
          <p:cNvSpPr txBox="1">
            <a:spLocks/>
          </p:cNvSpPr>
          <p:nvPr/>
        </p:nvSpPr>
        <p:spPr>
          <a:xfrm>
            <a:off x="6606298" y="1520126"/>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Và tiếng nhạc ngựa</a:t>
            </a:r>
            <a:endParaRPr lang="vi-VN" sz="2800" b="1" dirty="0">
              <a:solidFill>
                <a:srgbClr val="FF0000"/>
              </a:solidFill>
              <a:latin typeface="Cambria" panose="02040503050406030204" pitchFamily="18" charset="0"/>
              <a:ea typeface="Cambria" panose="02040503050406030204" pitchFamily="18" charset="0"/>
              <a:cs typeface="+mn-cs"/>
            </a:endParaRPr>
          </a:p>
        </p:txBody>
      </p:sp>
      <p:sp>
        <p:nvSpPr>
          <p:cNvPr id="26" name="Title 3">
            <a:extLst>
              <a:ext uri="{FF2B5EF4-FFF2-40B4-BE49-F238E27FC236}">
                <a16:creationId xmlns:a16="http://schemas.microsoft.com/office/drawing/2014/main" id="{55FF5D87-CF29-C89D-9DB5-39CE983B989F}"/>
              </a:ext>
            </a:extLst>
          </p:cNvPr>
          <p:cNvSpPr txBox="1">
            <a:spLocks/>
          </p:cNvSpPr>
          <p:nvPr/>
        </p:nvSpPr>
        <p:spPr>
          <a:xfrm>
            <a:off x="8242124" y="2569765"/>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từ khắp ng</a:t>
            </a:r>
            <a:r>
              <a:rPr lang="en-US" sz="2800" b="1" dirty="0">
                <a:solidFill>
                  <a:srgbClr val="FF0000"/>
                </a:solidFill>
                <a:latin typeface="Cambria" panose="02040503050406030204" pitchFamily="18" charset="0"/>
                <a:ea typeface="Cambria" panose="02040503050406030204" pitchFamily="18" charset="0"/>
              </a:rPr>
              <a:t>ả</a:t>
            </a:r>
            <a:endParaRPr lang="vi-VN" sz="2800" b="1" dirty="0">
              <a:solidFill>
                <a:srgbClr val="FF0000"/>
              </a:solidFill>
              <a:latin typeface="Cambria" panose="02040503050406030204" pitchFamily="18" charset="0"/>
              <a:ea typeface="Cambria" panose="02040503050406030204" pitchFamily="18" charset="0"/>
            </a:endParaRPr>
          </a:p>
        </p:txBody>
      </p:sp>
      <p:sp>
        <p:nvSpPr>
          <p:cNvPr id="27" name="Title 3">
            <a:extLst>
              <a:ext uri="{FF2B5EF4-FFF2-40B4-BE49-F238E27FC236}">
                <a16:creationId xmlns:a16="http://schemas.microsoft.com/office/drawing/2014/main" id="{CE5FBA7D-5F74-77BB-11D0-356F6A7A49C3}"/>
              </a:ext>
            </a:extLst>
          </p:cNvPr>
          <p:cNvSpPr txBox="1">
            <a:spLocks/>
          </p:cNvSpPr>
          <p:nvPr/>
        </p:nvSpPr>
        <p:spPr>
          <a:xfrm>
            <a:off x="6616967" y="1920282"/>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Suốt triền rừng</a:t>
            </a:r>
            <a:endParaRPr lang="vi-VN" sz="2800" b="1" dirty="0">
              <a:solidFill>
                <a:srgbClr val="FF0000"/>
              </a:solidFill>
              <a:latin typeface="Cambria" panose="02040503050406030204" pitchFamily="18" charset="0"/>
              <a:ea typeface="Cambria" panose="02040503050406030204" pitchFamily="18" charset="0"/>
            </a:endParaRPr>
          </a:p>
        </p:txBody>
      </p:sp>
      <p:sp>
        <p:nvSpPr>
          <p:cNvPr id="28" name="Title 3">
            <a:extLst>
              <a:ext uri="{FF2B5EF4-FFF2-40B4-BE49-F238E27FC236}">
                <a16:creationId xmlns:a16="http://schemas.microsoft.com/office/drawing/2014/main" id="{A111DEEC-6E1C-1A4A-EEC7-01522C0BD7FA}"/>
              </a:ext>
            </a:extLst>
          </p:cNvPr>
          <p:cNvSpPr txBox="1">
            <a:spLocks/>
          </p:cNvSpPr>
          <p:nvPr/>
        </p:nvSpPr>
        <p:spPr>
          <a:xfrm>
            <a:off x="6616967" y="3051412"/>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Đi gặt lúa</a:t>
            </a:r>
          </a:p>
        </p:txBody>
      </p:sp>
      <p:sp>
        <p:nvSpPr>
          <p:cNvPr id="29" name="Title 3">
            <a:extLst>
              <a:ext uri="{FF2B5EF4-FFF2-40B4-BE49-F238E27FC236}">
                <a16:creationId xmlns:a16="http://schemas.microsoft.com/office/drawing/2014/main" id="{A9683462-46D8-A494-5469-AFDB7424403B}"/>
              </a:ext>
            </a:extLst>
          </p:cNvPr>
          <p:cNvSpPr txBox="1">
            <a:spLocks/>
          </p:cNvSpPr>
          <p:nvPr/>
        </p:nvSpPr>
        <p:spPr>
          <a:xfrm>
            <a:off x="6541506" y="3463159"/>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Những người Giáy</a:t>
            </a:r>
          </a:p>
        </p:txBody>
      </p:sp>
      <p:sp>
        <p:nvSpPr>
          <p:cNvPr id="30" name="Title 3">
            <a:extLst>
              <a:ext uri="{FF2B5EF4-FFF2-40B4-BE49-F238E27FC236}">
                <a16:creationId xmlns:a16="http://schemas.microsoft.com/office/drawing/2014/main" id="{E3A766E2-EF9B-CCE1-D726-49C183CDD599}"/>
              </a:ext>
            </a:extLst>
          </p:cNvPr>
          <p:cNvSpPr txBox="1">
            <a:spLocks/>
          </p:cNvSpPr>
          <p:nvPr/>
        </p:nvSpPr>
        <p:spPr>
          <a:xfrm>
            <a:off x="6579237" y="3884906"/>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Đi tìm măng</a:t>
            </a:r>
          </a:p>
        </p:txBody>
      </p:sp>
      <p:sp>
        <p:nvSpPr>
          <p:cNvPr id="31" name="Title 3">
            <a:extLst>
              <a:ext uri="{FF2B5EF4-FFF2-40B4-BE49-F238E27FC236}">
                <a16:creationId xmlns:a16="http://schemas.microsoft.com/office/drawing/2014/main" id="{9EF908C8-8CA5-D844-3187-1C08951E428A}"/>
              </a:ext>
            </a:extLst>
          </p:cNvPr>
          <p:cNvSpPr txBox="1">
            <a:spLocks/>
          </p:cNvSpPr>
          <p:nvPr/>
        </p:nvSpPr>
        <p:spPr>
          <a:xfrm>
            <a:off x="6511026" y="4625881"/>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Vạt áo chàm</a:t>
            </a:r>
          </a:p>
        </p:txBody>
      </p:sp>
      <p:sp>
        <p:nvSpPr>
          <p:cNvPr id="32" name="Title 3">
            <a:extLst>
              <a:ext uri="{FF2B5EF4-FFF2-40B4-BE49-F238E27FC236}">
                <a16:creationId xmlns:a16="http://schemas.microsoft.com/office/drawing/2014/main" id="{2488E6C4-5235-A7C2-C8E1-6553672A1777}"/>
              </a:ext>
            </a:extLst>
          </p:cNvPr>
          <p:cNvSpPr txBox="1">
            <a:spLocks/>
          </p:cNvSpPr>
          <p:nvPr/>
        </p:nvSpPr>
        <p:spPr>
          <a:xfrm>
            <a:off x="8625840" y="5006036"/>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cả nắng chiều</a:t>
            </a:r>
          </a:p>
        </p:txBody>
      </p:sp>
      <p:sp>
        <p:nvSpPr>
          <p:cNvPr id="33" name="Title 3">
            <a:extLst>
              <a:ext uri="{FF2B5EF4-FFF2-40B4-BE49-F238E27FC236}">
                <a16:creationId xmlns:a16="http://schemas.microsoft.com/office/drawing/2014/main" id="{F5D3A342-6C6D-EEE3-9E6B-A64CBCD2C62C}"/>
              </a:ext>
            </a:extLst>
          </p:cNvPr>
          <p:cNvSpPr txBox="1">
            <a:spLocks/>
          </p:cNvSpPr>
          <p:nvPr/>
        </p:nvSpPr>
        <p:spPr>
          <a:xfrm>
            <a:off x="6579237" y="5467548"/>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Và gió thổi</a:t>
            </a:r>
          </a:p>
        </p:txBody>
      </p:sp>
      <p:sp>
        <p:nvSpPr>
          <p:cNvPr id="34" name="Title 3">
            <a:extLst>
              <a:ext uri="{FF2B5EF4-FFF2-40B4-BE49-F238E27FC236}">
                <a16:creationId xmlns:a16="http://schemas.microsoft.com/office/drawing/2014/main" id="{4E015CC2-64D5-B758-8AD5-671672BB562C}"/>
              </a:ext>
            </a:extLst>
          </p:cNvPr>
          <p:cNvSpPr txBox="1">
            <a:spLocks/>
          </p:cNvSpPr>
          <p:nvPr/>
        </p:nvSpPr>
        <p:spPr>
          <a:xfrm>
            <a:off x="6505677" y="5894706"/>
            <a:ext cx="3566160" cy="963294"/>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800" b="1" dirty="0">
                <a:solidFill>
                  <a:srgbClr val="FF0000"/>
                </a:solidFill>
                <a:latin typeface="Cambria" panose="02040503050406030204" pitchFamily="18" charset="0"/>
                <a:ea typeface="Cambria" panose="02040503050406030204" pitchFamily="18" charset="0"/>
              </a:rPr>
              <a:t>Ấm</a:t>
            </a:r>
          </a:p>
        </p:txBody>
      </p:sp>
    </p:spTree>
    <p:extLst>
      <p:ext uri="{BB962C8B-B14F-4D97-AF65-F5344CB8AC3E}">
        <p14:creationId xmlns:p14="http://schemas.microsoft.com/office/powerpoint/2010/main" val="9205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down)">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down)">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ipe(down)">
                                      <p:cBhvr>
                                        <p:cTn id="125" dur="500"/>
                                        <p:tgtEl>
                                          <p:spTgt spid="3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down)">
                                      <p:cBhvr>
                                        <p:cTn id="130" dur="500"/>
                                        <p:tgtEl>
                                          <p:spTgt spid="3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wipe(down)">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wipe(down)">
                                      <p:cBhvr>
                                        <p:cTn id="1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146AAF-3824-744B-D8FD-9C0F18C15F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77" y="0"/>
            <a:ext cx="1725318" cy="1249296"/>
          </a:xfrm>
          <a:prstGeom prst="rect">
            <a:avLst/>
          </a:prstGeom>
        </p:spPr>
      </p:pic>
      <p:pic>
        <p:nvPicPr>
          <p:cNvPr id="5" name="Picture 4">
            <a:extLst>
              <a:ext uri="{FF2B5EF4-FFF2-40B4-BE49-F238E27FC236}">
                <a16:creationId xmlns:a16="http://schemas.microsoft.com/office/drawing/2014/main" id="{0F1A10A0-BC29-D244-F7DF-C9937CC46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2740" y="0"/>
            <a:ext cx="1562100" cy="1562100"/>
          </a:xfrm>
          <a:prstGeom prst="rect">
            <a:avLst/>
          </a:prstGeom>
        </p:spPr>
      </p:pic>
    </p:spTree>
    <p:extLst>
      <p:ext uri="{BB962C8B-B14F-4D97-AF65-F5344CB8AC3E}">
        <p14:creationId xmlns:p14="http://schemas.microsoft.com/office/powerpoint/2010/main" val="34150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0B28-332E-22A1-8C33-843894D99BD4}"/>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AA0785FB-1641-7E25-1B7E-50CD60C55ECF}"/>
              </a:ext>
            </a:extLst>
          </p:cNvPr>
          <p:cNvSpPr>
            <a:spLocks noGrp="1"/>
          </p:cNvSpPr>
          <p:nvPr>
            <p:ph type="subTitle" idx="1"/>
          </p:nvPr>
        </p:nvSpPr>
        <p:spPr/>
        <p:txBody>
          <a:bodyPr/>
          <a:lstStyle/>
          <a:p>
            <a:endParaRPr lang="vi-VN"/>
          </a:p>
        </p:txBody>
      </p:sp>
      <p:pic>
        <p:nvPicPr>
          <p:cNvPr id="4" name="Picture 3">
            <a:extLst>
              <a:ext uri="{FF2B5EF4-FFF2-40B4-BE49-F238E27FC236}">
                <a16:creationId xmlns:a16="http://schemas.microsoft.com/office/drawing/2014/main" id="{F3383F71-7E4E-53E3-7ACE-E8B6AEDE9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9336ACE1-7B6A-4517-143B-4FFA4389D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pic>
        <p:nvPicPr>
          <p:cNvPr id="6" name="Picture 5">
            <a:extLst>
              <a:ext uri="{FF2B5EF4-FFF2-40B4-BE49-F238E27FC236}">
                <a16:creationId xmlns:a16="http://schemas.microsoft.com/office/drawing/2014/main" id="{4D388D1B-409E-9CA3-A7D5-45B5D3AD6C6D}"/>
              </a:ext>
            </a:extLst>
          </p:cNvPr>
          <p:cNvPicPr>
            <a:picLocks noChangeAspect="1"/>
          </p:cNvPicPr>
          <p:nvPr/>
        </p:nvPicPr>
        <p:blipFill>
          <a:blip r:embed="rId5"/>
          <a:stretch>
            <a:fillRect/>
          </a:stretch>
        </p:blipFill>
        <p:spPr>
          <a:xfrm>
            <a:off x="3450106" y="-99037"/>
            <a:ext cx="5291787" cy="1072989"/>
          </a:xfrm>
          <a:prstGeom prst="rect">
            <a:avLst/>
          </a:prstGeom>
        </p:spPr>
      </p:pic>
      <p:sp>
        <p:nvSpPr>
          <p:cNvPr id="7" name="Hình chữ nhật: Góc Tròn 8">
            <a:extLst>
              <a:ext uri="{FF2B5EF4-FFF2-40B4-BE49-F238E27FC236}">
                <a16:creationId xmlns:a16="http://schemas.microsoft.com/office/drawing/2014/main" id="{0C6B394F-87F3-1791-7E1C-83968A041322}"/>
              </a:ext>
            </a:extLst>
          </p:cNvPr>
          <p:cNvSpPr txBox="1">
            <a:spLocks/>
          </p:cNvSpPr>
          <p:nvPr/>
        </p:nvSpPr>
        <p:spPr>
          <a:xfrm>
            <a:off x="0" y="1097280"/>
            <a:ext cx="12085320" cy="5744264"/>
          </a:xfrm>
          <a:prstGeom prst="roundRect">
            <a:avLst/>
          </a:prstGeom>
          <a:solidFill>
            <a:schemeClr val="accent5">
              <a:lumMod val="20000"/>
              <a:lumOff val="80000"/>
            </a:schemeClr>
          </a:solidFill>
          <a:ln w="28575" cap="flat" cmpd="sng" algn="ctr">
            <a:solidFill>
              <a:schemeClr val="accent5">
                <a:lumMod val="20000"/>
                <a:lumOff val="80000"/>
              </a:schemeClr>
            </a:solid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defTabSz="685800">
              <a:lnSpc>
                <a:spcPct val="150000"/>
              </a:lnSpc>
            </a:pPr>
            <a:r>
              <a:rPr lang="en-US" sz="3200" dirty="0">
                <a:solidFill>
                  <a:schemeClr val="tx1"/>
                </a:solidFill>
                <a:latin typeface="Calibri" panose="020F0502020204030204" pitchFamily="34" charset="0"/>
                <a:cs typeface="Calibri" panose="020F0502020204030204" pitchFamily="34" charset="0"/>
              </a:rPr>
              <a:t>- </a:t>
            </a:r>
            <a:r>
              <a:rPr lang="vi-VN" sz="3200" spc="-100" dirty="0">
                <a:solidFill>
                  <a:schemeClr val="tx1"/>
                </a:solidFill>
                <a:latin typeface="Calibri" panose="020F0502020204030204" pitchFamily="34" charset="0"/>
                <a:cs typeface="Calibri" panose="020F0502020204030204" pitchFamily="34" charset="0"/>
              </a:rPr>
              <a:t>Đọc đúng và diễn cảm bài thơ Trước cổng trời, biết nhấn giọng vào những từ ngữ cần thiết để thể hiện cảm xúc ngỡ ngàng trước vẻ đẹp hoang sơ, kì thú, thơ mộng của cảnh vật thiên nhiên miền núi cao. </a:t>
            </a:r>
            <a:br>
              <a:rPr lang="en-US" sz="3200" spc="-100" dirty="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 </a:t>
            </a:r>
            <a:r>
              <a:rPr lang="vi-VN" sz="3200" dirty="0">
                <a:solidFill>
                  <a:schemeClr val="tx1"/>
                </a:solidFill>
                <a:latin typeface="Calibri" panose="020F0502020204030204" pitchFamily="34" charset="0"/>
                <a:cs typeface="Calibri" panose="020F0502020204030204" pitchFamily="34" charset="0"/>
              </a:rPr>
              <a:t>Nhận biết được hình ảnh thơ, cảnh vật thiên nhiên vùng núi cao mang vẻ đẹp hoang sơ, khoáng đạt, trong lành, thơ mộng, qua lời thơ giàu hình ảnh, gợi âm thanh, sắc màu,... Trong không gian ấy, </a:t>
            </a:r>
            <a:r>
              <a:rPr lang="vi-VN" sz="3200" spc="-100" dirty="0">
                <a:solidFill>
                  <a:schemeClr val="tx1"/>
                </a:solidFill>
                <a:latin typeface="Calibri" panose="020F0502020204030204" pitchFamily="34" charset="0"/>
                <a:cs typeface="Calibri" panose="020F0502020204030204" pitchFamily="34" charset="0"/>
              </a:rPr>
              <a:t>hình ảnh con người hiện lên chan hoà với thiên nhiên và đầy sức sống.</a:t>
            </a:r>
          </a:p>
          <a:p>
            <a:pPr marL="342900" indent="-342900" algn="just" defTabSz="685800">
              <a:buFont typeface="Arial" panose="020B0604020202020204" pitchFamily="34" charset="0"/>
              <a:buChar char="•"/>
            </a:pPr>
            <a:endParaRPr lang="vi-VN" sz="2400" b="1" dirty="0">
              <a:solidFill>
                <a:prstClr val="black"/>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3FB2C782-F978-093E-145D-D6B639E3CB8E}"/>
              </a:ext>
            </a:extLst>
          </p:cNvPr>
          <p:cNvCxnSpPr>
            <a:cxnSpLocks/>
          </p:cNvCxnSpPr>
          <p:nvPr/>
        </p:nvCxnSpPr>
        <p:spPr>
          <a:xfrm>
            <a:off x="544527" y="1936289"/>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B4006CC2-CAA7-1473-9FFF-8EF384E6CD4F}"/>
              </a:ext>
            </a:extLst>
          </p:cNvPr>
          <p:cNvCxnSpPr>
            <a:cxnSpLocks/>
          </p:cNvCxnSpPr>
          <p:nvPr/>
        </p:nvCxnSpPr>
        <p:spPr>
          <a:xfrm>
            <a:off x="2754327" y="1906618"/>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75D8A620-DAC9-D548-DDD6-2C936D07319B}"/>
              </a:ext>
            </a:extLst>
          </p:cNvPr>
          <p:cNvCxnSpPr>
            <a:cxnSpLocks/>
          </p:cNvCxnSpPr>
          <p:nvPr/>
        </p:nvCxnSpPr>
        <p:spPr>
          <a:xfrm>
            <a:off x="9353247" y="1921858"/>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E249B6F0-6976-A95D-0751-C8A325804B93}"/>
              </a:ext>
            </a:extLst>
          </p:cNvPr>
          <p:cNvCxnSpPr>
            <a:cxnSpLocks/>
          </p:cNvCxnSpPr>
          <p:nvPr/>
        </p:nvCxnSpPr>
        <p:spPr>
          <a:xfrm>
            <a:off x="682387" y="4100369"/>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3D879FA7-BF09-AA4F-D64C-C638D1167709}"/>
              </a:ext>
            </a:extLst>
          </p:cNvPr>
          <p:cNvCxnSpPr>
            <a:cxnSpLocks/>
          </p:cNvCxnSpPr>
          <p:nvPr/>
        </p:nvCxnSpPr>
        <p:spPr>
          <a:xfrm>
            <a:off x="3450106" y="4100369"/>
            <a:ext cx="2188694"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986FD67F-7486-DBF6-FE87-2F43B15A9246}"/>
              </a:ext>
            </a:extLst>
          </p:cNvPr>
          <p:cNvCxnSpPr>
            <a:cxnSpLocks/>
          </p:cNvCxnSpPr>
          <p:nvPr/>
        </p:nvCxnSpPr>
        <p:spPr>
          <a:xfrm>
            <a:off x="5969967" y="4100369"/>
            <a:ext cx="3383280"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D6811E37-8090-730D-5C16-19EBC9766EA0}"/>
              </a:ext>
            </a:extLst>
          </p:cNvPr>
          <p:cNvCxnSpPr>
            <a:cxnSpLocks/>
          </p:cNvCxnSpPr>
          <p:nvPr/>
        </p:nvCxnSpPr>
        <p:spPr>
          <a:xfrm>
            <a:off x="315927" y="6310169"/>
            <a:ext cx="1067281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329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238E2-A81F-C38C-A5AD-95942FFFA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38" y="-275344"/>
            <a:ext cx="1725318" cy="1249296"/>
          </a:xfrm>
          <a:prstGeom prst="rect">
            <a:avLst/>
          </a:prstGeom>
        </p:spPr>
      </p:pic>
      <p:pic>
        <p:nvPicPr>
          <p:cNvPr id="5" name="Picture 4">
            <a:extLst>
              <a:ext uri="{FF2B5EF4-FFF2-40B4-BE49-F238E27FC236}">
                <a16:creationId xmlns:a16="http://schemas.microsoft.com/office/drawing/2014/main" id="{EE631632-1CF1-BF5D-2B68-9E591EECD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255439"/>
            <a:ext cx="1562100" cy="1562100"/>
          </a:xfrm>
          <a:prstGeom prst="rect">
            <a:avLst/>
          </a:prstGeom>
        </p:spPr>
      </p:pic>
      <p:pic>
        <p:nvPicPr>
          <p:cNvPr id="6" name="Picture 5">
            <a:extLst>
              <a:ext uri="{FF2B5EF4-FFF2-40B4-BE49-F238E27FC236}">
                <a16:creationId xmlns:a16="http://schemas.microsoft.com/office/drawing/2014/main" id="{4F269B61-E9B9-0286-953B-549C0119C36D}"/>
              </a:ext>
            </a:extLst>
          </p:cNvPr>
          <p:cNvPicPr>
            <a:picLocks noChangeAspect="1"/>
          </p:cNvPicPr>
          <p:nvPr/>
        </p:nvPicPr>
        <p:blipFill>
          <a:blip r:embed="rId4"/>
          <a:stretch>
            <a:fillRect/>
          </a:stretch>
        </p:blipFill>
        <p:spPr>
          <a:xfrm>
            <a:off x="3450106" y="-99037"/>
            <a:ext cx="5291787" cy="1072989"/>
          </a:xfrm>
          <a:prstGeom prst="rect">
            <a:avLst/>
          </a:prstGeom>
        </p:spPr>
      </p:pic>
      <p:sp>
        <p:nvSpPr>
          <p:cNvPr id="7" name="Hình chữ nhật: Góc Tròn 8">
            <a:extLst>
              <a:ext uri="{FF2B5EF4-FFF2-40B4-BE49-F238E27FC236}">
                <a16:creationId xmlns:a16="http://schemas.microsoft.com/office/drawing/2014/main" id="{A822CBF5-5E2E-27F0-B9D7-75B108DE57DF}"/>
              </a:ext>
            </a:extLst>
          </p:cNvPr>
          <p:cNvSpPr>
            <a:spLocks noGrp="1"/>
          </p:cNvSpPr>
          <p:nvPr>
            <p:ph type="ctrTitle"/>
          </p:nvPr>
        </p:nvSpPr>
        <p:spPr>
          <a:xfrm>
            <a:off x="0" y="1097280"/>
            <a:ext cx="12085320" cy="5744264"/>
          </a:xfrm>
          <a:prstGeom prst="roundRect">
            <a:avLst/>
          </a:prstGeom>
          <a:solidFill>
            <a:schemeClr val="accent5">
              <a:lumMod val="20000"/>
              <a:lumOff val="80000"/>
            </a:schemeClr>
          </a:solidFill>
          <a:ln w="28575">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en-US" sz="3200" kern="1200" dirty="0">
                <a:solidFill>
                  <a:schemeClr val="tx1"/>
                </a:solidFill>
                <a:latin typeface="Calibri" panose="020F0502020204030204" pitchFamily="34" charset="0"/>
                <a:cs typeface="Calibri" panose="020F0502020204030204" pitchFamily="34" charset="0"/>
              </a:rPr>
              <a:t>- </a:t>
            </a:r>
            <a:r>
              <a:rPr lang="vi-VN" sz="3200" kern="1200" spc="-100" dirty="0">
                <a:solidFill>
                  <a:schemeClr val="tx1"/>
                </a:solidFill>
                <a:latin typeface="Calibri" panose="020F0502020204030204" pitchFamily="34" charset="0"/>
                <a:cs typeface="Calibri" panose="020F0502020204030204" pitchFamily="34" charset="0"/>
              </a:rPr>
              <a:t>Đọc đúng và diễn cảm bài thơ Trước cổng trời, biết nhấn giọng vào những từ ngữ cần thiết để thể hiện cảm xúc ngỡ ngàng trước vẻ đẹp hoang sơ, kì thú, thơ mộng của cảnh vật thiên nhiên miền núi cao. </a:t>
            </a:r>
            <a:br>
              <a:rPr lang="en-US" sz="3200" kern="1200" spc="-100" dirty="0">
                <a:solidFill>
                  <a:schemeClr val="tx1"/>
                </a:solidFill>
                <a:latin typeface="Calibri" panose="020F0502020204030204" pitchFamily="34" charset="0"/>
                <a:cs typeface="Calibri" panose="020F0502020204030204" pitchFamily="34" charset="0"/>
              </a:rPr>
            </a:br>
            <a:r>
              <a:rPr lang="en-US" sz="3200" kern="1200" dirty="0">
                <a:solidFill>
                  <a:schemeClr val="tx1"/>
                </a:solidFill>
                <a:latin typeface="Calibri" panose="020F0502020204030204" pitchFamily="34" charset="0"/>
                <a:cs typeface="Calibri" panose="020F0502020204030204" pitchFamily="34" charset="0"/>
              </a:rPr>
              <a:t>- </a:t>
            </a:r>
            <a:r>
              <a:rPr lang="vi-VN" sz="3200" kern="1200" dirty="0">
                <a:solidFill>
                  <a:schemeClr val="tx1"/>
                </a:solidFill>
                <a:latin typeface="Calibri" panose="020F0502020204030204" pitchFamily="34" charset="0"/>
                <a:cs typeface="Calibri" panose="020F0502020204030204" pitchFamily="34" charset="0"/>
              </a:rPr>
              <a:t>Nhận biết được hình ảnh thơ, cảnh vật thiên nhiên vùng núi cao mang vẻ đẹp hoang sơ, khoáng đạt, trong lành, thơ mộng, qua lời thơ giàu hình ảnh, gợi âm thanh, sắc màu,... Trong không gian ấy, </a:t>
            </a:r>
            <a:r>
              <a:rPr lang="vi-VN" sz="3200" kern="1200" spc="-100" dirty="0">
                <a:solidFill>
                  <a:schemeClr val="tx1"/>
                </a:solidFill>
                <a:latin typeface="Calibri" panose="020F0502020204030204" pitchFamily="34" charset="0"/>
                <a:cs typeface="Calibri" panose="020F0502020204030204" pitchFamily="34" charset="0"/>
              </a:rPr>
              <a:t>hình ảnh con người hiện lên chan hoà với thiên nhiên và đầy sức sống.</a:t>
            </a:r>
          </a:p>
          <a:p>
            <a:pPr marL="342900" indent="-342900" algn="just" defTabSz="685800">
              <a:buClrTx/>
              <a:buFont typeface="Arial" panose="020B0604020202020204" pitchFamily="34" charset="0"/>
              <a:buChar char="•"/>
            </a:pPr>
            <a:endParaRPr lang="vi-VN" sz="2400" b="1" kern="1200" dirty="0">
              <a:solidFill>
                <a:prstClr val="black"/>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EF063FFB-A26B-857E-584C-18A62E738F7C}"/>
              </a:ext>
            </a:extLst>
          </p:cNvPr>
          <p:cNvCxnSpPr>
            <a:cxnSpLocks/>
          </p:cNvCxnSpPr>
          <p:nvPr/>
        </p:nvCxnSpPr>
        <p:spPr>
          <a:xfrm>
            <a:off x="544527" y="1936289"/>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359EE473-234B-1E55-D737-C58487958DC3}"/>
              </a:ext>
            </a:extLst>
          </p:cNvPr>
          <p:cNvCxnSpPr>
            <a:cxnSpLocks/>
          </p:cNvCxnSpPr>
          <p:nvPr/>
        </p:nvCxnSpPr>
        <p:spPr>
          <a:xfrm>
            <a:off x="2754327" y="1906618"/>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44D9DA3E-9843-BEB0-2ECE-D18442F53C33}"/>
              </a:ext>
            </a:extLst>
          </p:cNvPr>
          <p:cNvCxnSpPr>
            <a:cxnSpLocks/>
          </p:cNvCxnSpPr>
          <p:nvPr/>
        </p:nvCxnSpPr>
        <p:spPr>
          <a:xfrm>
            <a:off x="9353247" y="1921858"/>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4743065-03F7-18C9-6A57-3DF9F2004390}"/>
              </a:ext>
            </a:extLst>
          </p:cNvPr>
          <p:cNvCxnSpPr>
            <a:cxnSpLocks/>
          </p:cNvCxnSpPr>
          <p:nvPr/>
        </p:nvCxnSpPr>
        <p:spPr>
          <a:xfrm>
            <a:off x="682387" y="4100369"/>
            <a:ext cx="163549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4A6F1A02-F565-E314-89E7-C7D6A5C1D07C}"/>
              </a:ext>
            </a:extLst>
          </p:cNvPr>
          <p:cNvCxnSpPr>
            <a:cxnSpLocks/>
          </p:cNvCxnSpPr>
          <p:nvPr/>
        </p:nvCxnSpPr>
        <p:spPr>
          <a:xfrm>
            <a:off x="3450106" y="4100369"/>
            <a:ext cx="2188694"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C1557A96-AB6A-3368-3E3C-1C2604DEC9AD}"/>
              </a:ext>
            </a:extLst>
          </p:cNvPr>
          <p:cNvCxnSpPr>
            <a:cxnSpLocks/>
          </p:cNvCxnSpPr>
          <p:nvPr/>
        </p:nvCxnSpPr>
        <p:spPr>
          <a:xfrm>
            <a:off x="315927" y="6310169"/>
            <a:ext cx="10672813"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CF2997F4-4A08-EC03-EA0A-48128AC1DC10}"/>
              </a:ext>
            </a:extLst>
          </p:cNvPr>
          <p:cNvCxnSpPr>
            <a:cxnSpLocks/>
          </p:cNvCxnSpPr>
          <p:nvPr/>
        </p:nvCxnSpPr>
        <p:spPr>
          <a:xfrm>
            <a:off x="5969967" y="4100369"/>
            <a:ext cx="3383280" cy="0"/>
          </a:xfrm>
          <a:prstGeom prst="line">
            <a:avLst/>
          </a:prstGeom>
          <a:ln w="57150">
            <a:solidFill>
              <a:srgbClr val="FF0000"/>
            </a:solidFill>
            <a:prstDash val="soli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964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145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6F35A0-C93E-110F-7DC1-F7D054A9F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0F7F7F66-66CB-D190-D230-D61EB03F4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Title 3">
            <a:extLst>
              <a:ext uri="{FF2B5EF4-FFF2-40B4-BE49-F238E27FC236}">
                <a16:creationId xmlns:a16="http://schemas.microsoft.com/office/drawing/2014/main" id="{AA1A13D6-493A-9655-44B3-3DD5C03460EC}"/>
              </a:ext>
            </a:extLst>
          </p:cNvPr>
          <p:cNvSpPr>
            <a:spLocks noGrp="1"/>
          </p:cNvSpPr>
          <p:nvPr>
            <p:ph type="ctrTitle"/>
          </p:nvPr>
        </p:nvSpPr>
        <p:spPr>
          <a:xfrm>
            <a:off x="914400" y="2130425"/>
            <a:ext cx="10363200" cy="1470025"/>
          </a:xfrm>
        </p:spPr>
        <p:txBody>
          <a:bodyPr/>
          <a:lstStyle/>
          <a:p>
            <a:pPr algn="ctr">
              <a:lnSpc>
                <a:spcPct val="150000"/>
              </a:lnSpc>
            </a:pPr>
            <a:r>
              <a:rPr lang="en-US" sz="4800" b="1" dirty="0">
                <a:solidFill>
                  <a:srgbClr val="FF0000"/>
                </a:solidFill>
                <a:latin typeface="Times New Roman" panose="02020603050405020304" pitchFamily="18" charset="0"/>
                <a:cs typeface="Times New Roman" panose="02020603050405020304" pitchFamily="18" charset="0"/>
              </a:rPr>
              <a:t>CẢM ƠN CÁC CÔ GIÁO </a:t>
            </a:r>
            <a:br>
              <a:rPr lang="en-US" sz="4800" b="1" dirty="0">
                <a:solidFill>
                  <a:srgbClr val="FF0000"/>
                </a:solidFill>
                <a:latin typeface="Times New Roman" panose="02020603050405020304" pitchFamily="18" charset="0"/>
                <a:cs typeface="Times New Roman" panose="02020603050405020304" pitchFamily="18" charset="0"/>
              </a:rPr>
            </a:br>
            <a:r>
              <a:rPr lang="en-US" sz="4800" b="1" dirty="0">
                <a:solidFill>
                  <a:srgbClr val="FF0000"/>
                </a:solidFill>
                <a:latin typeface="Times New Roman" panose="02020603050405020304" pitchFamily="18" charset="0"/>
                <a:cs typeface="Times New Roman" panose="02020603050405020304" pitchFamily="18" charset="0"/>
              </a:rPr>
              <a:t>VỀ THĂM LỚP 5A6</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0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FA03-8389-B97B-D165-16E66560AE3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F4D25C2A-F4EC-3715-7326-8F9DF7F11542}"/>
              </a:ext>
            </a:extLst>
          </p:cNvPr>
          <p:cNvSpPr>
            <a:spLocks noGrp="1"/>
          </p:cNvSpPr>
          <p:nvPr>
            <p:ph type="subTitle" idx="1"/>
          </p:nvPr>
        </p:nvSpPr>
        <p:spPr/>
        <p:txBody>
          <a:bodyPr/>
          <a:lstStyle/>
          <a:p>
            <a:endParaRPr lang="vi-VN"/>
          </a:p>
        </p:txBody>
      </p:sp>
      <p:pic>
        <p:nvPicPr>
          <p:cNvPr id="4" name="Picture 3" descr="A cartoon of animals crossing a river&#10;&#10;Description automatically generated">
            <a:extLst>
              <a:ext uri="{FF2B5EF4-FFF2-40B4-BE49-F238E27FC236}">
                <a16:creationId xmlns:a16="http://schemas.microsoft.com/office/drawing/2014/main" id="{C352E842-41C4-32DC-7DEA-B9F63673425A}"/>
              </a:ext>
            </a:extLst>
          </p:cNvPr>
          <p:cNvPicPr>
            <a:picLocks noChangeAspect="1"/>
          </p:cNvPicPr>
          <p:nvPr/>
        </p:nvPicPr>
        <p:blipFill>
          <a:blip r:embed="rId2"/>
          <a:stretch>
            <a:fillRect/>
          </a:stretch>
        </p:blipFill>
        <p:spPr>
          <a:xfrm>
            <a:off x="0" y="0"/>
            <a:ext cx="12285326" cy="6858000"/>
          </a:xfrm>
          <a:prstGeom prst="rect">
            <a:avLst/>
          </a:prstGeom>
        </p:spPr>
      </p:pic>
      <p:sp>
        <p:nvSpPr>
          <p:cNvPr id="5" name="Title 1">
            <a:extLst>
              <a:ext uri="{FF2B5EF4-FFF2-40B4-BE49-F238E27FC236}">
                <a16:creationId xmlns:a16="http://schemas.microsoft.com/office/drawing/2014/main" id="{647D52DD-C7F7-4729-F6B5-EE887153A539}"/>
              </a:ext>
            </a:extLst>
          </p:cNvPr>
          <p:cNvSpPr txBox="1">
            <a:spLocks/>
          </p:cNvSpPr>
          <p:nvPr/>
        </p:nvSpPr>
        <p:spPr>
          <a:xfrm>
            <a:off x="0" y="0"/>
            <a:ext cx="4297680" cy="156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Arial" panose="020B0604020202020204"/>
              <a:buNone/>
              <a:defRPr sz="2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2pPr>
            <a:lvl3pPr marR="0" lvl="2"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3pPr>
            <a:lvl4pPr marR="0" lvl="3"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4pPr>
            <a:lvl5pPr marR="0" lvl="4"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5pPr>
            <a:lvl6pPr marR="0" lvl="5"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6pPr>
            <a:lvl7pPr marR="0" lvl="6"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7pPr>
            <a:lvl8pPr marR="0" lvl="7"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8pPr>
            <a:lvl9pPr marR="0" lvl="8" algn="l" rtl="0">
              <a:lnSpc>
                <a:spcPct val="100000"/>
              </a:lnSpc>
              <a:spcBef>
                <a:spcPts val="0"/>
              </a:spcBef>
              <a:spcAft>
                <a:spcPts val="0"/>
              </a:spcAft>
              <a:buClr>
                <a:srgbClr val="000000"/>
              </a:buClr>
              <a:buSzPts val="1400"/>
              <a:buFont typeface="Montserrat" panose="02000505000000020004"/>
              <a:buNone/>
              <a:defRPr sz="1400" b="0" i="0" u="none" strike="noStrike" cap="none">
                <a:solidFill>
                  <a:srgbClr val="000000"/>
                </a:solidFill>
                <a:latin typeface="Montserrat" panose="02000505000000020004"/>
                <a:ea typeface="Montserrat" panose="02000505000000020004"/>
                <a:cs typeface="Montserrat" panose="02000505000000020004"/>
                <a:sym typeface="Montserrat" panose="02000505000000020004"/>
              </a:defRPr>
            </a:lvl9pPr>
          </a:lstStyle>
          <a:p>
            <a:pPr algn="just"/>
            <a:r>
              <a:rPr lang="vi-VN" sz="2800" b="1" kern="1200" spc="-100" dirty="0">
                <a:solidFill>
                  <a:srgbClr val="FF0000"/>
                </a:solidFill>
                <a:latin typeface="Calibri" panose="020F0502020204030204" pitchFamily="34" charset="0"/>
                <a:cs typeface="Calibri" panose="020F0502020204030204" pitchFamily="34" charset="0"/>
              </a:rPr>
              <a:t>Theo </a:t>
            </a:r>
            <a:r>
              <a:rPr lang="en-US" sz="2800" b="1" kern="1200" spc="-100" dirty="0">
                <a:solidFill>
                  <a:srgbClr val="FF0000"/>
                </a:solidFill>
                <a:latin typeface="Calibri" panose="020F0502020204030204" pitchFamily="34" charset="0"/>
                <a:cs typeface="Calibri" panose="020F0502020204030204" pitchFamily="34" charset="0"/>
              </a:rPr>
              <a:t>con</a:t>
            </a:r>
            <a:r>
              <a:rPr lang="vi-VN" sz="2800" b="1" kern="1200" spc="-100" dirty="0">
                <a:solidFill>
                  <a:srgbClr val="FF0000"/>
                </a:solidFill>
                <a:latin typeface="Calibri" panose="020F0502020204030204" pitchFamily="34" charset="0"/>
                <a:cs typeface="Calibri" panose="020F0502020204030204" pitchFamily="34" charset="0"/>
              </a:rPr>
              <a:t>, vì sao cảnh vật trong bức tranh dưới đây</a:t>
            </a:r>
            <a:r>
              <a:rPr lang="en-US" sz="2800" b="1" kern="1200" spc="-100" dirty="0">
                <a:solidFill>
                  <a:srgbClr val="FF0000"/>
                </a:solidFill>
                <a:latin typeface="Calibri" panose="020F0502020204030204" pitchFamily="34" charset="0"/>
                <a:cs typeface="Calibri" panose="020F0502020204030204" pitchFamily="34" charset="0"/>
              </a:rPr>
              <a:t> </a:t>
            </a:r>
            <a:r>
              <a:rPr lang="vi-VN" sz="2800" b="1" kern="1200" spc="-100" dirty="0">
                <a:solidFill>
                  <a:srgbClr val="FF0000"/>
                </a:solidFill>
                <a:latin typeface="Calibri" panose="020F0502020204030204" pitchFamily="34" charset="0"/>
                <a:cs typeface="Calibri" panose="020F0502020204030204" pitchFamily="34" charset="0"/>
              </a:rPr>
              <a:t>được gọi là “cổng trời”?</a:t>
            </a:r>
            <a:br>
              <a:rPr lang="en-US" sz="2400" b="1" kern="1200" dirty="0">
                <a:solidFill>
                  <a:srgbClr val="FF0000"/>
                </a:solidFill>
                <a:latin typeface="Calibri" panose="020F0502020204030204" pitchFamily="34" charset="0"/>
                <a:cs typeface="Calibri" panose="020F0502020204030204" pitchFamily="34" charset="0"/>
              </a:rPr>
            </a:br>
            <a:endParaRPr lang="vi-VN" dirty="0">
              <a:solidFill>
                <a:srgbClr val="FF0000"/>
              </a:solidFill>
            </a:endParaRPr>
          </a:p>
        </p:txBody>
      </p:sp>
    </p:spTree>
    <p:extLst>
      <p:ext uri="{BB962C8B-B14F-4D97-AF65-F5344CB8AC3E}">
        <p14:creationId xmlns:p14="http://schemas.microsoft.com/office/powerpoint/2010/main" val="23518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59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CC5CDF-75DB-C1F3-76B1-E6771D01D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5" name="Picture 4">
            <a:extLst>
              <a:ext uri="{FF2B5EF4-FFF2-40B4-BE49-F238E27FC236}">
                <a16:creationId xmlns:a16="http://schemas.microsoft.com/office/drawing/2014/main" id="{C2847F56-F03D-8C01-E270-DE0F26106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
        <p:nvSpPr>
          <p:cNvPr id="6" name="Text Box 2">
            <a:extLst>
              <a:ext uri="{FF2B5EF4-FFF2-40B4-BE49-F238E27FC236}">
                <a16:creationId xmlns:a16="http://schemas.microsoft.com/office/drawing/2014/main" id="{97F775B1-6C87-45C6-B9B6-B9571A817ECD}"/>
              </a:ext>
            </a:extLst>
          </p:cNvPr>
          <p:cNvSpPr txBox="1"/>
          <p:nvPr/>
        </p:nvSpPr>
        <p:spPr>
          <a:xfrm>
            <a:off x="784361" y="1004688"/>
            <a:ext cx="4695638" cy="1815882"/>
          </a:xfrm>
          <a:prstGeom prst="rect">
            <a:avLst/>
          </a:prstGeom>
          <a:noFill/>
        </p:spPr>
        <p:txBody>
          <a:bodyPr wrap="square" rtlCol="0" anchor="t">
            <a:spAutoFit/>
            <a:scene3d>
              <a:camera prst="orthographicFront"/>
              <a:lightRig rig="threePt" dir="t"/>
            </a:scene3d>
          </a:bodyPr>
          <a:lstStyle/>
          <a:p>
            <a:pPr algn="just"/>
            <a:r>
              <a:rPr lang="en-US" sz="2800" b="0" i="0" dirty="0" err="1">
                <a:solidFill>
                  <a:srgbClr val="000000"/>
                </a:solidFill>
                <a:effectLst/>
                <a:latin typeface="Cambria" panose="02040503050406030204" pitchFamily="18" charset="0"/>
                <a:ea typeface="Cambria" panose="02040503050406030204" pitchFamily="18" charset="0"/>
              </a:rPr>
              <a:t>Giữa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hai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vách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Mở</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một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trời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thoảng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mây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trôi</a:t>
            </a:r>
            <a:endParaRPr lang="en-US" sz="2800" b="0"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Cổng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trời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trên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mặt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đất</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8" name="Text Box 2">
            <a:extLst>
              <a:ext uri="{FF2B5EF4-FFF2-40B4-BE49-F238E27FC236}">
                <a16:creationId xmlns:a16="http://schemas.microsoft.com/office/drawing/2014/main" id="{552DFE6C-A757-1C16-FB29-14A89CEF26BD}"/>
              </a:ext>
            </a:extLst>
          </p:cNvPr>
          <p:cNvSpPr txBox="1"/>
          <p:nvPr/>
        </p:nvSpPr>
        <p:spPr>
          <a:xfrm>
            <a:off x="795030" y="2964152"/>
            <a:ext cx="3970604" cy="1815882"/>
          </a:xfrm>
          <a:prstGeom prst="rect">
            <a:avLst/>
          </a:prstGeom>
          <a:noFill/>
        </p:spPr>
        <p:txBody>
          <a:bodyPr wrap="square" rtlCol="0" anchor="t">
            <a:spAutoFit/>
            <a:scene3d>
              <a:camera prst="orthographicFront"/>
              <a:lightRig rig="threePt" dir="t"/>
            </a:scene3d>
          </a:bodyPr>
          <a:lstStyle/>
          <a:p>
            <a:r>
              <a:rPr lang="en-US" sz="2800" b="0" i="0" dirty="0" err="1">
                <a:solidFill>
                  <a:srgbClr val="000000"/>
                </a:solidFill>
                <a:effectLst/>
                <a:latin typeface="Cambria" panose="02040503050406030204" pitchFamily="18" charset="0"/>
                <a:ea typeface="Cambria" panose="02040503050406030204" pitchFamily="18" charset="0"/>
              </a:rPr>
              <a:t>Nhìn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ngút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ngát</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Bao </a:t>
            </a:r>
            <a:r>
              <a:rPr lang="en-US" sz="2800" b="0" i="0" dirty="0" err="1">
                <a:solidFill>
                  <a:srgbClr val="000000"/>
                </a:solidFill>
                <a:effectLst/>
                <a:latin typeface="Cambria" panose="02040503050406030204" pitchFamily="18" charset="0"/>
                <a:ea typeface="Cambria" panose="02040503050406030204" pitchFamily="18" charset="0"/>
              </a:rPr>
              <a:t>sắc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màu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cỏ</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hoa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a:solidFill>
                  <a:srgbClr val="000000"/>
                </a:solidFill>
                <a:effectLst/>
                <a:latin typeface="Cambria" panose="02040503050406030204" pitchFamily="18" charset="0"/>
                <a:ea typeface="Cambria" panose="02040503050406030204" pitchFamily="18" charset="0"/>
              </a:rPr>
              <a:t>Con </a:t>
            </a:r>
            <a:r>
              <a:rPr lang="en-US" sz="2800" b="0" i="0" dirty="0" err="1">
                <a:solidFill>
                  <a:srgbClr val="000000"/>
                </a:solidFill>
                <a:effectLst/>
                <a:latin typeface="Cambria" panose="02040503050406030204" pitchFamily="18" charset="0"/>
                <a:ea typeface="Cambria" panose="02040503050406030204" pitchFamily="18" charset="0"/>
              </a:rPr>
              <a:t>thác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réo</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ngân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nga</a:t>
            </a:r>
            <a:endParaRPr lang="en-US" sz="2800" b="0" i="0" dirty="0">
              <a:solidFill>
                <a:srgbClr val="000000"/>
              </a:solidFill>
              <a:effectLst/>
              <a:latin typeface="Cambria" panose="02040503050406030204" pitchFamily="18" charset="0"/>
              <a:ea typeface="Cambria" panose="02040503050406030204" pitchFamily="18" charset="0"/>
            </a:endParaRPr>
          </a:p>
          <a:p>
            <a:r>
              <a:rPr lang="en-US" sz="2800" b="0" i="0" dirty="0" err="1">
                <a:solidFill>
                  <a:srgbClr val="000000"/>
                </a:solidFill>
                <a:effectLst/>
                <a:latin typeface="Cambria" panose="02040503050406030204" pitchFamily="18" charset="0"/>
                <a:ea typeface="Cambria" panose="02040503050406030204" pitchFamily="18" charset="0"/>
              </a:rPr>
              <a:t>Đàn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dê</a:t>
            </a:r>
            <a:r>
              <a:rPr lang="en-US" sz="2800" b="0" i="0" dirty="0">
                <a:solidFill>
                  <a:srgbClr val="000000"/>
                </a:solidFill>
                <a:effectLst/>
                <a:latin typeface="Cambria" panose="02040503050406030204" pitchFamily="18" charset="0"/>
                <a:ea typeface="Cambria" panose="02040503050406030204" pitchFamily="18" charset="0"/>
              </a:rPr>
              <a:t> soi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suối</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9" name="Text Box 2">
            <a:extLst>
              <a:ext uri="{FF2B5EF4-FFF2-40B4-BE49-F238E27FC236}">
                <a16:creationId xmlns:a16="http://schemas.microsoft.com/office/drawing/2014/main" id="{F2A8FF36-A61F-AE2D-C04A-0CF7DAA7D90E}"/>
              </a:ext>
            </a:extLst>
          </p:cNvPr>
          <p:cNvSpPr txBox="1"/>
          <p:nvPr/>
        </p:nvSpPr>
        <p:spPr>
          <a:xfrm>
            <a:off x="726060" y="4943255"/>
            <a:ext cx="4625925"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Giữa ngút ngàn cây trái</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Dọc vùng rừng nguyên sơ</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Không biết thực hay mơ</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Ráng chiều như hơi khói...</a:t>
            </a:r>
          </a:p>
        </p:txBody>
      </p:sp>
      <p:sp>
        <p:nvSpPr>
          <p:cNvPr id="10" name="Text Box 2">
            <a:extLst>
              <a:ext uri="{FF2B5EF4-FFF2-40B4-BE49-F238E27FC236}">
                <a16:creationId xmlns:a16="http://schemas.microsoft.com/office/drawing/2014/main" id="{70E7B9FB-8231-F507-6A1F-E5062B04A519}"/>
              </a:ext>
            </a:extLst>
          </p:cNvPr>
          <p:cNvSpPr txBox="1"/>
          <p:nvPr/>
        </p:nvSpPr>
        <p:spPr>
          <a:xfrm>
            <a:off x="6523090" y="529750"/>
            <a:ext cx="4666701" cy="1815882"/>
          </a:xfrm>
          <a:prstGeom prst="rect">
            <a:avLst/>
          </a:prstGeom>
          <a:noFill/>
        </p:spPr>
        <p:txBody>
          <a:bodyPr wrap="square" rtlCol="0" anchor="t">
            <a:spAutoFit/>
            <a:scene3d>
              <a:camera prst="orthographicFront"/>
              <a:lightRig rig="threePt" dir="t"/>
            </a:scene3d>
          </a:bodyPr>
          <a:lstStyle/>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Những v</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ạ</a:t>
            </a:r>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 nương màu mật</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Lúa chín ngập lòng thung</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Và tiếng nhạc ngựa rung</a:t>
            </a:r>
          </a:p>
          <a:p>
            <a:r>
              <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Suốt triền rừng hoang dã.</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sp>
        <p:nvSpPr>
          <p:cNvPr id="12" name="Oval 11">
            <a:extLst>
              <a:ext uri="{FF2B5EF4-FFF2-40B4-BE49-F238E27FC236}">
                <a16:creationId xmlns:a16="http://schemas.microsoft.com/office/drawing/2014/main" id="{8765212D-6D0C-72DA-6320-440556B6115C}"/>
              </a:ext>
            </a:extLst>
          </p:cNvPr>
          <p:cNvSpPr/>
          <p:nvPr/>
        </p:nvSpPr>
        <p:spPr>
          <a:xfrm>
            <a:off x="140443" y="1182603"/>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3" name="Oval 12">
            <a:extLst>
              <a:ext uri="{FF2B5EF4-FFF2-40B4-BE49-F238E27FC236}">
                <a16:creationId xmlns:a16="http://schemas.microsoft.com/office/drawing/2014/main" id="{FEE6FF3F-6851-1C84-9C2B-1303A2A34285}"/>
              </a:ext>
            </a:extLst>
          </p:cNvPr>
          <p:cNvSpPr/>
          <p:nvPr/>
        </p:nvSpPr>
        <p:spPr>
          <a:xfrm>
            <a:off x="158284" y="2933759"/>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4" name="Oval 13">
            <a:extLst>
              <a:ext uri="{FF2B5EF4-FFF2-40B4-BE49-F238E27FC236}">
                <a16:creationId xmlns:a16="http://schemas.microsoft.com/office/drawing/2014/main" id="{3662D23D-20EF-EF08-E882-A5CFDDC31F6B}"/>
              </a:ext>
            </a:extLst>
          </p:cNvPr>
          <p:cNvSpPr/>
          <p:nvPr/>
        </p:nvSpPr>
        <p:spPr>
          <a:xfrm>
            <a:off x="158284" y="4925858"/>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5" name="Oval 14">
            <a:extLst>
              <a:ext uri="{FF2B5EF4-FFF2-40B4-BE49-F238E27FC236}">
                <a16:creationId xmlns:a16="http://schemas.microsoft.com/office/drawing/2014/main" id="{7A9E2627-E9BF-8F4F-391D-D1251DDE7910}"/>
              </a:ext>
            </a:extLst>
          </p:cNvPr>
          <p:cNvSpPr/>
          <p:nvPr/>
        </p:nvSpPr>
        <p:spPr>
          <a:xfrm>
            <a:off x="5927277" y="631907"/>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6" name="Oval 15">
            <a:extLst>
              <a:ext uri="{FF2B5EF4-FFF2-40B4-BE49-F238E27FC236}">
                <a16:creationId xmlns:a16="http://schemas.microsoft.com/office/drawing/2014/main" id="{6CEF7591-14FB-416C-068A-C642E754205E}"/>
              </a:ext>
            </a:extLst>
          </p:cNvPr>
          <p:cNvSpPr/>
          <p:nvPr/>
        </p:nvSpPr>
        <p:spPr>
          <a:xfrm>
            <a:off x="6014912" y="2614219"/>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
        <p:nvSpPr>
          <p:cNvPr id="17" name="Text Box 2">
            <a:extLst>
              <a:ext uri="{FF2B5EF4-FFF2-40B4-BE49-F238E27FC236}">
                <a16:creationId xmlns:a16="http://schemas.microsoft.com/office/drawing/2014/main" id="{8E22AB9F-5597-E1DE-8525-E42034334CFF}"/>
              </a:ext>
            </a:extLst>
          </p:cNvPr>
          <p:cNvSpPr txBox="1"/>
          <p:nvPr/>
        </p:nvSpPr>
        <p:spPr>
          <a:xfrm>
            <a:off x="6540931" y="2521059"/>
            <a:ext cx="4648860" cy="1815882"/>
          </a:xfrm>
          <a:prstGeom prst="rect">
            <a:avLst/>
          </a:prstGeom>
          <a:noFill/>
        </p:spPr>
        <p:txBody>
          <a:bodyPr wrap="square" rtlCol="0" anchor="t">
            <a:spAutoFit/>
            <a:scene3d>
              <a:camera prst="orthographicFront"/>
              <a:lightRig rig="threePt" dir="t"/>
            </a:scene3d>
          </a:bodyPr>
          <a:lstStyle/>
          <a:p>
            <a:pPr lvl="0" algn="just"/>
            <a:r>
              <a:rPr lang="vi-VN" sz="2800" dirty="0">
                <a:latin typeface="Cambria" panose="02040503050406030204" pitchFamily="18" charset="0"/>
                <a:ea typeface="Cambria" panose="02040503050406030204" pitchFamily="18" charset="0"/>
              </a:rPr>
              <a:t>Người Tày từ khắp ng</a:t>
            </a:r>
            <a:r>
              <a:rPr lang="en-US" sz="2800" dirty="0">
                <a:latin typeface="Cambria" panose="02040503050406030204" pitchFamily="18" charset="0"/>
                <a:ea typeface="Cambria" panose="02040503050406030204" pitchFamily="18" charset="0"/>
              </a:rPr>
              <a:t>ả</a:t>
            </a:r>
            <a:endParaRPr lang="vi-VN" sz="2800" dirty="0">
              <a:latin typeface="Cambria" panose="02040503050406030204" pitchFamily="18" charset="0"/>
              <a:ea typeface="Cambria" panose="02040503050406030204" pitchFamily="18" charset="0"/>
            </a:endParaRPr>
          </a:p>
          <a:p>
            <a:pPr lvl="0" algn="just"/>
            <a:r>
              <a:rPr lang="vi-VN" sz="2800" dirty="0">
                <a:latin typeface="Cambria" panose="02040503050406030204" pitchFamily="18" charset="0"/>
                <a:ea typeface="Cambria" panose="02040503050406030204" pitchFamily="18" charset="0"/>
              </a:rPr>
              <a:t>Đi gặt lúa, trồng rau</a:t>
            </a:r>
          </a:p>
          <a:p>
            <a:pPr lvl="0" algn="just"/>
            <a:r>
              <a:rPr lang="vi-VN" sz="2800" dirty="0">
                <a:latin typeface="Cambria" panose="02040503050406030204" pitchFamily="18" charset="0"/>
                <a:ea typeface="Cambria" panose="02040503050406030204" pitchFamily="18" charset="0"/>
              </a:rPr>
              <a:t>Những người Giáy, người Dao</a:t>
            </a:r>
          </a:p>
          <a:p>
            <a:pPr lvl="0" algn="just"/>
            <a:r>
              <a:rPr lang="vi-VN" sz="2800" dirty="0">
                <a:latin typeface="Cambria" panose="02040503050406030204" pitchFamily="18" charset="0"/>
                <a:ea typeface="Cambria" panose="02040503050406030204" pitchFamily="18" charset="0"/>
              </a:rPr>
              <a:t>Đi tìm măng, hái nấm.</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18" name="Text Box 2">
            <a:extLst>
              <a:ext uri="{FF2B5EF4-FFF2-40B4-BE49-F238E27FC236}">
                <a16:creationId xmlns:a16="http://schemas.microsoft.com/office/drawing/2014/main" id="{1B7586D5-18C9-24AC-7678-B4D9B949BDE5}"/>
              </a:ext>
            </a:extLst>
          </p:cNvPr>
          <p:cNvSpPr txBox="1"/>
          <p:nvPr/>
        </p:nvSpPr>
        <p:spPr>
          <a:xfrm>
            <a:off x="6580492" y="4396171"/>
            <a:ext cx="4680746" cy="2246769"/>
          </a:xfrm>
          <a:prstGeom prst="rect">
            <a:avLst/>
          </a:prstGeom>
          <a:noFill/>
        </p:spPr>
        <p:txBody>
          <a:bodyPr wrap="square" rtlCol="0" anchor="t">
            <a:spAutoFit/>
            <a:scene3d>
              <a:camera prst="orthographicFront"/>
              <a:lightRig rig="threePt" dir="t"/>
            </a:scene3d>
          </a:bodyPr>
          <a:lstStyle/>
          <a:p>
            <a:pPr lvl="0"/>
            <a:r>
              <a:rPr lang="vi-VN" sz="2800" dirty="0">
                <a:latin typeface="Cambria" panose="02040503050406030204" pitchFamily="18" charset="0"/>
                <a:ea typeface="Cambria" panose="02040503050406030204" pitchFamily="18" charset="0"/>
              </a:rPr>
              <a:t>Vạt áo chàm thấp thoáng</a:t>
            </a:r>
          </a:p>
          <a:p>
            <a:pPr lvl="0"/>
            <a:r>
              <a:rPr lang="vi-VN" sz="2800" dirty="0">
                <a:latin typeface="Cambria" panose="02040503050406030204" pitchFamily="18" charset="0"/>
                <a:ea typeface="Cambria" panose="02040503050406030204" pitchFamily="18" charset="0"/>
              </a:rPr>
              <a:t>Nhuộm xanh cả nắng chiều</a:t>
            </a:r>
          </a:p>
          <a:p>
            <a:pPr lvl="0"/>
            <a:r>
              <a:rPr lang="vi-VN" sz="2800" dirty="0">
                <a:latin typeface="Cambria" panose="02040503050406030204" pitchFamily="18" charset="0"/>
                <a:ea typeface="Cambria" panose="02040503050406030204" pitchFamily="18" charset="0"/>
              </a:rPr>
              <a:t>Và gió thổi, suối reo</a:t>
            </a:r>
          </a:p>
          <a:p>
            <a:pPr lvl="0"/>
            <a:r>
              <a:rPr lang="vi-VN" sz="2800" dirty="0">
                <a:latin typeface="Cambria" panose="02040503050406030204" pitchFamily="18" charset="0"/>
                <a:ea typeface="Cambria" panose="02040503050406030204" pitchFamily="18" charset="0"/>
              </a:rPr>
              <a:t>Ấm giữa rừng sương giá.</a:t>
            </a:r>
          </a:p>
          <a:p>
            <a:pPr lvl="0" algn="r"/>
            <a:r>
              <a:rPr lang="vi-VN" sz="2800" dirty="0">
                <a:latin typeface="Cambria" panose="02040503050406030204" pitchFamily="18" charset="0"/>
                <a:ea typeface="Cambria" panose="02040503050406030204" pitchFamily="18" charset="0"/>
              </a:rPr>
              <a:t>(</a:t>
            </a:r>
            <a:r>
              <a:rPr lang="vi-VN" sz="2800" b="1" dirty="0">
                <a:latin typeface="Cambria" panose="02040503050406030204" pitchFamily="18" charset="0"/>
                <a:ea typeface="Cambria" panose="02040503050406030204" pitchFamily="18" charset="0"/>
              </a:rPr>
              <a:t>Nguyễn Đình Ảnh</a:t>
            </a:r>
            <a:r>
              <a:rPr lang="vi-VN" sz="2800" dirty="0">
                <a:latin typeface="Cambria" panose="02040503050406030204" pitchFamily="18" charset="0"/>
                <a:ea typeface="Cambria" panose="02040503050406030204" pitchFamily="18" charset="0"/>
              </a:rPr>
              <a:t>)</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sym typeface="Arial" panose="020B0604020202020204"/>
            </a:endParaRPr>
          </a:p>
        </p:txBody>
      </p:sp>
      <p:sp>
        <p:nvSpPr>
          <p:cNvPr id="19" name="Oval 18">
            <a:extLst>
              <a:ext uri="{FF2B5EF4-FFF2-40B4-BE49-F238E27FC236}">
                <a16:creationId xmlns:a16="http://schemas.microsoft.com/office/drawing/2014/main" id="{53FA8D6C-FB43-A094-E5AF-456BBAB9EDFE}"/>
              </a:ext>
            </a:extLst>
          </p:cNvPr>
          <p:cNvSpPr/>
          <p:nvPr/>
        </p:nvSpPr>
        <p:spPr>
          <a:xfrm>
            <a:off x="6061002" y="4596531"/>
            <a:ext cx="372515" cy="30759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6</a:t>
            </a:r>
          </a:p>
        </p:txBody>
      </p:sp>
      <p:sp>
        <p:nvSpPr>
          <p:cNvPr id="21" name="TextBox 20">
            <a:extLst>
              <a:ext uri="{FF2B5EF4-FFF2-40B4-BE49-F238E27FC236}">
                <a16:creationId xmlns:a16="http://schemas.microsoft.com/office/drawing/2014/main" id="{97E90696-F8D6-DD16-54AD-4D78D933DE11}"/>
              </a:ext>
            </a:extLst>
          </p:cNvPr>
          <p:cNvSpPr txBox="1"/>
          <p:nvPr/>
        </p:nvSpPr>
        <p:spPr>
          <a:xfrm>
            <a:off x="3039022" y="17160"/>
            <a:ext cx="5120640" cy="584775"/>
          </a:xfrm>
          <a:prstGeom prst="rect">
            <a:avLst/>
          </a:prstGeom>
          <a:noFill/>
        </p:spPr>
        <p:txBody>
          <a:bodyPr wrap="square">
            <a:spAutoFit/>
          </a:bodyPr>
          <a:lstStyle/>
          <a:p>
            <a:pPr algn="ctr"/>
            <a:r>
              <a:rPr lang="en-US" sz="3200" b="1" dirty="0">
                <a:solidFill>
                  <a:srgbClr val="FF0000"/>
                </a:solidFill>
              </a:rPr>
              <a:t>TRƯỚC CỔNG TRỜI</a:t>
            </a:r>
            <a:endParaRPr lang="vi-VN" sz="3200" dirty="0">
              <a:solidFill>
                <a:srgbClr val="FF0000"/>
              </a:solidFill>
            </a:endParaRPr>
          </a:p>
        </p:txBody>
      </p:sp>
    </p:spTree>
    <p:extLst>
      <p:ext uri="{BB962C8B-B14F-4D97-AF65-F5344CB8AC3E}">
        <p14:creationId xmlns:p14="http://schemas.microsoft.com/office/powerpoint/2010/main" val="19777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animBg="1"/>
      <p:bldP spid="13" grpId="0" animBg="1"/>
      <p:bldP spid="14" grpId="0" animBg="1"/>
      <p:bldP spid="15" grpId="0" animBg="1"/>
      <p:bldP spid="16" grpId="0" animBg="1"/>
      <p:bldP spid="17" grpId="0"/>
      <p:bldP spid="18" grpId="0"/>
      <p:bldP spid="19"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AAD845-10B9-0D27-0B4C-51E6110C47D3}"/>
              </a:ext>
            </a:extLst>
          </p:cNvPr>
          <p:cNvSpPr txBox="1"/>
          <p:nvPr/>
        </p:nvSpPr>
        <p:spPr>
          <a:xfrm>
            <a:off x="2470672" y="1463086"/>
            <a:ext cx="7663928" cy="1189493"/>
          </a:xfrm>
          <a:prstGeom prst="rect">
            <a:avLst/>
          </a:prstGeom>
          <a:noFill/>
        </p:spPr>
        <p:txBody>
          <a:bodyPr wrap="square">
            <a:spAutoFit/>
          </a:bodyPr>
          <a:lstStyle/>
          <a:p>
            <a:pPr algn="ctr">
              <a:lnSpc>
                <a:spcPct val="150000"/>
              </a:lnSpc>
            </a:pPr>
            <a:r>
              <a:rPr lang="en-US" sz="54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 ĐỌC</a:t>
            </a:r>
          </a:p>
        </p:txBody>
      </p:sp>
      <p:pic>
        <p:nvPicPr>
          <p:cNvPr id="5" name="Picture 4">
            <a:extLst>
              <a:ext uri="{FF2B5EF4-FFF2-40B4-BE49-F238E27FC236}">
                <a16:creationId xmlns:a16="http://schemas.microsoft.com/office/drawing/2014/main" id="{FD9281E2-F7CB-84E2-2CDA-7215A7F43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7" y="-99037"/>
            <a:ext cx="1725318" cy="1249296"/>
          </a:xfrm>
          <a:prstGeom prst="rect">
            <a:avLst/>
          </a:prstGeom>
        </p:spPr>
      </p:pic>
      <p:pic>
        <p:nvPicPr>
          <p:cNvPr id="6" name="Picture 5">
            <a:extLst>
              <a:ext uri="{FF2B5EF4-FFF2-40B4-BE49-F238E27FC236}">
                <a16:creationId xmlns:a16="http://schemas.microsoft.com/office/drawing/2014/main" id="{34C04416-6A36-5F1D-2A06-8BC359FD6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900" y="-99037"/>
            <a:ext cx="1562100" cy="1562100"/>
          </a:xfrm>
          <a:prstGeom prst="rect">
            <a:avLst/>
          </a:prstGeom>
        </p:spPr>
      </p:pic>
    </p:spTree>
    <p:extLst>
      <p:ext uri="{BB962C8B-B14F-4D97-AF65-F5344CB8AC3E}">
        <p14:creationId xmlns:p14="http://schemas.microsoft.com/office/powerpoint/2010/main" val="295211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63123"/>
      </p:ext>
    </p:extLst>
  </p:cSld>
  <p:clrMapOvr>
    <a:masterClrMapping/>
  </p:clrMapOvr>
</p:sld>
</file>

<file path=ppt/theme/theme1.xml><?xml version="1.0" encoding="utf-8"?>
<a:theme xmlns:a="http://schemas.openxmlformats.org/drawingml/2006/main" name="1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4436</TotalTime>
  <Words>1304</Words>
  <Application>Microsoft Office PowerPoint</Application>
  <PresentationFormat>Widescreen</PresentationFormat>
  <Paragraphs>223</Paragraphs>
  <Slides>41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Cambria</vt:lpstr>
      <vt:lpstr>Times New Roman</vt:lpstr>
      <vt:lpstr>UVN Van Chuong Nang</vt:lpstr>
      <vt:lpstr>1_Office Theme</vt:lpstr>
      <vt:lpstr>PowerPoint Presentation</vt:lpstr>
      <vt:lpstr>PowerPoint Presentation</vt:lpstr>
      <vt:lpstr>PowerPoint Presentation</vt:lpstr>
      <vt:lpstr>- Đọc đúng và diễn cảm bài thơ Trước cổng trời, biết nhấn giọng vào những từ ngữ cần thiết để thể hiện cảm xúc ngỡ ngàng trước vẻ đẹp hoang sơ, kì thú, thơ mộng của cảnh vật thiên nhiên miền núi cao.  - Nhận biết được hình ảnh thơ, cảnh vật thiên nhiên vùng núi cao mang vẻ đẹp hoang sơ, khoáng đạt, trong lành, thơ mộng, qua lời thơ giàu hình ảnh, gợi âm thanh, sắc màu,... Trong không gian ấy, hình ảnh con người hiện lên chan hoà với thiên nhiên và đầy sức sống. </vt:lpstr>
      <vt:lpstr>PowerPoint Presentation</vt:lpstr>
      <vt:lpstr>PowerPoint Presentation</vt:lpstr>
      <vt:lpstr>PowerPoint Presentation</vt:lpstr>
      <vt:lpstr>PowerPoint Presentation</vt:lpstr>
      <vt:lpstr>PowerPoint Presentation</vt:lpstr>
      <vt:lpstr>LUYỆN ĐỌC TỪ KHÓ</vt:lpstr>
      <vt:lpstr>PowerPoint Presentation</vt:lpstr>
      <vt:lpstr>TRƯỚC CỔNG TRỜI</vt:lpstr>
      <vt:lpstr>PowerPoint Presentation</vt:lpstr>
      <vt:lpstr>Chuông nhỏ, trong đó có hạt, khi rung kêu từng tiếng, đeo ở cổ ngựa. </vt:lpstr>
      <vt:lpstr>PowerPoint Presentation</vt:lpstr>
      <vt:lpstr>Áo nhuộm màu lá chàm, màu xanh đen mà đồng bào miền núi thường  mặc.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thấy hình ảnh nào thú vị nhất?  Vì sao? </vt:lpstr>
      <vt:lpstr>PowerPoint Presentation</vt:lpstr>
      <vt:lpstr>PowerPoint Presentation</vt:lpstr>
      <vt:lpstr>PowerPoint Presentation</vt:lpstr>
      <vt:lpstr>PowerPoint Presentation</vt:lpstr>
      <vt:lpstr>Ý 3: Người dân miền núi giản dị, chăm chỉ    lao động</vt:lpstr>
      <vt:lpstr>Ý 3: Người dân miền núi giản dị, chăm chỉ    lao động</vt:lpstr>
      <vt:lpstr>Nội dung: Bài thơ ca ngợi vẻ đẹp kì diệu của thiên nhiên. Thiên nhiên đã góp phần làm đẹp cuộc sống, làm phong phú thêm cho cảm xúc và trí tưởng tượng của con người.</vt:lpstr>
      <vt:lpstr>PowerPoint Presentation</vt:lpstr>
      <vt:lpstr>Các con cần nhấn giọng ở những từ ngữ gợi tả, gợi cảm, tượng thanh, tượng hình </vt:lpstr>
      <vt:lpstr>vách</vt:lpstr>
      <vt:lpstr>Giữa hai bên</vt:lpstr>
      <vt:lpstr>PowerPoint Presentation</vt:lpstr>
      <vt:lpstr>PowerPoint Presentation</vt:lpstr>
      <vt:lpstr>PowerPoint Presentation</vt:lpstr>
      <vt:lpstr>CẢM ƠN CÁC CÔ GIÁO  VỀ THĂM LỚP 5A6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216</cp:revision>
  <dcterms:created xsi:type="dcterms:W3CDTF">2024-01-04T11:59:10Z</dcterms:created>
  <dcterms:modified xsi:type="dcterms:W3CDTF">2024-10-07T03:07:58Z</dcterms:modified>
</cp:coreProperties>
</file>