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6"/>
  </p:notesMasterIdLst>
  <p:sldIdLst>
    <p:sldId id="332" r:id="rId3"/>
    <p:sldId id="288" r:id="rId4"/>
    <p:sldId id="274" r:id="rId5"/>
    <p:sldId id="321" r:id="rId6"/>
    <p:sldId id="333" r:id="rId7"/>
    <p:sldId id="287" r:id="rId8"/>
    <p:sldId id="328" r:id="rId9"/>
    <p:sldId id="323" r:id="rId10"/>
    <p:sldId id="326" r:id="rId11"/>
    <p:sldId id="322" r:id="rId12"/>
    <p:sldId id="327" r:id="rId13"/>
    <p:sldId id="276" r:id="rId14"/>
    <p:sldId id="324" r:id="rId15"/>
    <p:sldId id="296" r:id="rId16"/>
    <p:sldId id="325" r:id="rId17"/>
    <p:sldId id="334" r:id="rId18"/>
    <p:sldId id="335" r:id="rId19"/>
    <p:sldId id="336" r:id="rId20"/>
    <p:sldId id="337" r:id="rId21"/>
    <p:sldId id="338" r:id="rId22"/>
    <p:sldId id="339" r:id="rId23"/>
    <p:sldId id="265" r:id="rId24"/>
    <p:sldId id="32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F6228"/>
    <a:srgbClr val="FFFFAD"/>
    <a:srgbClr val="FFFF99"/>
    <a:srgbClr val="01659E"/>
    <a:srgbClr val="FEC00D"/>
    <a:srgbClr val="66FFFF"/>
    <a:srgbClr val="165621"/>
    <a:srgbClr val="8E0A72"/>
    <a:srgbClr val="E9AC01"/>
    <a:srgbClr val="683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0391" autoAdjust="0"/>
  </p:normalViewPr>
  <p:slideViewPr>
    <p:cSldViewPr snapToGrid="0" showGuides="1">
      <p:cViewPr varScale="1">
        <p:scale>
          <a:sx n="66" d="100"/>
          <a:sy n="66" d="100"/>
        </p:scale>
        <p:origin x="100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07173-C673-44F9-83F6-F4B820D7AED9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F270-EC13-46BB-ADD2-DBBDC0934A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4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85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38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428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27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A45BF-78A6-4805-B166-47FC266EE2F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thế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 </a:t>
            </a:r>
            <a:r>
              <a:rPr lang="en-US" altLang="zh-CN" baseline="0" dirty="0" err="1" smtClean="0"/>
              <a:t>vận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dụng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hoặc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ấn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ngôi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sao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đường</a:t>
            </a:r>
            <a:r>
              <a:rPr lang="en-US" altLang="zh-CN" baseline="0" dirty="0" smtClean="0"/>
              <a:t> link </a:t>
            </a:r>
            <a:r>
              <a:rPr lang="en-US" altLang="zh-CN" baseline="0" dirty="0" err="1" smtClean="0"/>
              <a:t>làm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liveworksheets</a:t>
            </a:r>
            <a:r>
              <a:rPr lang="en-US" altLang="zh-CN" baseline="0" dirty="0" smtClean="0"/>
              <a:t>.</a:t>
            </a:r>
          </a:p>
          <a:p>
            <a:r>
              <a:rPr lang="en-US" altLang="zh-CN" dirty="0" smtClean="0"/>
              <a:t>https://www.liveworksheets.com/4-nl850132qk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87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99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50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97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852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59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484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59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78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45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88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55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0" Type="http://schemas.microsoft.com/office/2007/relationships/hdphoto" Target="../media/hdphoto6.wdp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48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5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openxmlformats.org/officeDocument/2006/relationships/image" Target="../media/image43.png"/><Relationship Id="rId5" Type="http://schemas.openxmlformats.org/officeDocument/2006/relationships/image" Target="../media/image49.png"/><Relationship Id="rId10" Type="http://schemas.openxmlformats.org/officeDocument/2006/relationships/image" Target="../media/image42.GIF"/><Relationship Id="rId4" Type="http://schemas.openxmlformats.org/officeDocument/2006/relationships/audio" Target="../media/audio5.wav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hyperlink" Target="https://www.liveworksheets.com/4-nl850132qk" TargetMode="Externa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6648" y="4019988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44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27949">
        <p15:prstTrans prst="curtains"/>
      </p:transition>
    </mc:Choice>
    <mc:Fallback xmlns="">
      <p:transition spd="slow" advClick="0" advTm="127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730250" y="1288234"/>
            <a:ext cx="10856686" cy="5076825"/>
            <a:chOff x="2045432" y="994314"/>
            <a:chExt cx="9144000" cy="507682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432" y="994314"/>
              <a:ext cx="9144000" cy="507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1114" y="1181674"/>
              <a:ext cx="8781021" cy="4682097"/>
            </a:xfrm>
            <a:prstGeom prst="rect">
              <a:avLst/>
            </a:prstGeom>
            <a:solidFill>
              <a:srgbClr val="165621"/>
            </a:solidFill>
            <a:ln>
              <a:solidFill>
                <a:srgbClr val="1656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33319" y="393312"/>
            <a:ext cx="7344131" cy="739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47448" y="382645"/>
            <a:ext cx="5646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Điểm, đoạn thẳng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119124" y="1791762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9770803" y="1752207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2240280" y="1871662"/>
            <a:ext cx="7733030" cy="729615"/>
            <a:chOff x="2171700" y="1489710"/>
            <a:chExt cx="7733030" cy="729615"/>
          </a:xfrm>
        </p:grpSpPr>
        <p:sp>
          <p:nvSpPr>
            <p:cNvPr id="39" name="Oval 38"/>
            <p:cNvSpPr/>
            <p:nvPr/>
          </p:nvSpPr>
          <p:spPr>
            <a:xfrm>
              <a:off x="2171700" y="1490189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9836150" y="1489710"/>
              <a:ext cx="68580" cy="6858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 rot="10800000">
              <a:off x="2733674" y="1524000"/>
              <a:ext cx="806577" cy="695325"/>
            </a:xfrm>
            <a:prstGeom prst="triangl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Isosceles Triangle 41"/>
            <p:cNvSpPr/>
            <p:nvPr/>
          </p:nvSpPr>
          <p:spPr>
            <a:xfrm rot="10800000">
              <a:off x="8379713" y="1524000"/>
              <a:ext cx="806577" cy="695325"/>
            </a:xfrm>
            <a:prstGeom prst="triangl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10800000">
              <a:off x="4346828" y="1524000"/>
              <a:ext cx="806577" cy="695325"/>
            </a:xfrm>
            <a:prstGeom prst="triangl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Isosceles Triangle 43"/>
            <p:cNvSpPr/>
            <p:nvPr/>
          </p:nvSpPr>
          <p:spPr>
            <a:xfrm rot="10800000">
              <a:off x="5153405" y="1524000"/>
              <a:ext cx="806577" cy="695325"/>
            </a:xfrm>
            <a:prstGeom prst="triangl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 rot="10800000">
              <a:off x="5959982" y="1524000"/>
              <a:ext cx="806577" cy="695325"/>
            </a:xfrm>
            <a:prstGeom prst="triangle">
              <a:avLst/>
            </a:prstGeom>
            <a:blipFill>
              <a:blip r:embed="rId7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Isosceles Triangle 45"/>
            <p:cNvSpPr/>
            <p:nvPr/>
          </p:nvSpPr>
          <p:spPr>
            <a:xfrm rot="10800000">
              <a:off x="6766559" y="1524000"/>
              <a:ext cx="806577" cy="695325"/>
            </a:xfrm>
            <a:prstGeom prst="triangle">
              <a:avLst/>
            </a:prstGeom>
            <a:blipFill>
              <a:blip r:embed="rId8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Isosceles Triangle 46"/>
            <p:cNvSpPr/>
            <p:nvPr/>
          </p:nvSpPr>
          <p:spPr>
            <a:xfrm rot="10800000">
              <a:off x="7573136" y="1524000"/>
              <a:ext cx="806577" cy="695325"/>
            </a:xfrm>
            <a:prstGeom prst="triangle">
              <a:avLst/>
            </a:prstGeom>
            <a:blipFill>
              <a:blip r:embed="rId9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Isosceles Triangle 47"/>
            <p:cNvSpPr/>
            <p:nvPr/>
          </p:nvSpPr>
          <p:spPr>
            <a:xfrm rot="10800000">
              <a:off x="3540251" y="1524000"/>
              <a:ext cx="806577" cy="695325"/>
            </a:xfrm>
            <a:prstGeom prst="triangle">
              <a:avLst/>
            </a:prstGeom>
            <a:blipFill>
              <a:blip r:embed="rId10"/>
              <a:stretch>
                <a:fillRect/>
              </a:stretch>
            </a:blipFill>
            <a:ln>
              <a:solidFill>
                <a:srgbClr val="D6E3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2209800" y="1524000"/>
              <a:ext cx="7645400" cy="0"/>
            </a:xfrm>
            <a:prstGeom prst="line">
              <a:avLst/>
            </a:prstGeom>
            <a:ln w="1905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0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>
            <a:off x="2035662" y="1640493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Nail Cartoon High Res Stock Images | Shutterstock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14" b="72857" l="24231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4" t="19132" r="23060" b="25902"/>
          <a:stretch/>
        </p:blipFill>
        <p:spPr bwMode="auto">
          <a:xfrm rot="4889923">
            <a:off x="9935773" y="1644377"/>
            <a:ext cx="262666" cy="29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ounded Rectangle 51"/>
          <p:cNvSpPr/>
          <p:nvPr/>
        </p:nvSpPr>
        <p:spPr>
          <a:xfrm>
            <a:off x="3324767" y="3417438"/>
            <a:ext cx="4819352" cy="7984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Đầu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điểm.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324767" y="4406009"/>
            <a:ext cx="4819353" cy="7984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Dây treo cờ là một đoạn thẳng.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30250" y="6248061"/>
            <a:ext cx="10813144" cy="61614"/>
          </a:xfrm>
          <a:prstGeom prst="line">
            <a:avLst/>
          </a:prstGeom>
          <a:ln w="130175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509809" y="1317262"/>
            <a:ext cx="0" cy="5021441"/>
          </a:xfrm>
          <a:prstGeom prst="line">
            <a:avLst/>
          </a:prstGeom>
          <a:ln w="130175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8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64" grpId="0" animBg="1"/>
          <p:bldP spid="52" grpId="0" uiExpand="1" build="p" animBg="1"/>
          <p:bldP spid="53" grpId="0" build="p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2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52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53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5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64" grpId="0" animBg="1"/>
          <p:bldP spid="52" grpId="0" uiExpand="1" build="p" animBg="1"/>
          <p:bldP spid="53" grpId="0" build="p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ÀN GỖ [PHÒNG HỌP] CHỮ NHẬT, CHÂN KIM LOẠI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692604" y="1073606"/>
            <a:ext cx="5870540" cy="43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Văn Mẫu Lớp 4 Tả Cái Thước Kẻ Của Em. - CÂU CHUYỆN TÌNH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5001">
            <a:off x="6974223" y="934464"/>
            <a:ext cx="3791857" cy="187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ook Clip Art Free PNG Image｜Illustoon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95" y="2270166"/>
            <a:ext cx="4068083" cy="40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68991" y="382645"/>
            <a:ext cx="1011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Xác định đoạn thẳng trên mỗi đồ vật sau:</a:t>
            </a:r>
            <a:endParaRPr lang="en-US" sz="32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219200" y="1436914"/>
            <a:ext cx="3280229" cy="5515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075226" y="1436914"/>
            <a:ext cx="3390938" cy="102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53340" y="2964006"/>
            <a:ext cx="2003460" cy="1022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33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28" y="924265"/>
            <a:ext cx="9179333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08513" y="3100832"/>
            <a:ext cx="8210538" cy="8418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951" y="455239"/>
            <a:ext cx="8118998" cy="409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87068" y="3614529"/>
            <a:ext cx="865030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 smtClean="0"/>
              <a:t>Kể</a:t>
            </a:r>
            <a:r>
              <a:rPr lang="en-US" sz="2800" dirty="0" smtClean="0"/>
              <a:t> </a:t>
            </a:r>
            <a:r>
              <a:rPr lang="en-US" sz="2800" dirty="0" err="1" smtClean="0"/>
              <a:t>tên</a:t>
            </a:r>
            <a:r>
              <a:rPr lang="en-US" sz="2800" dirty="0" smtClean="0"/>
              <a:t> </a:t>
            </a: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err="1" smtClean="0"/>
              <a:t>vẽ</a:t>
            </a:r>
            <a:r>
              <a:rPr lang="en-US" sz="2800" smtClean="0"/>
              <a:t>.</a:t>
            </a:r>
            <a:endParaRPr lang="en-US" sz="28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45711" y="4281809"/>
            <a:ext cx="6623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hình vẽ có 6 điểm: A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9351" y="5539435"/>
            <a:ext cx="553222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 hình vẽ có 2 đoạn 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thẳng: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7068" y="4905906"/>
            <a:ext cx="585288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b) Kể tên các đoạn thẳng trong hình vẽ.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61175" y="947412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75889" y="946067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07071" y="2841527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761346" y="1545906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38079" y="2687782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415809" y="1377647"/>
            <a:ext cx="339561" cy="30749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907494" y="4282475"/>
            <a:ext cx="91011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41388" y="4277661"/>
            <a:ext cx="6665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1087" y="4273365"/>
            <a:ext cx="6665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D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472806" y="4277378"/>
            <a:ext cx="6665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H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31126" y="4273364"/>
            <a:ext cx="66653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974498" y="1099812"/>
            <a:ext cx="3271171" cy="1345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875773" y="1055437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225495" y="1043576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131237" y="2935003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887351" y="1674938"/>
            <a:ext cx="91440" cy="914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4193649" y="1706144"/>
            <a:ext cx="3756114" cy="1274616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281512" y="5535487"/>
            <a:ext cx="883575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CD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14367" y="471339"/>
            <a:ext cx="617957" cy="61795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/>
              <a:t>1</a:t>
            </a:r>
            <a:endParaRPr lang="en-US" sz="4000" b="1" dirty="0"/>
          </a:p>
        </p:txBody>
      </p:sp>
      <p:cxnSp>
        <p:nvCxnSpPr>
          <p:cNvPr id="3" name="Straight Connector 2"/>
          <p:cNvCxnSpPr>
            <a:stCxn id="30" idx="5"/>
          </p:cNvCxnSpPr>
          <p:nvPr/>
        </p:nvCxnSpPr>
        <p:spPr>
          <a:xfrm flipV="1">
            <a:off x="4209286" y="2841527"/>
            <a:ext cx="2332102" cy="171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5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/>
      <p:bldP spid="6" grpId="0"/>
      <p:bldP spid="7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23" grpId="0"/>
      <p:bldP spid="24" grpId="0"/>
      <p:bldP spid="25" grpId="0"/>
      <p:bldP spid="26" grpId="0"/>
      <p:bldP spid="28" grpId="0" animBg="1"/>
      <p:bldP spid="29" grpId="0" animBg="1"/>
      <p:bldP spid="30" grpId="0" animBg="1"/>
      <p:bldP spid="31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1336049" y="629540"/>
            <a:ext cx="9958959" cy="1431057"/>
            <a:chOff x="857087" y="446662"/>
            <a:chExt cx="9958959" cy="1431057"/>
          </a:xfrm>
        </p:grpSpPr>
        <p:sp>
          <p:nvSpPr>
            <p:cNvPr id="60" name="TextBox 59"/>
            <p:cNvSpPr txBox="1"/>
            <p:nvPr/>
          </p:nvSpPr>
          <p:spPr>
            <a:xfrm>
              <a:off x="1475044" y="446662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Kể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349242" y="1139055"/>
              <a:ext cx="93410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a)                                             b)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3" name="Straight Connector 62"/>
          <p:cNvCxnSpPr/>
          <p:nvPr/>
        </p:nvCxnSpPr>
        <p:spPr>
          <a:xfrm flipH="1">
            <a:off x="1954007" y="1998615"/>
            <a:ext cx="2234806" cy="137160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 flipV="1">
            <a:off x="1954006" y="3370215"/>
            <a:ext cx="2234807" cy="10580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4188813" y="1998615"/>
            <a:ext cx="0" cy="242969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3953088" y="1430866"/>
            <a:ext cx="503664" cy="736741"/>
            <a:chOff x="3474126" y="1300240"/>
            <a:chExt cx="503664" cy="736741"/>
          </a:xfrm>
        </p:grpSpPr>
        <p:sp>
          <p:nvSpPr>
            <p:cNvPr id="67" name="TextBox 66"/>
            <p:cNvSpPr txBox="1"/>
            <p:nvPr/>
          </p:nvSpPr>
          <p:spPr>
            <a:xfrm>
              <a:off x="3576640" y="1390650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474126" y="1300240"/>
              <a:ext cx="5036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383852" y="2909344"/>
            <a:ext cx="665403" cy="646331"/>
            <a:chOff x="904890" y="2778718"/>
            <a:chExt cx="665403" cy="646331"/>
          </a:xfrm>
        </p:grpSpPr>
        <p:sp>
          <p:nvSpPr>
            <p:cNvPr id="70" name="TextBox 69"/>
            <p:cNvSpPr txBox="1"/>
            <p:nvPr/>
          </p:nvSpPr>
          <p:spPr>
            <a:xfrm>
              <a:off x="1303593" y="277871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04890" y="2901829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055602" y="3982494"/>
            <a:ext cx="544780" cy="771575"/>
            <a:chOff x="3576640" y="3851868"/>
            <a:chExt cx="544780" cy="771575"/>
          </a:xfrm>
        </p:grpSpPr>
        <p:sp>
          <p:nvSpPr>
            <p:cNvPr id="73" name="TextBox 72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736378" y="410022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75" name="Straight Connector 74"/>
          <p:cNvCxnSpPr/>
          <p:nvPr/>
        </p:nvCxnSpPr>
        <p:spPr>
          <a:xfrm>
            <a:off x="6158521" y="2319762"/>
            <a:ext cx="1495941" cy="1612518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7654462" y="2530926"/>
            <a:ext cx="1046714" cy="1379037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8701176" y="2530926"/>
            <a:ext cx="1734586" cy="1024749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10296463" y="3104056"/>
            <a:ext cx="604090" cy="771575"/>
            <a:chOff x="3576640" y="3851868"/>
            <a:chExt cx="604090" cy="771575"/>
          </a:xfrm>
        </p:grpSpPr>
        <p:sp>
          <p:nvSpPr>
            <p:cNvPr id="79" name="TextBox 78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736378" y="410022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8551910" y="1934605"/>
            <a:ext cx="423514" cy="774143"/>
            <a:chOff x="3576639" y="3724056"/>
            <a:chExt cx="423514" cy="774143"/>
          </a:xfrm>
        </p:grpSpPr>
        <p:sp>
          <p:nvSpPr>
            <p:cNvPr id="82" name="TextBox 81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576639" y="3724056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407162" y="3474796"/>
            <a:ext cx="423514" cy="994469"/>
            <a:chOff x="3487814" y="3851868"/>
            <a:chExt cx="423514" cy="994469"/>
          </a:xfrm>
        </p:grpSpPr>
        <p:sp>
          <p:nvSpPr>
            <p:cNvPr id="85" name="TextBox 84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487814" y="4323117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5915276" y="1830676"/>
            <a:ext cx="444352" cy="660096"/>
            <a:chOff x="3498233" y="3838103"/>
            <a:chExt cx="444352" cy="660096"/>
          </a:xfrm>
        </p:grpSpPr>
        <p:sp>
          <p:nvSpPr>
            <p:cNvPr id="88" name="TextBox 87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2049255" y="4681237"/>
            <a:ext cx="227304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MN, MP , NP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82958" y="4681237"/>
            <a:ext cx="2273047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AB , BC , CD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049255" y="5473335"/>
            <a:ext cx="6373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686584" y="5473335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3470756" y="5473335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7018104" y="5473335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844921" y="5473335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8623970" y="5473335"/>
            <a:ext cx="744584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7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7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5450" y="1161165"/>
            <a:ext cx="8419397" cy="2081326"/>
          </a:xfrm>
          <a:prstGeom prst="roundRect">
            <a:avLst/>
          </a:prstGeom>
          <a:solidFill>
            <a:srgbClr val="FFEAB5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66393" r="8162" b="15432"/>
          <a:stretch/>
        </p:blipFill>
        <p:spPr bwMode="auto">
          <a:xfrm>
            <a:off x="1029798" y="3346235"/>
            <a:ext cx="9410700" cy="30226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940572" y="593254"/>
            <a:ext cx="1907887" cy="617957"/>
            <a:chOff x="1144472" y="1425114"/>
            <a:chExt cx="1907887" cy="617957"/>
          </a:xfrm>
        </p:grpSpPr>
        <p:grpSp>
          <p:nvGrpSpPr>
            <p:cNvPr id="7" name="Group 6"/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2800" dirty="0" err="1" smtClean="0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800" dirty="0" smtClean="0">
                    <a:latin typeface="Times New Roman" pitchFamily="18" charset="0"/>
                    <a:cs typeface="Times New Roman" pitchFamily="18" charset="0"/>
                  </a:rPr>
                  <a:t>  ?</a:t>
                </a:r>
                <a:endParaRPr lang="en-US" sz="28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Oval 7"/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en-US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1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2" t="44710" r="12043" b="43180"/>
          <a:stretch/>
        </p:blipFill>
        <p:spPr bwMode="auto">
          <a:xfrm>
            <a:off x="8201650" y="1486989"/>
            <a:ext cx="1412394" cy="157879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2450252" y="2276385"/>
            <a:ext cx="3048848" cy="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344145" y="1753165"/>
            <a:ext cx="423514" cy="715210"/>
            <a:chOff x="3544616" y="3782989"/>
            <a:chExt cx="423514" cy="715210"/>
          </a:xfrm>
        </p:grpSpPr>
        <p:sp>
          <p:nvSpPr>
            <p:cNvPr id="14" name="TextBox 13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4616" y="3782989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218081" y="1808279"/>
            <a:ext cx="444352" cy="660096"/>
            <a:chOff x="3498233" y="3838103"/>
            <a:chExt cx="444352" cy="660096"/>
          </a:xfrm>
        </p:grpSpPr>
        <p:sp>
          <p:nvSpPr>
            <p:cNvPr id="17" name="TextBox 16"/>
            <p:cNvSpPr txBox="1"/>
            <p:nvPr/>
          </p:nvSpPr>
          <p:spPr>
            <a:xfrm>
              <a:off x="3576640" y="3851868"/>
              <a:ext cx="266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98233" y="3838103"/>
              <a:ext cx="4443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579238" y="2088734"/>
            <a:ext cx="6798798" cy="182643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2217693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 flipH="1">
            <a:off x="2429644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315237" y="2735729"/>
            <a:ext cx="423902" cy="5067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flipH="1">
            <a:off x="5527188" y="2276385"/>
            <a:ext cx="819" cy="4593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93459" y="1659340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5cm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15885" y="382968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7cm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20885464">
            <a:off x="5772107" y="4669667"/>
            <a:ext cx="158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9cm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>
            <a:off x="1436550" y="4163197"/>
            <a:ext cx="6798798" cy="182643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5" r="42707" b="40000"/>
          <a:stretch/>
        </p:blipFill>
        <p:spPr>
          <a:xfrm rot="20918350">
            <a:off x="2807962" y="5067873"/>
            <a:ext cx="6750880" cy="182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0" grpId="1" animBg="1"/>
      <p:bldP spid="22" grpId="0" animBg="1"/>
      <p:bldP spid="22" grpId="1" animBg="1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8800" b="1" dirty="0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0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2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544" y="-3148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900555" y="-31750"/>
            <a:ext cx="862393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0350" y="737235"/>
            <a:ext cx="339090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737995" y="-31750"/>
            <a:ext cx="859472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điểm?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637710" y="-937737"/>
            <a:ext cx="10640642" cy="76513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9" name="图片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7" y="5896429"/>
            <a:ext cx="2196565" cy="8477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11790" y="3569362"/>
            <a:ext cx="8210538" cy="841828"/>
          </a:xfrm>
          <a:prstGeom prst="roundRect">
            <a:avLst/>
          </a:prstGeom>
          <a:solidFill>
            <a:schemeClr val="lt1">
              <a:alpha val="91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25:</a:t>
            </a:r>
          </a:p>
          <a:p>
            <a:pPr algn="ctr"/>
            <a:r>
              <a:rPr lang="en-US" sz="3600" b="1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ĐIỂM, ĐOẠN THẲNG, ĐƯỜNG THẲNG, ĐƯỜNG CONG, </a:t>
            </a:r>
          </a:p>
          <a:p>
            <a:pPr algn="ctr"/>
            <a:r>
              <a:rPr lang="en-US" sz="3600" b="1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 ĐIỂM THẲNG HÀNG</a:t>
            </a:r>
            <a:r>
              <a:rPr lang="en-US" sz="3600" b="1" smtClean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en-US" sz="3600" b="1" smtClean="0">
                <a:ln>
                  <a:solidFill>
                    <a:srgbClr val="4F6228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1</a:t>
            </a:r>
            <a:endParaRPr lang="vi-VN" sz="3600" b="1" dirty="0">
              <a:ln>
                <a:solidFill>
                  <a:srgbClr val="4F6228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467867" y="295220"/>
            <a:ext cx="2258865" cy="980661"/>
            <a:chOff x="1468222" y="0"/>
            <a:chExt cx="2258865" cy="98066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14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468222" y="206880"/>
              <a:ext cx="22588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CHỦ ĐỀ 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870340" y="440544"/>
            <a:ext cx="675503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 QUEN VỚI HÌNH PHẲNG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2092960" y="-31750"/>
            <a:ext cx="8390255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vẽ dưới đây có mấy đoạn thẳng?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49" y="854448"/>
            <a:ext cx="2619408" cy="16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0796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734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376005"/>
            <a:ext cx="6096000" cy="609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123" y="3639175"/>
            <a:ext cx="363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0029" y="144259"/>
            <a:ext cx="6016184" cy="1531829"/>
          </a:xfrm>
          <a:prstGeom prst="roundRect">
            <a:avLst/>
          </a:prstGeom>
          <a:solidFill>
            <a:srgbClr val="FFFF99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026" name="Picture 2" descr="Mua TV Vsmart ở đâu giá tốt? Review các dòng Tivi Vsma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03" y="1937278"/>
            <a:ext cx="6615701" cy="44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3487" y="2350079"/>
            <a:ext cx="5237713" cy="119566"/>
            <a:chOff x="1553716" y="4058947"/>
            <a:chExt cx="5237713" cy="119566"/>
          </a:xfrm>
        </p:grpSpPr>
        <p:grpSp>
          <p:nvGrpSpPr>
            <p:cNvPr id="15" name="Group 14"/>
            <p:cNvGrpSpPr/>
            <p:nvPr/>
          </p:nvGrpSpPr>
          <p:grpSpPr>
            <a:xfrm>
              <a:off x="1553716" y="4058947"/>
              <a:ext cx="5237713" cy="119565"/>
              <a:chOff x="2845271" y="4943031"/>
              <a:chExt cx="4909178" cy="119565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845271" y="5002816"/>
                <a:ext cx="485253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8" name="Oval 17"/>
              <p:cNvSpPr/>
              <p:nvPr/>
            </p:nvSpPr>
            <p:spPr>
              <a:xfrm>
                <a:off x="7641169" y="4943031"/>
                <a:ext cx="113280" cy="11956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1555552" y="4058948"/>
              <a:ext cx="120861" cy="11956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5-Point Star 1">
            <a:hlinkClick r:id="rId6"/>
          </p:cNvPr>
          <p:cNvSpPr/>
          <p:nvPr/>
        </p:nvSpPr>
        <p:spPr>
          <a:xfrm>
            <a:off x="10809027" y="450376"/>
            <a:ext cx="832513" cy="723331"/>
          </a:xfrm>
          <a:prstGeom prst="star5">
            <a:avLst/>
          </a:prstGeom>
          <a:solidFill>
            <a:schemeClr val="accent4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775" y="5283727"/>
            <a:ext cx="1868264" cy="1717945"/>
          </a:xfrm>
          <a:prstGeom prst="rect">
            <a:avLst/>
          </a:prstGeom>
        </p:spPr>
      </p:pic>
      <p:pic>
        <p:nvPicPr>
          <p:cNvPr id="7" name="图片 7" descr="图片包含 玩具, 事情&#10;&#10;已生成高可信度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94" y="4931229"/>
            <a:ext cx="7722347" cy="1926771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899" y="-160129"/>
            <a:ext cx="36421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820" y="1796127"/>
            <a:ext cx="6194073" cy="207282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96850"/>
            <a:ext cx="11526838" cy="646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10239132" y="335512"/>
            <a:ext cx="2214323" cy="1471715"/>
          </a:xfrm>
          <a:prstGeom prst="rect">
            <a:avLst/>
          </a:prstGeom>
        </p:spPr>
      </p:pic>
      <p:pic>
        <p:nvPicPr>
          <p:cNvPr id="31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E5D4A8"/>
              </a:clrFrom>
              <a:clrTo>
                <a:srgbClr val="E5D4A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72518"/>
            <a:ext cx="10481686" cy="6177868"/>
          </a:xfrm>
          <a:prstGeom prst="rect">
            <a:avLst/>
          </a:prstGeom>
        </p:spPr>
      </p:pic>
      <p:sp>
        <p:nvSpPr>
          <p:cNvPr id="3" name="AutoShape 2" descr="Các số đếm từ 1 đến 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Các số đếm từ 1 đến 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799771" y="2075085"/>
            <a:ext cx="6756841" cy="1035174"/>
            <a:chOff x="1799771" y="2075085"/>
            <a:chExt cx="6756841" cy="1035174"/>
          </a:xfrm>
        </p:grpSpPr>
        <p:pic>
          <p:nvPicPr>
            <p:cNvPr id="32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771" y="2075085"/>
              <a:ext cx="1098134" cy="10351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790290" y="2202019"/>
              <a:ext cx="57663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Nhận biết được điểm, đoạn thẳng.</a:t>
              </a:r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99771" y="3348526"/>
            <a:ext cx="8752116" cy="894684"/>
            <a:chOff x="1799771" y="3909542"/>
            <a:chExt cx="8752116" cy="894684"/>
          </a:xfrm>
        </p:grpSpPr>
        <p:pic>
          <p:nvPicPr>
            <p:cNvPr id="1030" name="Picture 6" descr="Dạy trẻ đếm số từ 0 tới 5 bằng tiếng Anh - Mầm non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E5D3AB"/>
                </a:clrFrom>
                <a:clrTo>
                  <a:srgbClr val="E5D3A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94" t="15343" r="4635" b="14920"/>
            <a:stretch/>
          </p:blipFill>
          <p:spPr bwMode="auto">
            <a:xfrm>
              <a:off x="1799771" y="3909542"/>
              <a:ext cx="990519" cy="89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694702" y="3995933"/>
              <a:ext cx="78571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smtClean="0">
                  <a:latin typeface="Times New Roman" pitchFamily="18" charset="0"/>
                  <a:cs typeface="Times New Roman" pitchFamily="18" charset="0"/>
                </a:rPr>
                <a:t>Đọc </a:t>
              </a:r>
              <a:r>
                <a:rPr lang="vi-VN" sz="3200">
                  <a:latin typeface="Times New Roman" pitchFamily="18" charset="0"/>
                  <a:cs typeface="Times New Roman" pitchFamily="18" charset="0"/>
                </a:rPr>
                <a:t>được tên điểm, đoạn </a:t>
              </a:r>
              <a:r>
                <a:rPr lang="vi-VN" sz="3200" smtClean="0"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32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3200" smtClean="0">
                  <a:latin typeface="Times New Roman" pitchFamily="18" charset="0"/>
                  <a:cs typeface="Times New Roman" pitchFamily="18" charset="0"/>
                </a:rPr>
                <a:t>cho </a:t>
              </a:r>
              <a:r>
                <a:rPr lang="vi-VN" sz="3200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vi-VN" sz="320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4" name="Picture 6" descr="Cartoon Number 3 - ClipArt Best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09"/>
              </a:clrFrom>
              <a:clrTo>
                <a:srgbClr val="FFFF0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72" y="4423868"/>
            <a:ext cx="1137031" cy="9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25503" y="4626710"/>
            <a:ext cx="7857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Đo, so sánh độ dài các đoạn thẳng</a:t>
            </a:r>
            <a:r>
              <a:rPr lang="vi-VN" sz="32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28" y="924265"/>
            <a:ext cx="9179333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677887" y="3100832"/>
            <a:ext cx="8210538" cy="8418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ln>
                  <a:solidFill>
                    <a:srgbClr val="4F6228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 PHÁ</a:t>
            </a:r>
          </a:p>
        </p:txBody>
      </p:sp>
    </p:spTree>
    <p:extLst>
      <p:ext uri="{BB962C8B-B14F-4D97-AF65-F5344CB8AC3E}">
        <p14:creationId xmlns:p14="http://schemas.microsoft.com/office/powerpoint/2010/main" val="196739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9" t="32614" r="21057" b="18145"/>
          <a:stretch/>
        </p:blipFill>
        <p:spPr bwMode="auto">
          <a:xfrm>
            <a:off x="2723166" y="932544"/>
            <a:ext cx="8454907" cy="528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73" y="932544"/>
            <a:ext cx="245119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58319" y="1286489"/>
            <a:ext cx="10856686" cy="5076825"/>
            <a:chOff x="2045432" y="994314"/>
            <a:chExt cx="9144000" cy="507682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432" y="994314"/>
              <a:ext cx="9144000" cy="507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1114" y="1181674"/>
              <a:ext cx="8781021" cy="4682097"/>
            </a:xfrm>
            <a:prstGeom prst="rect">
              <a:avLst/>
            </a:prstGeom>
            <a:solidFill>
              <a:srgbClr val="165621"/>
            </a:solidFill>
            <a:ln>
              <a:solidFill>
                <a:srgbClr val="1656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33319" y="393312"/>
            <a:ext cx="7344131" cy="739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0708" y="426187"/>
            <a:ext cx="1589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2269812" y="4213459"/>
            <a:ext cx="161206" cy="1470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670621" y="4710159"/>
            <a:ext cx="135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409343" y="4710158"/>
            <a:ext cx="136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3931511" y="4232391"/>
            <a:ext cx="161206" cy="147055"/>
          </a:xfrm>
          <a:prstGeom prst="ellipse">
            <a:avLst/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990981" y="4256241"/>
            <a:ext cx="161206" cy="1470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152866" y="3671148"/>
            <a:ext cx="489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820429" y="3693738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rgbClr val="66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54394" y="3708252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07607" y="4710157"/>
            <a:ext cx="136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4907" y="1885607"/>
            <a:ext cx="5706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Điểm được kí hiệu bằng dấu chấm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504084" y="2560894"/>
            <a:ext cx="5689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Tên của điểm được đặt bằng chữ cái in hoa, không có dấu.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55280" y="2612023"/>
            <a:ext cx="136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Oval 91"/>
          <p:cNvSpPr/>
          <p:nvPr/>
        </p:nvSpPr>
        <p:spPr>
          <a:xfrm>
            <a:off x="3056453" y="1895803"/>
            <a:ext cx="161206" cy="147055"/>
          </a:xfrm>
          <a:prstGeom prst="ellipse">
            <a:avLst/>
          </a:prstGeom>
          <a:solidFill>
            <a:srgbClr val="FFFFAD"/>
          </a:solidFill>
          <a:ln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933099" y="2160932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99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2400" b="1" dirty="0">
              <a:solidFill>
                <a:srgbClr val="FFFF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3" grpId="0"/>
      <p:bldP spid="74" grpId="0"/>
      <p:bldP spid="75" grpId="0" animBg="1"/>
      <p:bldP spid="78" grpId="0" animBg="1"/>
      <p:bldP spid="79" grpId="0"/>
      <p:bldP spid="80" grpId="0"/>
      <p:bldP spid="83" grpId="0"/>
      <p:bldP spid="84" grpId="0"/>
      <p:bldP spid="17" grpId="0"/>
      <p:bldP spid="88" grpId="0"/>
      <p:bldP spid="91" grpId="0"/>
      <p:bldP spid="92" grpId="0" animBg="1"/>
      <p:bldP spid="9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1192" y="1502596"/>
            <a:ext cx="2629105" cy="2337627"/>
            <a:chOff x="604444" y="3268487"/>
            <a:chExt cx="1826440" cy="1826440"/>
          </a:xfrm>
        </p:grpSpPr>
        <p:sp>
          <p:nvSpPr>
            <p:cNvPr id="5" name="Oval 4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8" name="Google Shape;2032;p71"/>
          <p:cNvGrpSpPr/>
          <p:nvPr/>
        </p:nvGrpSpPr>
        <p:grpSpPr>
          <a:xfrm rot="16200000" flipH="1">
            <a:off x="5910666" y="-9735"/>
            <a:ext cx="2180146" cy="6546596"/>
            <a:chOff x="3140775" y="3213569"/>
            <a:chExt cx="927252" cy="2960736"/>
          </a:xfrm>
        </p:grpSpPr>
        <p:sp>
          <p:nvSpPr>
            <p:cNvPr id="10" name="Google Shape;2033;p71"/>
            <p:cNvSpPr/>
            <p:nvPr/>
          </p:nvSpPr>
          <p:spPr>
            <a:xfrm>
              <a:off x="3140775" y="3213569"/>
              <a:ext cx="927252" cy="2960736"/>
            </a:xfrm>
            <a:custGeom>
              <a:avLst/>
              <a:gdLst/>
              <a:ahLst/>
              <a:cxnLst/>
              <a:rect l="l" t="t" r="r" b="b"/>
              <a:pathLst>
                <a:path w="54867" h="151796" extrusionOk="0">
                  <a:moveTo>
                    <a:pt x="7218" y="2717"/>
                  </a:moveTo>
                  <a:lnTo>
                    <a:pt x="14774" y="9783"/>
                  </a:lnTo>
                  <a:cubicBezTo>
                    <a:pt x="14925" y="9934"/>
                    <a:pt x="15121" y="10009"/>
                    <a:pt x="15325" y="10009"/>
                  </a:cubicBezTo>
                  <a:cubicBezTo>
                    <a:pt x="15462" y="10009"/>
                    <a:pt x="15603" y="9976"/>
                    <a:pt x="15737" y="9909"/>
                  </a:cubicBezTo>
                  <a:cubicBezTo>
                    <a:pt x="19853" y="8015"/>
                    <a:pt x="24286" y="7040"/>
                    <a:pt x="28789" y="7040"/>
                  </a:cubicBezTo>
                  <a:cubicBezTo>
                    <a:pt x="29459" y="7040"/>
                    <a:pt x="30131" y="7061"/>
                    <a:pt x="30803" y="7105"/>
                  </a:cubicBezTo>
                  <a:cubicBezTo>
                    <a:pt x="34612" y="7314"/>
                    <a:pt x="38378" y="7356"/>
                    <a:pt x="41852" y="9197"/>
                  </a:cubicBezTo>
                  <a:cubicBezTo>
                    <a:pt x="47460" y="12211"/>
                    <a:pt x="50055" y="18363"/>
                    <a:pt x="51143" y="24306"/>
                  </a:cubicBezTo>
                  <a:cubicBezTo>
                    <a:pt x="52608" y="32509"/>
                    <a:pt x="51561" y="41172"/>
                    <a:pt x="51436" y="49417"/>
                  </a:cubicBezTo>
                  <a:cubicBezTo>
                    <a:pt x="51268" y="60172"/>
                    <a:pt x="51268" y="70928"/>
                    <a:pt x="51561" y="81684"/>
                  </a:cubicBezTo>
                  <a:cubicBezTo>
                    <a:pt x="51561" y="81684"/>
                    <a:pt x="51561" y="81684"/>
                    <a:pt x="51561" y="81684"/>
                  </a:cubicBezTo>
                  <a:lnTo>
                    <a:pt x="51561" y="81684"/>
                  </a:lnTo>
                  <a:cubicBezTo>
                    <a:pt x="51561" y="81701"/>
                    <a:pt x="51562" y="81718"/>
                    <a:pt x="51563" y="81735"/>
                  </a:cubicBezTo>
                  <a:lnTo>
                    <a:pt x="51563" y="81735"/>
                  </a:lnTo>
                  <a:cubicBezTo>
                    <a:pt x="51857" y="92432"/>
                    <a:pt x="52858" y="103087"/>
                    <a:pt x="52482" y="113826"/>
                  </a:cubicBezTo>
                  <a:cubicBezTo>
                    <a:pt x="52147" y="124205"/>
                    <a:pt x="51310" y="137639"/>
                    <a:pt x="43610" y="145507"/>
                  </a:cubicBezTo>
                  <a:cubicBezTo>
                    <a:pt x="40254" y="148923"/>
                    <a:pt x="35812" y="150337"/>
                    <a:pt x="31148" y="150337"/>
                  </a:cubicBezTo>
                  <a:cubicBezTo>
                    <a:pt x="22838" y="150337"/>
                    <a:pt x="13824" y="145848"/>
                    <a:pt x="8999" y="140192"/>
                  </a:cubicBezTo>
                  <a:cubicBezTo>
                    <a:pt x="3056" y="133329"/>
                    <a:pt x="2135" y="123912"/>
                    <a:pt x="1842" y="115165"/>
                  </a:cubicBezTo>
                  <a:cubicBezTo>
                    <a:pt x="1382" y="102819"/>
                    <a:pt x="2428" y="90473"/>
                    <a:pt x="2930" y="78169"/>
                  </a:cubicBezTo>
                  <a:cubicBezTo>
                    <a:pt x="3516" y="64651"/>
                    <a:pt x="2595" y="51174"/>
                    <a:pt x="3181" y="37656"/>
                  </a:cubicBezTo>
                  <a:cubicBezTo>
                    <a:pt x="3474" y="31002"/>
                    <a:pt x="3600" y="23594"/>
                    <a:pt x="7115" y="17735"/>
                  </a:cubicBezTo>
                  <a:cubicBezTo>
                    <a:pt x="7701" y="16773"/>
                    <a:pt x="9208" y="15643"/>
                    <a:pt x="9417" y="14596"/>
                  </a:cubicBezTo>
                  <a:cubicBezTo>
                    <a:pt x="9626" y="13717"/>
                    <a:pt x="9166" y="12922"/>
                    <a:pt x="8957" y="12085"/>
                  </a:cubicBezTo>
                  <a:cubicBezTo>
                    <a:pt x="8090" y="9033"/>
                    <a:pt x="7510" y="5894"/>
                    <a:pt x="7218" y="2717"/>
                  </a:cubicBezTo>
                  <a:close/>
                  <a:moveTo>
                    <a:pt x="6258" y="1"/>
                  </a:moveTo>
                  <a:cubicBezTo>
                    <a:pt x="5859" y="1"/>
                    <a:pt x="5483" y="309"/>
                    <a:pt x="5483" y="785"/>
                  </a:cubicBezTo>
                  <a:cubicBezTo>
                    <a:pt x="5650" y="3757"/>
                    <a:pt x="6069" y="6728"/>
                    <a:pt x="6697" y="9658"/>
                  </a:cubicBezTo>
                  <a:cubicBezTo>
                    <a:pt x="6990" y="10871"/>
                    <a:pt x="7869" y="12629"/>
                    <a:pt x="7701" y="13843"/>
                  </a:cubicBezTo>
                  <a:cubicBezTo>
                    <a:pt x="7534" y="14889"/>
                    <a:pt x="6320" y="15977"/>
                    <a:pt x="5776" y="16898"/>
                  </a:cubicBezTo>
                  <a:cubicBezTo>
                    <a:pt x="2888" y="21669"/>
                    <a:pt x="2344" y="27277"/>
                    <a:pt x="1926" y="32760"/>
                  </a:cubicBezTo>
                  <a:cubicBezTo>
                    <a:pt x="921" y="45566"/>
                    <a:pt x="1842" y="58373"/>
                    <a:pt x="1591" y="71221"/>
                  </a:cubicBezTo>
                  <a:cubicBezTo>
                    <a:pt x="1340" y="84572"/>
                    <a:pt x="1" y="97839"/>
                    <a:pt x="168" y="111189"/>
                  </a:cubicBezTo>
                  <a:cubicBezTo>
                    <a:pt x="252" y="120146"/>
                    <a:pt x="586" y="129897"/>
                    <a:pt x="5357" y="137807"/>
                  </a:cubicBezTo>
                  <a:cubicBezTo>
                    <a:pt x="9543" y="144796"/>
                    <a:pt x="16908" y="148897"/>
                    <a:pt x="24693" y="150864"/>
                  </a:cubicBezTo>
                  <a:cubicBezTo>
                    <a:pt x="26994" y="151435"/>
                    <a:pt x="29400" y="151795"/>
                    <a:pt x="31791" y="151795"/>
                  </a:cubicBezTo>
                  <a:cubicBezTo>
                    <a:pt x="34835" y="151795"/>
                    <a:pt x="37854" y="151211"/>
                    <a:pt x="40596" y="149734"/>
                  </a:cubicBezTo>
                  <a:cubicBezTo>
                    <a:pt x="50348" y="144503"/>
                    <a:pt x="52649" y="131278"/>
                    <a:pt x="53612" y="121317"/>
                  </a:cubicBezTo>
                  <a:cubicBezTo>
                    <a:pt x="54867" y="108100"/>
                    <a:pt x="53488" y="94925"/>
                    <a:pt x="53110" y="81708"/>
                  </a:cubicBezTo>
                  <a:lnTo>
                    <a:pt x="53110" y="81708"/>
                  </a:lnTo>
                  <a:cubicBezTo>
                    <a:pt x="53110" y="81700"/>
                    <a:pt x="53110" y="81692"/>
                    <a:pt x="53110" y="81684"/>
                  </a:cubicBezTo>
                  <a:lnTo>
                    <a:pt x="53110" y="81684"/>
                  </a:lnTo>
                  <a:cubicBezTo>
                    <a:pt x="53110" y="81684"/>
                    <a:pt x="53110" y="81684"/>
                    <a:pt x="53110" y="81684"/>
                  </a:cubicBezTo>
                  <a:cubicBezTo>
                    <a:pt x="53110" y="81670"/>
                    <a:pt x="53109" y="81655"/>
                    <a:pt x="53109" y="81641"/>
                  </a:cubicBezTo>
                  <a:lnTo>
                    <a:pt x="53109" y="81641"/>
                  </a:lnTo>
                  <a:cubicBezTo>
                    <a:pt x="52900" y="72322"/>
                    <a:pt x="52859" y="62962"/>
                    <a:pt x="52942" y="53644"/>
                  </a:cubicBezTo>
                  <a:cubicBezTo>
                    <a:pt x="53068" y="45441"/>
                    <a:pt x="53779" y="37154"/>
                    <a:pt x="53235" y="28993"/>
                  </a:cubicBezTo>
                  <a:cubicBezTo>
                    <a:pt x="52608" y="19284"/>
                    <a:pt x="48715" y="8611"/>
                    <a:pt x="38169" y="6226"/>
                  </a:cubicBezTo>
                  <a:cubicBezTo>
                    <a:pt x="35657" y="5684"/>
                    <a:pt x="32932" y="5472"/>
                    <a:pt x="30284" y="5472"/>
                  </a:cubicBezTo>
                  <a:cubicBezTo>
                    <a:pt x="29049" y="5472"/>
                    <a:pt x="27831" y="5518"/>
                    <a:pt x="26660" y="5598"/>
                  </a:cubicBezTo>
                  <a:cubicBezTo>
                    <a:pt x="22804" y="5797"/>
                    <a:pt x="19023" y="6751"/>
                    <a:pt x="15497" y="8317"/>
                  </a:cubicBezTo>
                  <a:lnTo>
                    <a:pt x="15497" y="8317"/>
                  </a:lnTo>
                  <a:lnTo>
                    <a:pt x="6822" y="241"/>
                  </a:lnTo>
                  <a:cubicBezTo>
                    <a:pt x="6657" y="76"/>
                    <a:pt x="6454" y="1"/>
                    <a:pt x="6258" y="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2" name="Google Shape;2036;p71"/>
            <p:cNvSpPr/>
            <p:nvPr/>
          </p:nvSpPr>
          <p:spPr>
            <a:xfrm>
              <a:off x="3249341" y="3608032"/>
              <a:ext cx="58525" cy="190311"/>
            </a:xfrm>
            <a:custGeom>
              <a:avLst/>
              <a:gdLst/>
              <a:ahLst/>
              <a:cxnLst/>
              <a:rect l="l" t="t" r="r" b="b"/>
              <a:pathLst>
                <a:path w="3463" h="11261" extrusionOk="0">
                  <a:moveTo>
                    <a:pt x="2511" y="0"/>
                  </a:moveTo>
                  <a:cubicBezTo>
                    <a:pt x="2202" y="0"/>
                    <a:pt x="1895" y="165"/>
                    <a:pt x="1779" y="546"/>
                  </a:cubicBezTo>
                  <a:cubicBezTo>
                    <a:pt x="775" y="3769"/>
                    <a:pt x="189" y="7117"/>
                    <a:pt x="22" y="10507"/>
                  </a:cubicBezTo>
                  <a:cubicBezTo>
                    <a:pt x="1" y="11009"/>
                    <a:pt x="377" y="11260"/>
                    <a:pt x="764" y="11260"/>
                  </a:cubicBezTo>
                  <a:cubicBezTo>
                    <a:pt x="1152" y="11260"/>
                    <a:pt x="1549" y="11009"/>
                    <a:pt x="1570" y="10507"/>
                  </a:cubicBezTo>
                  <a:cubicBezTo>
                    <a:pt x="1738" y="7284"/>
                    <a:pt x="2323" y="4062"/>
                    <a:pt x="3286" y="965"/>
                  </a:cubicBezTo>
                  <a:cubicBezTo>
                    <a:pt x="3463" y="383"/>
                    <a:pt x="2983" y="0"/>
                    <a:pt x="2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80010" y="2192652"/>
            <a:ext cx="6694312" cy="2180145"/>
            <a:chOff x="3272544" y="4698326"/>
            <a:chExt cx="4967984" cy="1232577"/>
          </a:xfrm>
        </p:grpSpPr>
        <p:grpSp>
          <p:nvGrpSpPr>
            <p:cNvPr id="14" name="Google Shape;2032;p71"/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16" name="Google Shape;2033;p71"/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Google Shape;2034;p71"/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Google Shape;2036;p71"/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3272544" y="5134176"/>
              <a:ext cx="4967984" cy="295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Nối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2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vừa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16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00261" y="1375349"/>
            <a:ext cx="10856686" cy="5076825"/>
            <a:chOff x="2045432" y="994314"/>
            <a:chExt cx="9144000" cy="507682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432" y="994314"/>
              <a:ext cx="9144000" cy="507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1114" y="1181674"/>
              <a:ext cx="8781021" cy="4682097"/>
            </a:xfrm>
            <a:prstGeom prst="rect">
              <a:avLst/>
            </a:prstGeom>
            <a:solidFill>
              <a:srgbClr val="165621"/>
            </a:solidFill>
            <a:ln>
              <a:solidFill>
                <a:srgbClr val="1656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33319" y="393312"/>
            <a:ext cx="7344131" cy="739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168548" y="2321487"/>
            <a:ext cx="136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3611665" y="3131241"/>
            <a:ext cx="161206" cy="1470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7213096" y="3113908"/>
            <a:ext cx="161206" cy="1470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237176" y="2821834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441435" y="2842182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653867" y="2362997"/>
            <a:ext cx="136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" name="Picture 4" descr="123,403 Ruler Photos - Free &amp;amp; Royalty-Free Stock Photos from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3" b="89953" l="650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3" t="32402" r="48479" b="45740"/>
          <a:stretch/>
        </p:blipFill>
        <p:spPr bwMode="auto">
          <a:xfrm>
            <a:off x="3455392" y="3102213"/>
            <a:ext cx="6568397" cy="91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3682922" y="2450081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39454" y="2582098"/>
            <a:ext cx="271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126630" y="416946"/>
            <a:ext cx="3146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6" name="Straight Connector 105"/>
          <p:cNvCxnSpPr>
            <a:endCxn id="78" idx="2"/>
          </p:cNvCxnSpPr>
          <p:nvPr/>
        </p:nvCxnSpPr>
        <p:spPr>
          <a:xfrm flipV="1">
            <a:off x="3769765" y="3187436"/>
            <a:ext cx="3443331" cy="207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46130" y="1711437"/>
            <a:ext cx="374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Nối điểm B với điểm C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7361" y="1702931"/>
            <a:ext cx="3747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ta có đoạn thẳng BC 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6389" y="3940941"/>
            <a:ext cx="8211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Đoạn thẳng nối 2 điểm, điểm đầu và điểm cuối.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83680" y="4449621"/>
            <a:ext cx="90317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Tên của đoạn thẳng gồm tên của điểm đầu và điểm cuối, đặt tên đoạn thẳng theo thứ tự bảng chữ cái.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668122" y="3303847"/>
            <a:ext cx="3707" cy="71264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7275905" y="3278297"/>
            <a:ext cx="3707" cy="738198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415741" y="4016495"/>
            <a:ext cx="4146203" cy="67508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 điểm đầu mút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1566" y="5368633"/>
            <a:ext cx="10953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Đọc tên đoạn thẳng lần lượt từ điểm đầu đến điểm cuối, từ trái sang</a:t>
            </a:r>
          </a:p>
          <a:p>
            <a:r>
              <a:rPr lang="en-US" sz="2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phải.</a:t>
            </a:r>
            <a:endParaRPr lang="en-US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0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96532E-6 L 0.26875 0.00092 " pathEditMode="relative" rAng="0" ptsTypes="AA">
                                      <p:cBhvr>
                                        <p:cTn id="54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4" grpId="1"/>
      <p:bldP spid="75" grpId="0" animBg="1"/>
      <p:bldP spid="78" grpId="0" animBg="1"/>
      <p:bldP spid="80" grpId="0"/>
      <p:bldP spid="83" grpId="0"/>
      <p:bldP spid="84" grpId="0"/>
      <p:bldP spid="84" grpId="1"/>
      <p:bldP spid="107" grpId="0"/>
      <p:bldP spid="108" grpId="0"/>
      <p:bldP spid="27" grpId="0"/>
      <p:bldP spid="28" grpId="0"/>
      <p:bldP spid="19" grpId="0"/>
      <p:bldP spid="20" grpId="0"/>
      <p:bldP spid="8" grpId="0" animBg="1"/>
      <p:bldP spid="8" grpId="1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00261" y="1375349"/>
            <a:ext cx="10856686" cy="5076825"/>
            <a:chOff x="2045432" y="994314"/>
            <a:chExt cx="9144000" cy="5076825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5432" y="994314"/>
              <a:ext cx="9144000" cy="507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01114" y="1181674"/>
              <a:ext cx="8781021" cy="4682097"/>
            </a:xfrm>
            <a:prstGeom prst="rect">
              <a:avLst/>
            </a:prstGeom>
            <a:solidFill>
              <a:srgbClr val="165621"/>
            </a:solidFill>
            <a:ln>
              <a:solidFill>
                <a:srgbClr val="1656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33319" y="393312"/>
            <a:ext cx="7344131" cy="739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4772785" y="3390553"/>
            <a:ext cx="161206" cy="1470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8374216" y="3373220"/>
            <a:ext cx="161206" cy="1470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398296" y="3081146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8602555" y="3101494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" name="Picture 4" descr="123,403 Ruler Photos - Free &amp;amp; Royalty-Free Stock Photos from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3" b="89953" l="6500" r="95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23" t="32402" r="48479" b="45740"/>
          <a:stretch/>
        </p:blipFill>
        <p:spPr bwMode="auto">
          <a:xfrm>
            <a:off x="2991978" y="3391101"/>
            <a:ext cx="6568397" cy="91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Cartoon pencil Royalty Free Vector Image - Vector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93" b="74444" l="20000" r="80400">
                        <a14:foregroundMark x1="63200" y1="27963" x2="63200" y2="27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16697" r="18434" b="24784"/>
          <a:stretch/>
        </p:blipFill>
        <p:spPr bwMode="auto">
          <a:xfrm>
            <a:off x="3220566" y="2753892"/>
            <a:ext cx="728021" cy="73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5500574" y="2841410"/>
            <a:ext cx="2712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BC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5126630" y="416946"/>
            <a:ext cx="3146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 thẳng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6" name="Straight Connector 105"/>
          <p:cNvCxnSpPr>
            <a:endCxn id="78" idx="2"/>
          </p:cNvCxnSpPr>
          <p:nvPr/>
        </p:nvCxnSpPr>
        <p:spPr>
          <a:xfrm flipV="1">
            <a:off x="4930885" y="3446748"/>
            <a:ext cx="3443331" cy="207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726536" y="4027432"/>
            <a:ext cx="2629105" cy="2337627"/>
            <a:chOff x="604444" y="3268487"/>
            <a:chExt cx="1826440" cy="1826440"/>
          </a:xfrm>
        </p:grpSpPr>
        <p:sp>
          <p:nvSpPr>
            <p:cNvPr id="25" name="Oval 24"/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302785" y="4698326"/>
            <a:ext cx="4889737" cy="1232577"/>
            <a:chOff x="3302785" y="4698326"/>
            <a:chExt cx="4889737" cy="1232577"/>
          </a:xfrm>
        </p:grpSpPr>
        <p:grpSp>
          <p:nvGrpSpPr>
            <p:cNvPr id="31" name="Google Shape;2032;p71"/>
            <p:cNvGrpSpPr/>
            <p:nvPr/>
          </p:nvGrpSpPr>
          <p:grpSpPr>
            <a:xfrm rot="16200000" flipH="1">
              <a:off x="5118155" y="2882956"/>
              <a:ext cx="1232577" cy="4863318"/>
              <a:chOff x="3140775" y="3213569"/>
              <a:chExt cx="927252" cy="2565352"/>
            </a:xfrm>
          </p:grpSpPr>
          <p:sp>
            <p:nvSpPr>
              <p:cNvPr id="33" name="Google Shape;2033;p71"/>
              <p:cNvSpPr/>
              <p:nvPr/>
            </p:nvSpPr>
            <p:spPr>
              <a:xfrm>
                <a:off x="3140775" y="3213569"/>
                <a:ext cx="927252" cy="2565352"/>
              </a:xfrm>
              <a:custGeom>
                <a:avLst/>
                <a:gdLst/>
                <a:ahLst/>
                <a:cxnLst/>
                <a:rect l="l" t="t" r="r" b="b"/>
                <a:pathLst>
                  <a:path w="54867" h="151796" extrusionOk="0">
                    <a:moveTo>
                      <a:pt x="7218" y="2717"/>
                    </a:moveTo>
                    <a:lnTo>
                      <a:pt x="14774" y="9783"/>
                    </a:lnTo>
                    <a:cubicBezTo>
                      <a:pt x="14925" y="9934"/>
                      <a:pt x="15121" y="10009"/>
                      <a:pt x="15325" y="10009"/>
                    </a:cubicBezTo>
                    <a:cubicBezTo>
                      <a:pt x="15462" y="10009"/>
                      <a:pt x="15603" y="9976"/>
                      <a:pt x="15737" y="9909"/>
                    </a:cubicBezTo>
                    <a:cubicBezTo>
                      <a:pt x="19853" y="8015"/>
                      <a:pt x="24286" y="7040"/>
                      <a:pt x="28789" y="7040"/>
                    </a:cubicBezTo>
                    <a:cubicBezTo>
                      <a:pt x="29459" y="7040"/>
                      <a:pt x="30131" y="7061"/>
                      <a:pt x="30803" y="7105"/>
                    </a:cubicBezTo>
                    <a:cubicBezTo>
                      <a:pt x="34612" y="7314"/>
                      <a:pt x="38378" y="7356"/>
                      <a:pt x="41852" y="9197"/>
                    </a:cubicBezTo>
                    <a:cubicBezTo>
                      <a:pt x="47460" y="12211"/>
                      <a:pt x="50055" y="18363"/>
                      <a:pt x="51143" y="24306"/>
                    </a:cubicBezTo>
                    <a:cubicBezTo>
                      <a:pt x="52608" y="32509"/>
                      <a:pt x="51561" y="41172"/>
                      <a:pt x="51436" y="49417"/>
                    </a:cubicBezTo>
                    <a:cubicBezTo>
                      <a:pt x="51268" y="60172"/>
                      <a:pt x="51268" y="70928"/>
                      <a:pt x="51561" y="81684"/>
                    </a:cubicBezTo>
                    <a:cubicBezTo>
                      <a:pt x="51561" y="81684"/>
                      <a:pt x="51561" y="81684"/>
                      <a:pt x="51561" y="81684"/>
                    </a:cubicBezTo>
                    <a:lnTo>
                      <a:pt x="51561" y="81684"/>
                    </a:lnTo>
                    <a:cubicBezTo>
                      <a:pt x="51561" y="81701"/>
                      <a:pt x="51562" y="81718"/>
                      <a:pt x="51563" y="81735"/>
                    </a:cubicBezTo>
                    <a:lnTo>
                      <a:pt x="51563" y="81735"/>
                    </a:lnTo>
                    <a:cubicBezTo>
                      <a:pt x="51857" y="92432"/>
                      <a:pt x="52858" y="103087"/>
                      <a:pt x="52482" y="113826"/>
                    </a:cubicBezTo>
                    <a:cubicBezTo>
                      <a:pt x="52147" y="124205"/>
                      <a:pt x="51310" y="137639"/>
                      <a:pt x="43610" y="145507"/>
                    </a:cubicBezTo>
                    <a:cubicBezTo>
                      <a:pt x="40254" y="148923"/>
                      <a:pt x="35812" y="150337"/>
                      <a:pt x="31148" y="150337"/>
                    </a:cubicBezTo>
                    <a:cubicBezTo>
                      <a:pt x="22838" y="150337"/>
                      <a:pt x="13824" y="145848"/>
                      <a:pt x="8999" y="140192"/>
                    </a:cubicBezTo>
                    <a:cubicBezTo>
                      <a:pt x="3056" y="133329"/>
                      <a:pt x="2135" y="123912"/>
                      <a:pt x="1842" y="115165"/>
                    </a:cubicBezTo>
                    <a:cubicBezTo>
                      <a:pt x="1382" y="102819"/>
                      <a:pt x="2428" y="90473"/>
                      <a:pt x="2930" y="78169"/>
                    </a:cubicBezTo>
                    <a:cubicBezTo>
                      <a:pt x="3516" y="64651"/>
                      <a:pt x="2595" y="51174"/>
                      <a:pt x="3181" y="37656"/>
                    </a:cubicBezTo>
                    <a:cubicBezTo>
                      <a:pt x="3474" y="31002"/>
                      <a:pt x="3600" y="23594"/>
                      <a:pt x="7115" y="17735"/>
                    </a:cubicBezTo>
                    <a:cubicBezTo>
                      <a:pt x="7701" y="16773"/>
                      <a:pt x="9208" y="15643"/>
                      <a:pt x="9417" y="14596"/>
                    </a:cubicBezTo>
                    <a:cubicBezTo>
                      <a:pt x="9626" y="13717"/>
                      <a:pt x="9166" y="12922"/>
                      <a:pt x="8957" y="12085"/>
                    </a:cubicBezTo>
                    <a:cubicBezTo>
                      <a:pt x="8090" y="9033"/>
                      <a:pt x="7510" y="5894"/>
                      <a:pt x="7218" y="2717"/>
                    </a:cubicBezTo>
                    <a:close/>
                    <a:moveTo>
                      <a:pt x="6258" y="1"/>
                    </a:moveTo>
                    <a:cubicBezTo>
                      <a:pt x="5859" y="1"/>
                      <a:pt x="5483" y="309"/>
                      <a:pt x="5483" y="785"/>
                    </a:cubicBezTo>
                    <a:cubicBezTo>
                      <a:pt x="5650" y="3757"/>
                      <a:pt x="6069" y="6728"/>
                      <a:pt x="6697" y="9658"/>
                    </a:cubicBezTo>
                    <a:cubicBezTo>
                      <a:pt x="6990" y="10871"/>
                      <a:pt x="7869" y="12629"/>
                      <a:pt x="7701" y="13843"/>
                    </a:cubicBezTo>
                    <a:cubicBezTo>
                      <a:pt x="7534" y="14889"/>
                      <a:pt x="6320" y="15977"/>
                      <a:pt x="5776" y="16898"/>
                    </a:cubicBezTo>
                    <a:cubicBezTo>
                      <a:pt x="2888" y="21669"/>
                      <a:pt x="2344" y="27277"/>
                      <a:pt x="1926" y="32760"/>
                    </a:cubicBezTo>
                    <a:cubicBezTo>
                      <a:pt x="921" y="45566"/>
                      <a:pt x="1842" y="58373"/>
                      <a:pt x="1591" y="71221"/>
                    </a:cubicBezTo>
                    <a:cubicBezTo>
                      <a:pt x="1340" y="84572"/>
                      <a:pt x="1" y="97839"/>
                      <a:pt x="168" y="111189"/>
                    </a:cubicBezTo>
                    <a:cubicBezTo>
                      <a:pt x="252" y="120146"/>
                      <a:pt x="586" y="129897"/>
                      <a:pt x="5357" y="137807"/>
                    </a:cubicBezTo>
                    <a:cubicBezTo>
                      <a:pt x="9543" y="144796"/>
                      <a:pt x="16908" y="148897"/>
                      <a:pt x="24693" y="150864"/>
                    </a:cubicBezTo>
                    <a:cubicBezTo>
                      <a:pt x="26994" y="151435"/>
                      <a:pt x="29400" y="151795"/>
                      <a:pt x="31791" y="151795"/>
                    </a:cubicBezTo>
                    <a:cubicBezTo>
                      <a:pt x="34835" y="151795"/>
                      <a:pt x="37854" y="151211"/>
                      <a:pt x="40596" y="149734"/>
                    </a:cubicBezTo>
                    <a:cubicBezTo>
                      <a:pt x="50348" y="144503"/>
                      <a:pt x="52649" y="131278"/>
                      <a:pt x="53612" y="121317"/>
                    </a:cubicBezTo>
                    <a:cubicBezTo>
                      <a:pt x="54867" y="108100"/>
                      <a:pt x="53488" y="94925"/>
                      <a:pt x="53110" y="81708"/>
                    </a:cubicBezTo>
                    <a:lnTo>
                      <a:pt x="53110" y="81708"/>
                    </a:lnTo>
                    <a:cubicBezTo>
                      <a:pt x="53110" y="81700"/>
                      <a:pt x="53110" y="81692"/>
                      <a:pt x="53110" y="81684"/>
                    </a:cubicBezTo>
                    <a:lnTo>
                      <a:pt x="53110" y="81684"/>
                    </a:lnTo>
                    <a:cubicBezTo>
                      <a:pt x="53110" y="81684"/>
                      <a:pt x="53110" y="81684"/>
                      <a:pt x="53110" y="81684"/>
                    </a:cubicBezTo>
                    <a:cubicBezTo>
                      <a:pt x="53110" y="81670"/>
                      <a:pt x="53109" y="81655"/>
                      <a:pt x="53109" y="81641"/>
                    </a:cubicBezTo>
                    <a:lnTo>
                      <a:pt x="53109" y="81641"/>
                    </a:lnTo>
                    <a:cubicBezTo>
                      <a:pt x="52900" y="72322"/>
                      <a:pt x="52859" y="62962"/>
                      <a:pt x="52942" y="53644"/>
                    </a:cubicBezTo>
                    <a:cubicBezTo>
                      <a:pt x="53068" y="45441"/>
                      <a:pt x="53779" y="37154"/>
                      <a:pt x="53235" y="28993"/>
                    </a:cubicBezTo>
                    <a:cubicBezTo>
                      <a:pt x="52608" y="19284"/>
                      <a:pt x="48715" y="8611"/>
                      <a:pt x="38169" y="6226"/>
                    </a:cubicBezTo>
                    <a:cubicBezTo>
                      <a:pt x="35657" y="5684"/>
                      <a:pt x="32932" y="5472"/>
                      <a:pt x="30284" y="5472"/>
                    </a:cubicBezTo>
                    <a:cubicBezTo>
                      <a:pt x="29049" y="5472"/>
                      <a:pt x="27831" y="5518"/>
                      <a:pt x="26660" y="5598"/>
                    </a:cubicBezTo>
                    <a:cubicBezTo>
                      <a:pt x="22804" y="5797"/>
                      <a:pt x="19023" y="6751"/>
                      <a:pt x="15497" y="8317"/>
                    </a:cubicBezTo>
                    <a:lnTo>
                      <a:pt x="15497" y="8317"/>
                    </a:lnTo>
                    <a:lnTo>
                      <a:pt x="6822" y="241"/>
                    </a:lnTo>
                    <a:cubicBezTo>
                      <a:pt x="6657" y="76"/>
                      <a:pt x="6454" y="1"/>
                      <a:pt x="6258" y="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Google Shape;2034;p71"/>
              <p:cNvSpPr/>
              <p:nvPr/>
            </p:nvSpPr>
            <p:spPr>
              <a:xfrm flipH="1">
                <a:off x="3739642" y="5442684"/>
                <a:ext cx="168670" cy="197764"/>
              </a:xfrm>
              <a:custGeom>
                <a:avLst/>
                <a:gdLst/>
                <a:ahLst/>
                <a:cxnLst/>
                <a:rect l="l" t="t" r="r" b="b"/>
                <a:pathLst>
                  <a:path w="9139" h="11702" extrusionOk="0">
                    <a:moveTo>
                      <a:pt x="770" y="1"/>
                    </a:moveTo>
                    <a:cubicBezTo>
                      <a:pt x="378" y="1"/>
                      <a:pt x="1" y="252"/>
                      <a:pt x="43" y="754"/>
                    </a:cubicBezTo>
                    <a:cubicBezTo>
                      <a:pt x="252" y="5525"/>
                      <a:pt x="3182" y="9710"/>
                      <a:pt x="7534" y="11635"/>
                    </a:cubicBezTo>
                    <a:cubicBezTo>
                      <a:pt x="7646" y="11681"/>
                      <a:pt x="7755" y="11701"/>
                      <a:pt x="7860" y="11701"/>
                    </a:cubicBezTo>
                    <a:cubicBezTo>
                      <a:pt x="8622" y="11701"/>
                      <a:pt x="9139" y="10622"/>
                      <a:pt x="8329" y="10254"/>
                    </a:cubicBezTo>
                    <a:cubicBezTo>
                      <a:pt x="4437" y="8664"/>
                      <a:pt x="1842" y="4939"/>
                      <a:pt x="1591" y="754"/>
                    </a:cubicBezTo>
                    <a:cubicBezTo>
                      <a:pt x="1570" y="252"/>
                      <a:pt x="1162" y="1"/>
                      <a:pt x="7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Google Shape;2036;p71"/>
              <p:cNvSpPr/>
              <p:nvPr/>
            </p:nvSpPr>
            <p:spPr>
              <a:xfrm>
                <a:off x="3249341" y="3608032"/>
                <a:ext cx="58525" cy="190311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11261" extrusionOk="0">
                    <a:moveTo>
                      <a:pt x="2511" y="0"/>
                    </a:moveTo>
                    <a:cubicBezTo>
                      <a:pt x="2202" y="0"/>
                      <a:pt x="1895" y="165"/>
                      <a:pt x="1779" y="546"/>
                    </a:cubicBezTo>
                    <a:cubicBezTo>
                      <a:pt x="775" y="3769"/>
                      <a:pt x="189" y="7117"/>
                      <a:pt x="22" y="10507"/>
                    </a:cubicBezTo>
                    <a:cubicBezTo>
                      <a:pt x="1" y="11009"/>
                      <a:pt x="377" y="11260"/>
                      <a:pt x="764" y="11260"/>
                    </a:cubicBezTo>
                    <a:cubicBezTo>
                      <a:pt x="1152" y="11260"/>
                      <a:pt x="1549" y="11009"/>
                      <a:pt x="1570" y="10507"/>
                    </a:cubicBezTo>
                    <a:cubicBezTo>
                      <a:pt x="1738" y="7284"/>
                      <a:pt x="2323" y="4062"/>
                      <a:pt x="3286" y="965"/>
                    </a:cubicBezTo>
                    <a:cubicBezTo>
                      <a:pt x="3463" y="383"/>
                      <a:pt x="2983" y="0"/>
                      <a:pt x="25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3727441" y="4917788"/>
              <a:ext cx="4465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chemeClr val="bg1"/>
                  </a:solidFill>
                </a:rPr>
                <a:t>Làm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thế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để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có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đoạn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thẳng</a:t>
              </a:r>
              <a:r>
                <a:rPr lang="en-US" sz="2400" dirty="0" smtClean="0">
                  <a:solidFill>
                    <a:schemeClr val="bg1"/>
                  </a:solidFill>
                </a:rPr>
                <a:t> AB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và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đoạn</a:t>
              </a:r>
              <a:r>
                <a:rPr lang="en-US" sz="2400" dirty="0" smtClean="0">
                  <a:solidFill>
                    <a:schemeClr val="bg1"/>
                  </a:solidFill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</a:rPr>
                <a:t>thẳng</a:t>
              </a:r>
              <a:r>
                <a:rPr lang="en-US" sz="2400" dirty="0" smtClean="0">
                  <a:solidFill>
                    <a:schemeClr val="bg1"/>
                  </a:solidFill>
                </a:rPr>
                <a:t> AC?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6" name="Oval 35"/>
          <p:cNvSpPr/>
          <p:nvPr/>
        </p:nvSpPr>
        <p:spPr>
          <a:xfrm>
            <a:off x="3125449" y="3397813"/>
            <a:ext cx="161206" cy="147055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50960" y="3088406"/>
            <a:ext cx="24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8" name="Straight Connector 37"/>
          <p:cNvCxnSpPr>
            <a:stCxn id="36" idx="6"/>
          </p:cNvCxnSpPr>
          <p:nvPr/>
        </p:nvCxnSpPr>
        <p:spPr>
          <a:xfrm flipV="1">
            <a:off x="3286655" y="3467490"/>
            <a:ext cx="1486130" cy="38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76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31214E-6 L 0.12357 -0.00324 " pathEditMode="relative" rAng="0" ptsTypes="AA">
                                      <p:cBhvr>
                                        <p:cTn id="36" dur="1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6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36" grpId="0" animBg="1"/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3593</TotalTime>
  <Words>567</Words>
  <Application>Microsoft Office PowerPoint</Application>
  <PresentationFormat>Widescreen</PresentationFormat>
  <Paragraphs>172</Paragraphs>
  <Slides>23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宋体</vt:lpstr>
      <vt:lpstr>.VnBlack</vt:lpstr>
      <vt:lpstr>Arial</vt:lpstr>
      <vt:lpstr>Calibri</vt:lpstr>
      <vt:lpstr>等线</vt:lpstr>
      <vt:lpstr>黑体</vt:lpstr>
      <vt:lpstr>Times New Roman</vt:lpstr>
      <vt:lpstr>UTM Cookies</vt:lpstr>
      <vt:lpstr>Wingdings</vt:lpstr>
      <vt:lpstr>字魂17号-萌趣果冻体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www.051661.com</dc:description>
  <cp:lastModifiedBy>DL210723</cp:lastModifiedBy>
  <cp:revision>136</cp:revision>
  <dcterms:created xsi:type="dcterms:W3CDTF">2017-06-27T08:07:00Z</dcterms:created>
  <dcterms:modified xsi:type="dcterms:W3CDTF">2024-12-05T08:58:20Z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55F82EE6DFFB467C9A8BA0FFDAF7CD32</vt:lpwstr>
  </property>
</Properties>
</file>