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78" r:id="rId4"/>
  </p:sldMasterIdLst>
  <p:notesMasterIdLst>
    <p:notesMasterId r:id="rId34"/>
  </p:notesMasterIdLst>
  <p:sldIdLst>
    <p:sldId id="257" r:id="rId5"/>
    <p:sldId id="262" r:id="rId6"/>
    <p:sldId id="260" r:id="rId7"/>
    <p:sldId id="261" r:id="rId8"/>
    <p:sldId id="263" r:id="rId9"/>
    <p:sldId id="264" r:id="rId10"/>
    <p:sldId id="265" r:id="rId11"/>
    <p:sldId id="259" r:id="rId12"/>
    <p:sldId id="258" r:id="rId13"/>
    <p:sldId id="267" r:id="rId14"/>
    <p:sldId id="268" r:id="rId15"/>
    <p:sldId id="273" r:id="rId16"/>
    <p:sldId id="270" r:id="rId17"/>
    <p:sldId id="274" r:id="rId18"/>
    <p:sldId id="272" r:id="rId19"/>
    <p:sldId id="271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66" r:id="rId28"/>
    <p:sldId id="282" r:id="rId29"/>
    <p:sldId id="283" r:id="rId30"/>
    <p:sldId id="285" r:id="rId31"/>
    <p:sldId id="286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99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4A575-01F4-4AAA-BD02-CC47C1F4DEF9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1F89C-F10B-4D2B-9B07-DFE2253E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3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bài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001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7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8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61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8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61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4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41554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8" r:id="rId5"/>
    <p:sldLayoutId id="2147483659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3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5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342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8409" y="739027"/>
            <a:ext cx="2442948" cy="1219055"/>
            <a:chOff x="4937639" y="1452919"/>
            <a:chExt cx="2442948" cy="1219055"/>
          </a:xfrm>
        </p:grpSpPr>
        <p:sp>
          <p:nvSpPr>
            <p:cNvPr id="22" name="TextBox 21"/>
            <p:cNvSpPr txBox="1"/>
            <p:nvPr/>
          </p:nvSpPr>
          <p:spPr>
            <a:xfrm>
              <a:off x="4951288" y="1452919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37639" y="1471645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96169" y="3722716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#9Slide05 SVNHollycakes" panose="02000000000000000000" pitchFamily="2" charset="0"/>
              </a:rPr>
              <a:t>Tiết (1 +2)</a:t>
            </a:r>
          </a:p>
        </p:txBody>
      </p:sp>
    </p:spTree>
    <p:extLst>
      <p:ext uri="{BB962C8B-B14F-4D97-AF65-F5344CB8AC3E}">
        <p14:creationId xmlns:p14="http://schemas.microsoft.com/office/powerpoint/2010/main" val="9159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315166" y="1494100"/>
            <a:ext cx="8060222" cy="1862048"/>
            <a:chOff x="6500872" y="2722367"/>
            <a:chExt cx="4287318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500872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500873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0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màu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nót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ngồi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6163" y="90621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chùm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phượng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6667" y="2689322"/>
            <a:ext cx="211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(Phan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Diên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36450" y="2293958"/>
            <a:ext cx="6038992" cy="3911890"/>
            <a:chOff x="5734276" y="2540494"/>
            <a:chExt cx="6038992" cy="391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9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710179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9450" y="2614833"/>
            <a:ext cx="226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45752" y="2422294"/>
            <a:ext cx="6038992" cy="3911890"/>
            <a:chOff x="5734276" y="2540494"/>
            <a:chExt cx="6038992" cy="39118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8" y="862358"/>
            <a:ext cx="4715794" cy="183682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7" y="2792110"/>
            <a:ext cx="4715794" cy="1836821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25402" y="4737904"/>
            <a:ext cx="5492832" cy="1836821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5559403" y="854338"/>
            <a:ext cx="5540095" cy="1836821"/>
          </a:xfrm>
          <a:prstGeom prst="roundRect">
            <a:avLst/>
          </a:prstGeom>
          <a:noFill/>
          <a:ln w="762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721895" y="1370576"/>
            <a:ext cx="9705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đọc theo khổ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8648" y="2673138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76566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411705"/>
            <a:ext cx="9063790" cy="53259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4468630" y="267593"/>
            <a:ext cx="557372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TỪ KHÓ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768011" y="2015800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C000"/>
                </a:solidFill>
                <a:latin typeface="UTM Avo" panose="02040603050506020204" pitchFamily="18" charset="0"/>
              </a:rPr>
              <a:t>nắn nót</a:t>
            </a:r>
            <a:endParaRPr sz="36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278032" y="3589748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lung linh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490119" y="5163735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cánh diều</a:t>
            </a:r>
            <a:endParaRPr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586030" y="2003420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ông trăng</a:t>
            </a:r>
            <a:endParaRPr sz="36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841983" y="3474524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00CC00"/>
                </a:solidFill>
                <a:latin typeface="UTM Avo" panose="02040603050506020204" pitchFamily="18" charset="0"/>
              </a:rPr>
              <a:t>rẽ sóng</a:t>
            </a:r>
            <a:endParaRPr sz="36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8386130" y="5036131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râm ran</a:t>
            </a:r>
            <a:endParaRPr sz="36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925053"/>
            <a:ext cx="9063790" cy="4812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3746736" y="267593"/>
            <a:ext cx="7242107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NGẮT NHỊP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1104" y="2906572"/>
            <a:ext cx="7255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song ra khơi.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53131" y="3008442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057959" y="355847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711980" y="408135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428287" y="4591197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578599" y="4591196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864995" y="1317638"/>
            <a:ext cx="9095148" cy="1862048"/>
            <a:chOff x="6230156" y="2722367"/>
            <a:chExt cx="4837806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230156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239210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8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91916" y="687546"/>
              <a:ext cx="96252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1. Bạn nhỏ vẽ những gì trong bức tranh bầu trời đêm?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2314" y="2679031"/>
            <a:ext cx="5486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4547" y="4105908"/>
            <a:ext cx="58586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33111" y="4679797"/>
            <a:ext cx="35891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55340" y="4647713"/>
            <a:ext cx="3542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465023" y="5634302"/>
            <a:ext cx="32215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0079" y="906361"/>
              <a:ext cx="10170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cảnh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biển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đẹp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5430" y="2970923"/>
            <a:ext cx="7090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96229" y="4125085"/>
            <a:ext cx="4669591" cy="46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696229" y="4653833"/>
            <a:ext cx="5325918" cy="8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64145" y="5233593"/>
            <a:ext cx="3917903" cy="8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61" y="2588412"/>
            <a:ext cx="4571318" cy="3521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27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5" y="0"/>
            <a:ext cx="11857748" cy="5218628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519426" y="4186989"/>
            <a:ext cx="6929373" cy="24562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6726" y="270451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tương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2702" y="4334917"/>
            <a:ext cx="768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chum phượng đỏ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7076" y="3491422"/>
            <a:ext cx="3847386" cy="38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4. Tìm tiếng cùng vần ở cuối các dòng thơ.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1871708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015011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1959098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148912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611556" y="3596039"/>
            <a:ext cx="468075" cy="6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611556" y="4476500"/>
            <a:ext cx="399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773161" y="4891059"/>
            <a:ext cx="306470" cy="4257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520769" y="5295685"/>
            <a:ext cx="320040" cy="508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3177869" y="5757175"/>
            <a:ext cx="633682" cy="291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441685" y="2421694"/>
            <a:ext cx="66093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8594141" y="3672992"/>
            <a:ext cx="356022" cy="439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8267468" y="4589145"/>
            <a:ext cx="34843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9800799" y="4995310"/>
            <a:ext cx="247552" cy="15032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9365887" y="5442184"/>
            <a:ext cx="270483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61748" y="101675"/>
            <a:ext cx="11395880" cy="4135682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thuộc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lòng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thích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.</a:t>
              </a:r>
              <a:endParaRPr lang="zh-CN" alt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420" y="2299443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395880" cy="5736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802106" y="1195656"/>
            <a:ext cx="9705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tập theo văn bản đọc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1. Tìm trong bài thơ những từ chỉ sự vật.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2320884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464187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2408274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59808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3134634" y="2790323"/>
            <a:ext cx="1135915" cy="31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4857" y="1499100"/>
            <a:ext cx="341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3070201" y="3197873"/>
            <a:ext cx="1200348" cy="6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2903171" y="4045299"/>
            <a:ext cx="1181686" cy="213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363605" y="4916306"/>
            <a:ext cx="1238918" cy="218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3494014" y="5348740"/>
            <a:ext cx="515278" cy="7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325931" y="5780882"/>
            <a:ext cx="1424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45623" y="6202258"/>
            <a:ext cx="13060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436108" y="2873920"/>
            <a:ext cx="949964" cy="65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7056141" y="3277621"/>
            <a:ext cx="1638246" cy="8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7181264" y="3722536"/>
            <a:ext cx="1667848" cy="8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201894" y="4145245"/>
            <a:ext cx="642037" cy="7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863630" y="5060916"/>
            <a:ext cx="1151558" cy="5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7439409" y="5508296"/>
            <a:ext cx="1865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742063" y="5904305"/>
            <a:ext cx="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13463" y="6321705"/>
            <a:ext cx="45720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368968"/>
            <a:ext cx="11537601" cy="636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8360" y="696875"/>
            <a:ext cx="10957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nêu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vi vu,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8991" y="2224026"/>
            <a:ext cx="1133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vo" panose="02040603050506020204" pitchFamily="18" charset="0"/>
              </a:rPr>
              <a:t>M: 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Bầu trời sao </a:t>
            </a:r>
            <a:r>
              <a:rPr lang="en-US" sz="4000" b="1" i="1">
                <a:solidFill>
                  <a:srgbClr val="009999"/>
                </a:solidFill>
                <a:latin typeface="UTM Avo" panose="02040603050506020204" pitchFamily="18" charset="0"/>
              </a:rPr>
              <a:t>lung linh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99624" y="3067093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- Tiếng sáo diều </a:t>
            </a:r>
            <a:r>
              <a:rPr lang="en-US" sz="4000" b="1" i="1">
                <a:solidFill>
                  <a:srgbClr val="7030A0"/>
                </a:solidFill>
                <a:latin typeface="UTM Avo" panose="02040603050506020204" pitchFamily="18" charset="0"/>
              </a:rPr>
              <a:t>vi vu</a:t>
            </a:r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99623" y="3902324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- Tiếng ve kêu </a:t>
            </a:r>
            <a:r>
              <a:rPr lang="en-US" sz="4000" b="1" i="1">
                <a:solidFill>
                  <a:srgbClr val="008000"/>
                </a:solidFill>
                <a:latin typeface="UTM Avo" panose="02040603050506020204" pitchFamily="18" charset="0"/>
              </a:rPr>
              <a:t>râm ran</a:t>
            </a:r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7641" y="2264254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/>
      <p:bldP spid="28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721590" cy="662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946484" y="965810"/>
            <a:ext cx="9705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Chúc các em học tốt</a:t>
            </a:r>
            <a:endParaRPr kumimoji="0" lang="en-US" sz="144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3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hlinkClick r:id="rId8" action="ppaction://hlinksldjump"/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20" y="1027352"/>
            <a:ext cx="2990354" cy="298370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4924" y="856302"/>
            <a:ext cx="2797745" cy="2743749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12467" y="2661905"/>
            <a:ext cx="3096769" cy="30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8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909 0.35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1.11111E-6 L 0.2974 0.1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Bài thơ </a:t>
            </a:r>
            <a:r>
              <a:rPr lang="en-US" sz="3600" b="1" i="1">
                <a:latin typeface="UTM Avo" panose="02040603050506020204" pitchFamily="18" charset="0"/>
              </a:rPr>
              <a:t>Yêu lắm trường ơi! </a:t>
            </a:r>
            <a:r>
              <a:rPr lang="en-US" sz="3600" b="1">
                <a:latin typeface="UTM Avo" panose="02040603050506020204" pitchFamily="18" charset="0"/>
              </a:rPr>
              <a:t>có mấy khổ thơ?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1138793" y="4088563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18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Em yêu mái trường</a:t>
            </a:r>
          </a:p>
          <a:p>
            <a:pPr algn="ctr"/>
            <a:r>
              <a:rPr lang="en-US" sz="3600" b="1">
                <a:latin typeface="UTM Avo" panose="02040603050506020204" pitchFamily="18" charset="0"/>
              </a:rPr>
              <a:t>Có hàng……. mát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cây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tre</a:t>
            </a:r>
            <a:r>
              <a:rPr lang="en-US" sz="3600" b="1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bàng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6988F30-DD9A-0324-D4A2-7F0C652E95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Vào mùa nào, các em không phải tới trường?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hè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xuân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UTM Avo" panose="02040603050506020204" pitchFamily="18" charset="0"/>
              </a:rPr>
              <a:t>    đông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EE7F6F05-E855-E75F-C507-39CAC1B15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55762" y="1128912"/>
            <a:ext cx="4581922" cy="923330"/>
            <a:chOff x="2155762" y="1128912"/>
            <a:chExt cx="4581922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809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82267" y="3529996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494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82613"/>
            <a:ext cx="12192000" cy="32004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84822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28383"/>
            <a:ext cx="12191999" cy="1654630"/>
          </a:xfrm>
          <a:prstGeom prst="rect">
            <a:avLst/>
          </a:prstGeom>
        </p:spPr>
      </p:pic>
      <p:pic>
        <p:nvPicPr>
          <p:cNvPr id="7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605485" y="-287045"/>
            <a:ext cx="4397829" cy="332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647" y="18548"/>
            <a:ext cx="7275246" cy="2743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529390" y="1108500"/>
            <a:ext cx="112294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*Kiến thức, kĩ năng: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Đọc đúng ,rõ ràng bài thơ.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Trả lời được các câu hỏi của bài.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Hiểu nội dung bài: Những hình ảnh đẹp về thiên nhiên được khắc họa trong bức vẽ của bạn  nhỏ cũng như tình yêu thiên nhiên và cuộc sống của bạn.</a:t>
            </a:r>
          </a:p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*Phát triển năng lực và phẩm chất: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Giúp hình thành và phát triển năng lực văn học: phát triển vốn từ chỉ sự vật(từ chỉ đồ dùng học tập).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Cảm nhận được niềm vui học tập ở trường và có ý thức giữ gìn đồ dùng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626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6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8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9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37" y="1812758"/>
            <a:ext cx="5594803" cy="55948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-1841" y="-149316"/>
            <a:ext cx="9839112" cy="4135682"/>
            <a:chOff x="423081" y="231602"/>
            <a:chExt cx="11395880" cy="4135682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344030" y="1094626"/>
              <a:ext cx="8607819" cy="1819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Giới thiệu với bạn bức tranh mà em thích.</a:t>
              </a:r>
              <a:endParaRPr lang="zh-CN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8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1066</Words>
  <Application>Microsoft Office PowerPoint</Application>
  <PresentationFormat>Widescreen</PresentationFormat>
  <Paragraphs>192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#9Slide05 Aphrodite Pro</vt:lpstr>
      <vt:lpstr>#9Slide05 Bodega Script</vt:lpstr>
      <vt:lpstr>#9Slide05 FS Blonde Script</vt:lpstr>
      <vt:lpstr>#9Slide05 SVNHollycakes</vt:lpstr>
      <vt:lpstr>#9Slide05 VL Fadilla</vt:lpstr>
      <vt:lpstr>#9Slide07 HoneyCream</vt:lpstr>
      <vt:lpstr>#9Slide07 IcielBC Cubano Normal</vt:lpstr>
      <vt:lpstr>#9Slide07 IcielPony</vt:lpstr>
      <vt:lpstr>#9Slide07 SVNCinnamoncake</vt:lpstr>
      <vt:lpstr>Arial</vt:lpstr>
      <vt:lpstr>Calibri</vt:lpstr>
      <vt:lpstr>Chango</vt:lpstr>
      <vt:lpstr>SVN-Dancing Script</vt:lpstr>
      <vt:lpstr>SVN-Newton</vt:lpstr>
      <vt:lpstr>SVN-Poky's</vt:lpstr>
      <vt:lpstr>Times New Roman</vt:lpstr>
      <vt:lpstr>UTM Avo</vt:lpstr>
      <vt:lpstr>UTM Wedding K&amp;T</vt:lpstr>
      <vt:lpstr>UVN Bach Dang</vt:lpstr>
      <vt:lpstr>字魂131号-酷乐潮玩体</vt:lpstr>
      <vt:lpstr>思源黑体 CN Medium</vt:lpstr>
      <vt:lpstr>Office Theme</vt:lpstr>
      <vt:lpstr>Math Lesson by Slidesgo</vt:lpstr>
      <vt:lpstr>Custom Design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HN31072024</cp:lastModifiedBy>
  <cp:revision>40</cp:revision>
  <dcterms:created xsi:type="dcterms:W3CDTF">2022-09-17T14:42:19Z</dcterms:created>
  <dcterms:modified xsi:type="dcterms:W3CDTF">2024-11-18T02:47:33Z</dcterms:modified>
</cp:coreProperties>
</file>