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xml" ContentType="application/vnd.openxmlformats-officedocument.presentationml.notesSlide+xml"/>
  <Override PartName="/ppt/tags/tag109.xml" ContentType="application/vnd.openxmlformats-officedocument.presentationml.tags+xml"/>
  <Override PartName="/ppt/notesSlides/notesSlide2.xml" ContentType="application/vnd.openxmlformats-officedocument.presentationml.notesSlide+xml"/>
  <Override PartName="/ppt/tags/tag1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92" r:id="rId2"/>
    <p:sldId id="291" r:id="rId3"/>
    <p:sldId id="264" r:id="rId4"/>
    <p:sldId id="274" r:id="rId5"/>
    <p:sldId id="258" r:id="rId6"/>
    <p:sldId id="257" r:id="rId7"/>
    <p:sldId id="261"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15/09/2024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15/09/2024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hai phân số khác mẫu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hỏi cách làm:  Để điền được dấu cộng hay dấu trừ thích hợp con làm thế nào? HS nêu cách làm. ( 2 cách: Một là thử với từng dấu cộng trừ, hai là như cách sau)</a:t>
            </a:r>
          </a:p>
          <a:p>
            <a:r>
              <a:rPr lang="en-US"/>
              <a:t>- Quy đồng mẫu số hai phân số.  Xét xem kết quả là tổng hay hiệu của hai phân số đã quy đồng. Sau đó lựa chọn dấu phù hợp.</a:t>
            </a:r>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một phân số với một số tự nhiên.</a:t>
            </a:r>
          </a:p>
          <a:p>
            <a:r>
              <a:rPr lang="en-US"/>
              <a:t>Mọi số tự nhiên đều có thể viết dưới dạng phân số có mẫu số là 1. Vậy trước tiên ta viết STN dưới dạng PS, sau đó thực hiện như phép tính cộng, trừ hai PS khác mẫu.</a:t>
            </a:r>
          </a:p>
          <a:p>
            <a:r>
              <a:rPr lang="en-US"/>
              <a:t>Cách 2: Viết STN thành PS có mẫu số cùng với PS. Sau đó thực hiện tính cộng trừ hai phân số cùng mẫu. </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Master" Target="../slideMasters/slideMaster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microsoft.com/office/2007/relationships/hdphoto" Target="../media/hdphoto1.wdp"/><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slideMaster" Target="../slideMasters/slideMaster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4.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3"/>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4"/>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5"/>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6"/>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7"/>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8"/>
            </p:custDataLst>
          </p:nvPr>
        </p:nvPicPr>
        <p:blipFill>
          <a:blip r:embed="rId18">
            <a:extLst>
              <a:ext uri="{BEBA8EAE-BF5A-486C-A8C5-ECC9F3942E4B}">
                <a14:imgProps xmlns:a14="http://schemas.microsoft.com/office/drawing/2010/main">
                  <a14:imgLayer r:embed="rId19">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9"/>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0"/>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1"/>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15"/>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6"/>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3"/>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4"/>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5"/>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6"/>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7"/>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8"/>
            </p:custDataLst>
          </p:nvPr>
        </p:nvPicPr>
        <p:blipFill rotWithShape="1">
          <a:blip r:embed="rId17"/>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9"/>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0"/>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1"/>
            </p:custDataLst>
          </p:nvPr>
        </p:nvSpPr>
        <p:spPr/>
        <p:txBody>
          <a:bodyPr/>
          <a:lstStyle/>
          <a:p>
            <a:endParaRPr 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 name="标题 1"/>
          <p:cNvSpPr>
            <a:spLocks noGrp="1"/>
          </p:cNvSpPr>
          <p:nvPr>
            <p:ph type="ctrTitle" hasCustomPrompt="1"/>
            <p:custDataLst>
              <p:tags r:id="rId13"/>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4"/>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2"/>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3"/>
            </p:custDataLst>
          </p:nvPr>
        </p:nvPicPr>
        <p:blipFill>
          <a:blip r:embed="rId12"/>
          <a:stretch>
            <a:fillRect/>
          </a:stretch>
        </p:blipFill>
        <p:spPr>
          <a:xfrm>
            <a:off x="9957978" y="0"/>
            <a:ext cx="2234022" cy="2054789"/>
          </a:xfrm>
          <a:prstGeom prst="rect">
            <a:avLst/>
          </a:prstGeom>
        </p:spPr>
      </p:pic>
      <p:sp>
        <p:nvSpPr>
          <p:cNvPr id="6" name="任意多边形: 形状 5"/>
          <p:cNvSpPr/>
          <p:nvPr>
            <p:custDataLst>
              <p:tags r:id="rId4"/>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5"/>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6"/>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10"/>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2"/>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3"/>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4"/>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5"/>
            </p:custDataLst>
          </p:nvPr>
        </p:nvPicPr>
        <p:blipFill>
          <a:blip r:embed="rId15"/>
          <a:stretch>
            <a:fillRect/>
          </a:stretch>
        </p:blipFill>
        <p:spPr>
          <a:xfrm>
            <a:off x="7174809" y="728661"/>
            <a:ext cx="4298053" cy="4932091"/>
          </a:xfrm>
          <a:prstGeom prst="rect">
            <a:avLst/>
          </a:prstGeom>
        </p:spPr>
      </p:pic>
      <p:cxnSp>
        <p:nvCxnSpPr>
          <p:cNvPr id="13" name="直接连接符 12"/>
          <p:cNvCxnSpPr/>
          <p:nvPr>
            <p:custDataLst>
              <p:tags r:id="rId6"/>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7"/>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8"/>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9"/>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0"/>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12"/>
            </p:custDataLst>
          </p:nvPr>
        </p:nvSpPr>
        <p:spPr/>
        <p:txBody>
          <a:bodyPr/>
          <a:lstStyle/>
          <a:p>
            <a:endParaRPr lang="en-US" dirty="0"/>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4"/>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5"/>
            </p:custDataLst>
          </p:nvPr>
        </p:nvPicPr>
        <p:blipFill>
          <a:blip r:embed="rId24"/>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108.xml"/><Relationship Id="rId16" Type="http://schemas.openxmlformats.org/officeDocument/2006/relationships/image" Target="../media/image34.png"/><Relationship Id="rId1" Type="http://schemas.openxmlformats.org/officeDocument/2006/relationships/tags" Target="../tags/tag10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notesSlide" Target="../notesSlides/notesSlide1.xml"/><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9.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15" y="1208405"/>
            <a:ext cx="10922635" cy="2854325"/>
          </a:xfrm>
        </p:spPr>
        <p:txBody>
          <a:bodyPr>
            <a:normAutofit/>
          </a:bodyPr>
          <a:lstStyle/>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(2 tiết)</a:t>
            </a:r>
            <a:br>
              <a:rPr lang="en-US" b="1">
                <a:solidFill>
                  <a:srgbClr val="FF0000"/>
                </a:solidFill>
                <a:latin typeface="Arial" panose="020B0604020202020204" pitchFamily="34" charset="0"/>
                <a:cs typeface="Arial" panose="020B0604020202020204" pitchFamily="34" charset="0"/>
              </a:rPr>
            </a:br>
            <a:r>
              <a:rPr lang="en-US" b="1">
                <a:solidFill>
                  <a:srgbClr val="FF0000"/>
                </a:solidFill>
                <a:latin typeface="Arial" panose="020B0604020202020204" pitchFamily="34" charset="0"/>
                <a:cs typeface="Arial" panose="020B0604020202020204" pitchFamily="34" charset="0"/>
                <a:sym typeface="+mn-ea"/>
              </a:rPr>
              <a:t>Tiết 2: Luyện tập (Trang 21)</a:t>
            </a:r>
            <a:endParaRPr lang="en-US"/>
          </a:p>
        </p:txBody>
      </p:sp>
      <p:sp>
        <p:nvSpPr>
          <p:cNvPr id="3" name="Text Placeholder 2"/>
          <p:cNvSpPr>
            <a:spLocks noGrp="1"/>
          </p:cNvSpPr>
          <p:nvPr>
            <p:ph type="body" sz="quarter" idx="13"/>
          </p:nvPr>
        </p:nvSpPr>
        <p:spPr>
          <a:xfrm>
            <a:off x="3945255" y="885190"/>
            <a:ext cx="4564380"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TOÁN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45360" y="504190"/>
            <a:ext cx="6879590" cy="504190"/>
          </a:xfrm>
        </p:spPr>
        <p:txBody>
          <a:bodyPr>
            <a:noAutofit/>
          </a:bodyPr>
          <a:lstStyle/>
          <a:p>
            <a:pPr algn="ctr"/>
            <a:r>
              <a:rPr lang="en-US" sz="4800" b="1">
                <a:solidFill>
                  <a:srgbClr val="FF0000"/>
                </a:solidFill>
                <a:latin typeface="Arial" panose="020B0604020202020204" pitchFamily="34" charset="0"/>
                <a:cs typeface="Arial" panose="020B0604020202020204" pitchFamily="34" charset="0"/>
              </a:rPr>
              <a:t>YÊU CẦU CẦN ĐẠT</a:t>
            </a:r>
          </a:p>
        </p:txBody>
      </p:sp>
      <p:sp>
        <p:nvSpPr>
          <p:cNvPr id="5" name="Text Box 4"/>
          <p:cNvSpPr txBox="1"/>
          <p:nvPr/>
        </p:nvSpPr>
        <p:spPr>
          <a:xfrm>
            <a:off x="212090" y="1249045"/>
            <a:ext cx="11459845" cy="4742815"/>
          </a:xfrm>
          <a:prstGeom prst="rect">
            <a:avLst/>
          </a:prstGeom>
          <a:noFill/>
        </p:spPr>
        <p:txBody>
          <a:bodyPr wrap="square" rtlCol="0" anchor="t">
            <a:spAutoFit/>
          </a:bodyPr>
          <a:lstStyle/>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Luyện tập, củng cố phép tính cộng, trừ hai phân số khác mẫu</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Biết cách cộng, trừ  phân số với số tự nhiên</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algn="just">
              <a:lnSpc>
                <a:spcPct val="120000"/>
              </a:lnSpc>
            </a:pPr>
            <a:r>
              <a:rPr lang="vi-VN" sz="4200" dirty="0">
                <a:latin typeface="Arial" panose="020B0604020202020204" pitchFamily="34" charset="0"/>
                <a:cs typeface="Arial" panose="020B0604020202020204" pitchFamily="34" charset="0"/>
                <a:sym typeface="+mn-ea"/>
              </a:rPr>
              <a:t>-   </a:t>
            </a:r>
            <a:r>
              <a:rPr lang="en-US" altLang="vi-VN" sz="4200" dirty="0">
                <a:latin typeface="Arial" panose="020B0604020202020204" pitchFamily="34" charset="0"/>
                <a:cs typeface="Arial" panose="020B0604020202020204" pitchFamily="34" charset="0"/>
                <a:sym typeface="+mn-ea"/>
              </a:rPr>
              <a:t>Áp dụng được vào giải quyết các bài toán thực tế </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indent="0" algn="just">
              <a:lnSpc>
                <a:spcPct val="120000"/>
              </a:lnSpc>
              <a:buFontTx/>
              <a:buNone/>
            </a:pPr>
            <a:endParaRPr lang="vi-VN" sz="4200" kern="100" dirty="0">
              <a:effectLst/>
              <a:latin typeface="Arial" panose="020B0604020202020204" pitchFamily="34" charset="0"/>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49937" y="163707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3" name="Oval 1"/>
          <p:cNvSpPr/>
          <p:nvPr/>
        </p:nvSpPr>
        <p:spPr>
          <a:xfrm>
            <a:off x="2375507" y="176188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0" name="TextBox 79"/>
          <p:cNvSpPr txBox="1"/>
          <p:nvPr/>
        </p:nvSpPr>
        <p:spPr>
          <a:xfrm>
            <a:off x="2628185" y="191574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826204" y="3713540"/>
                <a:ext cx="927725" cy="135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3</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826204" y="3713540"/>
                <a:ext cx="927725" cy="13500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73475" y="3713480"/>
                <a:ext cx="836295" cy="1348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28 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673475" y="3713480"/>
                <a:ext cx="836295" cy="1348740"/>
              </a:xfrm>
              <a:prstGeom prst="rect">
                <a:avLst/>
              </a:prstGeom>
              <a:blipFill rotWithShape="1">
                <a:blip r:embed="rId4"/>
                <a:stretch>
                  <a:fillRect r="-478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570581" y="3713540"/>
                <a:ext cx="711201" cy="1349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570581" y="3713540"/>
                <a:ext cx="711201" cy="1349375"/>
              </a:xfrm>
              <a:prstGeom prst="rect">
                <a:avLst/>
              </a:prstGeom>
              <a:blipFill rotWithShape="1">
                <a:blip r:embed="rId5"/>
                <a:stretch>
                  <a:fillRect l="-33" t="-4" r="-5860" b="4"/>
                </a:stretch>
              </a:blipFill>
            </p:spPr>
            <p:txBody>
              <a:bodyPr/>
              <a:lstStyle/>
              <a:p>
                <a:r>
                  <a:rPr lang="en-US" altLang="en-US">
                    <a:noFill/>
                  </a:rPr>
                  <a:t> </a:t>
                </a:r>
              </a:p>
            </p:txBody>
          </p:sp>
        </mc:Fallback>
      </mc:AlternateContent>
      <p:sp>
        <p:nvSpPr>
          <p:cNvPr id="89" name="TextBox 88"/>
          <p:cNvSpPr txBox="1"/>
          <p:nvPr/>
        </p:nvSpPr>
        <p:spPr>
          <a:xfrm>
            <a:off x="2990329"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6067073"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222314" y="3713540"/>
                <a:ext cx="927725" cy="1363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7</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222314" y="3713540"/>
                <a:ext cx="927725" cy="136334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2" name="TextBox 91"/>
          <p:cNvSpPr txBox="1"/>
          <p:nvPr/>
        </p:nvSpPr>
        <p:spPr>
          <a:xfrm>
            <a:off x="1648973" y="4054898"/>
            <a:ext cx="621241"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p:cNvPicPr>
            <a:picLocks noChangeAspect="1"/>
          </p:cNvPicPr>
          <p:nvPr/>
        </p:nvPicPr>
        <p:blipFill>
          <a:blip r:embed="rId7"/>
          <a:stretch>
            <a:fillRect/>
          </a:stretch>
        </p:blipFill>
        <p:spPr>
          <a:xfrm>
            <a:off x="3660010" y="189660"/>
            <a:ext cx="5919729" cy="1792379"/>
          </a:xfrm>
          <a:prstGeom prst="rect">
            <a:avLst/>
          </a:prstGeom>
        </p:spPr>
      </p:pic>
      <mc:AlternateContent xmlns:mc="http://schemas.openxmlformats.org/markup-compatibility/2006" xmlns:a14="http://schemas.microsoft.com/office/drawing/2010/main">
        <mc:Choice Requires="a14">
          <p:sp>
            <p:nvSpPr>
              <p:cNvPr id="7" name="Text Box 6"/>
              <p:cNvSpPr txBox="1"/>
              <p:nvPr/>
            </p:nvSpPr>
            <p:spPr>
              <a:xfrm>
                <a:off x="5264785" y="3238500"/>
                <a:ext cx="880745" cy="1744345"/>
              </a:xfrm>
              <a:prstGeom prst="rect">
                <a:avLst/>
              </a:prstGeom>
              <a:noFill/>
            </p:spPr>
            <p:txBody>
              <a:bodyPr wrap="square" rtlCol="0" anchor="t">
                <a:spAutoFit/>
              </a:bodyPr>
              <a:lstStyle/>
              <a:p>
                <a:pPr algn="l">
                  <a:lnSpc>
                    <a:spcPct val="140000"/>
                  </a:lnSpc>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15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7" name="Text Box 6"/>
              <p:cNvSpPr txBox="1">
                <a:spLocks noRot="1" noChangeAspect="1" noMove="1" noResize="1" noEditPoints="1" noAdjustHandles="1" noChangeArrowheads="1" noChangeShapeType="1" noTextEdit="1"/>
              </p:cNvSpPr>
              <p:nvPr/>
            </p:nvSpPr>
            <p:spPr>
              <a:xfrm>
                <a:off x="5264785" y="3238500"/>
                <a:ext cx="880745" cy="1744345"/>
              </a:xfrm>
              <a:prstGeom prst="rect">
                <a:avLst/>
              </a:prstGeom>
              <a:blipFill rotWithShape="1">
                <a:blip r:embed="rId8"/>
                <a:stretch>
                  <a:fillRect b="-3677"/>
                </a:stretch>
              </a:blipFill>
            </p:spPr>
            <p:txBody>
              <a:bodyPr/>
              <a:lstStyle/>
              <a:p>
                <a:r>
                  <a:rPr lang="en-US" altLang="en-US">
                    <a:noFill/>
                  </a:rPr>
                  <a:t> </a:t>
                </a:r>
              </a:p>
            </p:txBody>
          </p:sp>
        </mc:Fallback>
      </mc:AlternateContent>
      <p:sp>
        <p:nvSpPr>
          <p:cNvPr id="8" name="Text Box 7"/>
          <p:cNvSpPr txBox="1"/>
          <p:nvPr/>
        </p:nvSpPr>
        <p:spPr>
          <a:xfrm>
            <a:off x="4699635" y="3874770"/>
            <a:ext cx="560705" cy="970915"/>
          </a:xfrm>
          <a:prstGeom prst="rect">
            <a:avLst/>
          </a:prstGeom>
          <a:noFill/>
        </p:spPr>
        <p:txBody>
          <a:bodyPr wrap="square" rtlCol="0" anchor="t">
            <a:spAutoFit/>
          </a:bodyPr>
          <a:lstStyle/>
          <a:p>
            <a:pPr algn="l">
              <a:lnSpc>
                <a:spcPct val="140000"/>
              </a:lnSpc>
            </a:pPr>
            <a:r>
              <a:rPr lang="en-US" sz="4400" b="1"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rPr>
              <a:t>+</a:t>
            </a:r>
            <a:endParaRPr lang="en-US" sz="4400" b="1" kern="10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400687" y="142752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3" name="Oval 1"/>
          <p:cNvSpPr/>
          <p:nvPr/>
        </p:nvSpPr>
        <p:spPr>
          <a:xfrm>
            <a:off x="2026257" y="155233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0" name="TextBox 79"/>
          <p:cNvSpPr txBox="1"/>
          <p:nvPr/>
        </p:nvSpPr>
        <p:spPr>
          <a:xfrm>
            <a:off x="2278935" y="170619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86" name="TextBox 85"/>
              <p:cNvSpPr txBox="1"/>
              <p:nvPr/>
            </p:nvSpPr>
            <p:spPr>
              <a:xfrm>
                <a:off x="728414" y="2903915"/>
                <a:ext cx="927725" cy="1362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5</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4</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728414" y="2903915"/>
                <a:ext cx="927725" cy="13627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575685" y="2903855"/>
                <a:ext cx="883920" cy="13665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25 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575685" y="2903855"/>
                <a:ext cx="883920" cy="1366520"/>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277211" y="2903915"/>
                <a:ext cx="711201"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277211" y="2903915"/>
                <a:ext cx="711201" cy="1353185"/>
              </a:xfrm>
              <a:prstGeom prst="rect">
                <a:avLst/>
              </a:prstGeom>
              <a:blipFill rotWithShape="1">
                <a:blip r:embed="rId5"/>
                <a:stretch>
                  <a:fillRect l="-33" t="-4" r="-6306" b="4"/>
                </a:stretch>
              </a:blipFill>
            </p:spPr>
            <p:txBody>
              <a:bodyPr/>
              <a:lstStyle/>
              <a:p>
                <a:r>
                  <a:rPr lang="en-US" altLang="en-US">
                    <a:noFill/>
                  </a:rPr>
                  <a:t> </a:t>
                </a:r>
              </a:p>
            </p:txBody>
          </p:sp>
        </mc:Fallback>
      </mc:AlternateContent>
      <p:sp>
        <p:nvSpPr>
          <p:cNvPr id="89" name="TextBox 88"/>
          <p:cNvSpPr txBox="1"/>
          <p:nvPr/>
        </p:nvSpPr>
        <p:spPr>
          <a:xfrm>
            <a:off x="2892539"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5786403"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124524" y="2903915"/>
                <a:ext cx="927725"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5</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124524" y="2903915"/>
                <a:ext cx="927725" cy="135318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5" name="TextBox 94"/>
          <p:cNvSpPr txBox="1"/>
          <p:nvPr/>
        </p:nvSpPr>
        <p:spPr>
          <a:xfrm>
            <a:off x="388101" y="5333517"/>
            <a:ext cx="1149477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phép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TextBox 95"/>
          <p:cNvSpPr txBox="1"/>
          <p:nvPr/>
        </p:nvSpPr>
        <p:spPr>
          <a:xfrm>
            <a:off x="387869" y="4648670"/>
            <a:ext cx="11783292" cy="1198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Muốn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ta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rồi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7"/>
          <a:stretch>
            <a:fillRect/>
          </a:stretch>
        </p:blipFill>
        <p:spPr>
          <a:xfrm>
            <a:off x="1965830" y="189660"/>
            <a:ext cx="5919729" cy="1792379"/>
          </a:xfrm>
          <a:prstGeom prst="rect">
            <a:avLst/>
          </a:prstGeom>
        </p:spPr>
      </p:pic>
      <p:sp>
        <p:nvSpPr>
          <p:cNvPr id="7" name="Text Box 6"/>
          <p:cNvSpPr txBox="1"/>
          <p:nvPr/>
        </p:nvSpPr>
        <p:spPr>
          <a:xfrm>
            <a:off x="1445895" y="2966085"/>
            <a:ext cx="571500" cy="586105"/>
          </a:xfrm>
          <a:prstGeom prst="rect">
            <a:avLst/>
          </a:prstGeom>
          <a:noFill/>
        </p:spPr>
        <p:txBody>
          <a:bodyPr wrap="square" rtlCol="0">
            <a:noAutofit/>
          </a:bodyPr>
          <a:lstStyle/>
          <a:p>
            <a:pPr algn="l">
              <a:lnSpc>
                <a:spcPct val="140000"/>
              </a:lnSpc>
            </a:pPr>
            <a:r>
              <a:rPr lang="en-US" sz="4800" b="1" kern="100" dirty="0">
                <a:effectLst/>
                <a:latin typeface="+mn-ea"/>
                <a:cs typeface="江城圆体 400W" panose="020B0500000000000000" pitchFamily="34" charset="-122"/>
              </a:rPr>
              <a:t>-</a:t>
            </a:r>
          </a:p>
        </p:txBody>
      </p:sp>
      <mc:AlternateContent xmlns:mc="http://schemas.openxmlformats.org/markup-compatibility/2006" xmlns:a14="http://schemas.microsoft.com/office/drawing/2010/main">
        <mc:Choice Requires="a14">
          <p:sp>
            <p:nvSpPr>
              <p:cNvPr id="8" name="TextBox 86"/>
              <p:cNvSpPr txBox="1"/>
              <p:nvPr/>
            </p:nvSpPr>
            <p:spPr>
              <a:xfrm>
                <a:off x="4907280" y="2888615"/>
                <a:ext cx="883920" cy="1352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12 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 name="TextBox 86"/>
              <p:cNvSpPr txBox="1">
                <a:spLocks noRot="1" noChangeAspect="1" noMove="1" noResize="1" noEditPoints="1" noAdjustHandles="1" noChangeArrowheads="1" noChangeShapeType="1" noTextEdit="1"/>
              </p:cNvSpPr>
              <p:nvPr/>
            </p:nvSpPr>
            <p:spPr>
              <a:xfrm>
                <a:off x="4907280" y="2888615"/>
                <a:ext cx="883920" cy="1352550"/>
              </a:xfrm>
              <a:prstGeom prst="rect">
                <a:avLst/>
              </a:prstGeom>
              <a:blipFill rotWithShape="1">
                <a:blip r:embed="rId8"/>
                <a:stretch>
                  <a:fillRect/>
                </a:stretch>
              </a:blipFill>
            </p:spPr>
            <p:txBody>
              <a:bodyPr/>
              <a:lstStyle/>
              <a:p>
                <a:r>
                  <a:rPr lang="en-US" altLang="en-US">
                    <a:noFill/>
                  </a:rPr>
                  <a:t> </a:t>
                </a:r>
              </a:p>
            </p:txBody>
          </p:sp>
        </mc:Fallback>
      </mc:AlternateContent>
      <p:sp>
        <p:nvSpPr>
          <p:cNvPr id="10" name="Text Box 9"/>
          <p:cNvSpPr txBox="1"/>
          <p:nvPr/>
        </p:nvSpPr>
        <p:spPr>
          <a:xfrm>
            <a:off x="4548505" y="3011805"/>
            <a:ext cx="358775" cy="1050925"/>
          </a:xfrm>
          <a:prstGeom prst="rect">
            <a:avLst/>
          </a:prstGeom>
          <a:noFill/>
        </p:spPr>
        <p:txBody>
          <a:bodyPr wrap="square" rtlCol="0" anchor="t">
            <a:spAutoFit/>
          </a:bodyPr>
          <a:lstStyle/>
          <a:p>
            <a:pPr algn="l">
              <a:lnSpc>
                <a:spcPct val="140000"/>
              </a:lnSpc>
            </a:pPr>
            <a:r>
              <a:rPr lang="en-US" sz="4800" b="1" kern="100" dirty="0">
                <a:effectLst/>
                <a:latin typeface="+mn-ea"/>
                <a:cs typeface="江城圆体 400W" panose="020B0500000000000000" pitchFamily="34" charset="-122"/>
                <a:sym typeface="+mn-ea"/>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5"/>
                                        </p:tgtEl>
                                        <p:attrNameLst>
                                          <p:attrName>style.visibility</p:attrName>
                                        </p:attrNameLst>
                                      </p:cBhvr>
                                      <p:to>
                                        <p:strVal val="hidden"/>
                                      </p:to>
                                    </p:set>
                                  </p:childTnLst>
                                </p:cTn>
                              </p:par>
                            </p:childTnLst>
                          </p:cTn>
                        </p:par>
                        <p:par>
                          <p:cTn id="51" fill="hold">
                            <p:stCondLst>
                              <p:cond delay="0"/>
                            </p:stCondLst>
                            <p:childTnLst>
                              <p:par>
                                <p:cTn id="52" presetID="47" presetClass="entr" presetSubtype="0"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1000"/>
                                        <p:tgtEl>
                                          <p:spTgt spid="96"/>
                                        </p:tgtEl>
                                      </p:cBhvr>
                                    </p:animEffect>
                                    <p:anim calcmode="lin" valueType="num">
                                      <p:cBhvr>
                                        <p:cTn id="55" dur="1000" fill="hold"/>
                                        <p:tgtEl>
                                          <p:spTgt spid="96"/>
                                        </p:tgtEl>
                                        <p:attrNameLst>
                                          <p:attrName>ppt_x</p:attrName>
                                        </p:attrNameLst>
                                      </p:cBhvr>
                                      <p:tavLst>
                                        <p:tav tm="0">
                                          <p:val>
                                            <p:strVal val="#ppt_x"/>
                                          </p:val>
                                        </p:tav>
                                        <p:tav tm="100000">
                                          <p:val>
                                            <p:strVal val="#ppt_x"/>
                                          </p:val>
                                        </p:tav>
                                      </p:tavLst>
                                    </p:anim>
                                    <p:anim calcmode="lin" valueType="num">
                                      <p:cBhvr>
                                        <p:cTn id="5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86" grpId="0"/>
      <p:bldP spid="87" grpId="0"/>
      <p:bldP spid="88" grpId="0"/>
      <p:bldP spid="89" grpId="0"/>
      <p:bldP spid="90" grpId="0"/>
      <p:bldP spid="91" grpId="0"/>
      <p:bldP spid="95" grpId="0"/>
      <p:bldP spid="95" grpId="1"/>
      <p:bldP spid="96" grpId="0"/>
      <p:bldP spid="7" grpId="0"/>
      <p:bldP spid="7" grpId="1"/>
      <p:bldP spid="8" grpId="0"/>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Ico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61593"/>
          <a:stretch>
            <a:fillRect/>
          </a:stretch>
        </p:blipFill>
        <p:spPr>
          <a:xfrm>
            <a:off x="1694180" y="-683260"/>
            <a:ext cx="2032635" cy="321945"/>
          </a:xfrm>
          <a:prstGeom prst="rect">
            <a:avLst/>
          </a:prstGeom>
        </p:spPr>
      </p:pic>
      <p:cxnSp>
        <p:nvCxnSpPr>
          <p:cNvPr id="119" name="Straight Connector 118"/>
          <p:cNvCxnSpPr/>
          <p:nvPr/>
        </p:nvCxnSpPr>
        <p:spPr>
          <a:xfrm flipH="1">
            <a:off x="-17780" y="608266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7780" y="6242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0" y="64325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7780" y="6623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7780" y="679069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7780" y="695071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0" y="711073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5113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020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7975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883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17905"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36980"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446530"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665605"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7515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9423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30378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52285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41930"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61005"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170555"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389630"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62585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44925"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05447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73550"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49262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71170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92125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14032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4987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68950"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77850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97575"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21665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3572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64527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86435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103110"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322185"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531735"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750810"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969885"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8896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398510"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1758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827135"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9046210"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255760"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474835"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9693910"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91298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0122535"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034161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560050"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0779125"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0988675"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1207750"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1426825"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1645900"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1855450"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074525"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044" name="Trapezoid 1043"/>
          <p:cNvSpPr/>
          <p:nvPr/>
        </p:nvSpPr>
        <p:spPr>
          <a:xfrm>
            <a:off x="3118651" y="700652"/>
            <a:ext cx="5921953" cy="4419459"/>
          </a:xfrm>
          <a:prstGeom prst="trapezoid">
            <a:avLst>
              <a:gd name="adj" fmla="val 58614"/>
            </a:avLst>
          </a:prstGeom>
          <a:solidFill>
            <a:srgbClr val="FFD44B">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8" name="Picture 1047"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939" y="-37262"/>
            <a:ext cx="1332443" cy="1072343"/>
          </a:xfrm>
          <a:prstGeom prst="rect">
            <a:avLst/>
          </a:prstGeom>
        </p:spPr>
      </p:pic>
      <p:pic>
        <p:nvPicPr>
          <p:cNvPr id="4" name="Picture 3"/>
          <p:cNvPicPr>
            <a:picLocks noChangeAspect="1"/>
          </p:cNvPicPr>
          <p:nvPr/>
        </p:nvPicPr>
        <p:blipFill>
          <a:blip r:embed="rId5"/>
          <a:stretch>
            <a:fillRect/>
          </a:stretch>
        </p:blipFill>
        <p:spPr>
          <a:xfrm>
            <a:off x="4786421" y="-95251"/>
            <a:ext cx="1773606" cy="1052911"/>
          </a:xfrm>
          <a:prstGeom prst="rect">
            <a:avLst/>
          </a:prstGeom>
        </p:spPr>
      </p:pic>
      <p:pic>
        <p:nvPicPr>
          <p:cNvPr id="9" name="Picture 8"/>
          <p:cNvPicPr>
            <a:picLocks noChangeAspect="1"/>
          </p:cNvPicPr>
          <p:nvPr/>
        </p:nvPicPr>
        <p:blipFill>
          <a:blip r:embed="rId6"/>
          <a:stretch>
            <a:fillRect/>
          </a:stretch>
        </p:blipFill>
        <p:spPr>
          <a:xfrm>
            <a:off x="3286760" y="863600"/>
            <a:ext cx="5112385" cy="1339850"/>
          </a:xfrm>
          <a:prstGeom prst="rect">
            <a:avLst/>
          </a:prstGeom>
        </p:spPr>
      </p:pic>
      <p:pic>
        <p:nvPicPr>
          <p:cNvPr id="11" name="Picture 10"/>
          <p:cNvPicPr>
            <a:picLocks noChangeAspect="1"/>
          </p:cNvPicPr>
          <p:nvPr/>
        </p:nvPicPr>
        <p:blipFill>
          <a:blip r:embed="rId7"/>
          <a:stretch>
            <a:fillRect/>
          </a:stretch>
        </p:blipFill>
        <p:spPr>
          <a:xfrm>
            <a:off x="2050933" y="2158634"/>
            <a:ext cx="8547333" cy="25788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fade">
                                      <p:cBhvr>
                                        <p:cTn id="7" dur="1000"/>
                                        <p:tgtEl>
                                          <p:spTgt spid="1048"/>
                                        </p:tgtEl>
                                      </p:cBhvr>
                                    </p:animEffect>
                                    <p:anim calcmode="lin" valueType="num">
                                      <p:cBhvr>
                                        <p:cTn id="8" dur="1000" fill="hold"/>
                                        <p:tgtEl>
                                          <p:spTgt spid="1048"/>
                                        </p:tgtEl>
                                        <p:attrNameLst>
                                          <p:attrName>ppt_x</p:attrName>
                                        </p:attrNameLst>
                                      </p:cBhvr>
                                      <p:tavLst>
                                        <p:tav tm="0">
                                          <p:val>
                                            <p:strVal val="#ppt_x"/>
                                          </p:val>
                                        </p:tav>
                                        <p:tav tm="100000">
                                          <p:val>
                                            <p:strVal val="#ppt_x"/>
                                          </p:val>
                                        </p:tav>
                                      </p:tavLst>
                                    </p:anim>
                                    <p:anim calcmode="lin" valueType="num">
                                      <p:cBhvr>
                                        <p:cTn id="9" dur="1000" fill="hold"/>
                                        <p:tgtEl>
                                          <p:spTgt spid="10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048"/>
                                        </p:tgtEl>
                                      </p:cBhvr>
                                    </p:animEffect>
                                    <p:animScale>
                                      <p:cBhvr>
                                        <p:cTn id="13" dur="250" autoRev="1" fill="hold"/>
                                        <p:tgtEl>
                                          <p:spTgt spid="1048"/>
                                        </p:tgtEl>
                                      </p:cBhvr>
                                      <p:by x="105000" y="105000"/>
                                    </p:animScale>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1044"/>
                                        </p:tgtEl>
                                      </p:cBhvr>
                                    </p:animEffect>
                                    <p:animScale>
                                      <p:cBhvr>
                                        <p:cTn id="22" dur="250" autoRev="1" fill="hold"/>
                                        <p:tgtEl>
                                          <p:spTgt spid="1044"/>
                                        </p:tgtEl>
                                      </p:cBhvr>
                                      <p:by x="105000" y="105000"/>
                                    </p:animScale>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custDataLst>
              <p:tags r:id="rId2"/>
            </p:custDataLst>
          </p:nvPr>
        </p:nvSpPr>
        <p:spPr/>
        <p:txBody>
          <a:bodyPr/>
          <a:lstStyle/>
          <a:p>
            <a:endParaRPr lang="en-US"/>
          </a:p>
        </p:txBody>
      </p:sp>
      <p:sp>
        <p:nvSpPr>
          <p:cNvPr id="109" name="Rectangle 108"/>
          <p:cNvSpPr/>
          <p:nvPr/>
        </p:nvSpPr>
        <p:spPr>
          <a:xfrm>
            <a:off x="0" y="1025"/>
            <a:ext cx="472440" cy="6858000"/>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215"/>
          <p:cNvSpPr/>
          <p:nvPr/>
        </p:nvSpPr>
        <p:spPr>
          <a:xfrm>
            <a:off x="428105" y="0"/>
            <a:ext cx="243228" cy="6858000"/>
          </a:xfrm>
          <a:prstGeom prst="rect">
            <a:avLst/>
          </a:pr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6" name="Oval 1"/>
          <p:cNvSpPr/>
          <p:nvPr/>
        </p:nvSpPr>
        <p:spPr>
          <a:xfrm>
            <a:off x="74930" y="5734685"/>
            <a:ext cx="1858645" cy="131508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9" name="Picture 8" descr="A picture containing dishware, ceramic ware, tableware, bow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30" y="5641975"/>
            <a:ext cx="1624330" cy="1404620"/>
          </a:xfrm>
          <a:prstGeom prst="rect">
            <a:avLst/>
          </a:prstGeom>
        </p:spPr>
      </p:pic>
      <p:pic>
        <p:nvPicPr>
          <p:cNvPr id="7" name="Picture 6" descr="A picture containing flower, plan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905" y="4752975"/>
            <a:ext cx="1659890" cy="1316355"/>
          </a:xfrm>
          <a:prstGeom prst="rect">
            <a:avLst/>
          </a:prstGeom>
        </p:spPr>
      </p:pic>
      <p:sp>
        <p:nvSpPr>
          <p:cNvPr id="123" name="TextBox 122"/>
          <p:cNvSpPr txBox="1"/>
          <p:nvPr/>
        </p:nvSpPr>
        <p:spPr>
          <a:xfrm>
            <a:off x="3970469" y="0"/>
            <a:ext cx="5173014"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608965" y="914400"/>
                <a:ext cx="10143490"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08965" y="914400"/>
                <a:ext cx="10143490" cy="90233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38725" y="3838575"/>
                <a:ext cx="7153275" cy="1064895"/>
              </a:xfrm>
              <a:prstGeom prst="rect">
                <a:avLst/>
              </a:prstGeom>
              <a:noFill/>
            </p:spPr>
            <p:txBody>
              <a:bodyPr wrap="square" rtlCol="0">
                <a:spAutoFit/>
              </a:bodyPr>
              <a:lstStyle/>
              <a:p>
                <a14:m>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40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4000" b="0" i="0" smtClean="0">
                        <a:solidFill>
                          <a:prstClr val="black"/>
                        </a:solidFill>
                        <a:latin typeface="Cambria Math" panose="02040503050406030204" pitchFamily="18" charset="0"/>
                      </a:rPr>
                      <m:t>                   </m:t>
                    </m:r>
                    <m:r>
                      <a:rPr lang="en-US" sz="4000" b="1">
                        <a:solidFill>
                          <a:prstClr val="black"/>
                        </a:solidFill>
                        <a:latin typeface="Cambria Math" panose="02040503050406030204" pitchFamily="18" charset="0"/>
                      </a:rPr>
                      <m:t>𝐝</m:t>
                    </m:r>
                    <m:r>
                      <a:rPr lang="en-US" sz="4000" b="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𝟐𝟎</m:t>
                        </m:r>
                      </m:num>
                      <m:den>
                        <m:r>
                          <a:rPr lang="en-US" sz="4000" b="1" i="1" smtClean="0">
                            <a:solidFill>
                              <a:prstClr val="black"/>
                            </a:solidFill>
                            <a:latin typeface="Cambria Math" panose="02040503050406030204" pitchFamily="18" charset="0"/>
                          </a:rPr>
                          <m:t>𝟏𝟖</m:t>
                        </m:r>
                      </m:den>
                    </m:f>
                    <m:r>
                      <a:rPr lang="en-US" sz="4000" b="1" i="0"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m:t>
                        </m:r>
                      </m:num>
                      <m:den>
                        <m:r>
                          <a:rPr lang="en-US" sz="4000" b="1" i="1" smtClean="0">
                            <a:solidFill>
                              <a:prstClr val="black"/>
                            </a:solidFill>
                            <a:latin typeface="Cambria Math" panose="02040503050406030204" pitchFamily="18" charset="0"/>
                          </a:rPr>
                          <m:t>𝟓</m:t>
                        </m:r>
                      </m:den>
                    </m:f>
                  </m:oMath>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5038725" y="3838575"/>
                <a:ext cx="7153275" cy="1064895"/>
              </a:xfrm>
              <a:prstGeom prst="rect">
                <a:avLst/>
              </a:prstGeom>
              <a:blipFill rotWithShape="1">
                <a:blip r:embed="rId8"/>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125" y="2028825"/>
                <a:ext cx="3733800" cy="96710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𝟏𝟐</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19125" y="2028825"/>
                <a:ext cx="3733800" cy="96710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28650" y="3067050"/>
                <a:ext cx="3733800" cy="105473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28650" y="3067050"/>
                <a:ext cx="3733800" cy="105473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86300" y="1838325"/>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𝟔𝟑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686300" y="1838325"/>
                <a:ext cx="3733800" cy="97853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95825" y="2876550"/>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𝟏𝟏𝟑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95825" y="2876550"/>
                <a:ext cx="3733800" cy="1057910"/>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5875" y="4752623"/>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5095875" y="4752623"/>
                <a:ext cx="3733800" cy="978535"/>
              </a:xfrm>
              <a:prstGeom prst="rect">
                <a:avLst/>
              </a:prstGeom>
              <a:blipFill rotWithShape="1">
                <a:blip r:embed="rId13"/>
                <a:stretch>
                  <a:fillRect t="-29" b="2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05400" y="5790848"/>
                <a:ext cx="3733800" cy="105854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𝟐𝟕</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05400" y="5790848"/>
                <a:ext cx="3733800" cy="1058545"/>
              </a:xfrm>
              <a:prstGeom prst="rect">
                <a:avLst/>
              </a:prstGeom>
              <a:blipFill rotWithShape="1">
                <a:blip r:embed="rId14"/>
                <a:stretch>
                  <a:fillRect t="-27" b="2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286875" y="4781198"/>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9286875" y="4781198"/>
                <a:ext cx="3733800" cy="978535"/>
              </a:xfrm>
              <a:prstGeom prst="rect">
                <a:avLst/>
              </a:prstGeom>
              <a:blipFill rotWithShape="1">
                <a:blip r:embed="rId15"/>
                <a:stretch>
                  <a:fillRect t="-29" b="2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296400" y="5819423"/>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𝟑𝟐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296400" y="5819423"/>
                <a:ext cx="3733800" cy="1057910"/>
              </a:xfrm>
              <a:prstGeom prst="rect">
                <a:avLst/>
              </a:prstGeom>
              <a:blipFill rotWithShape="1">
                <a:blip r:embed="rId16"/>
                <a:stretch>
                  <a:fillRect t="-27" b="27"/>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up)">
                                      <p:cBhvr>
                                        <p:cTn id="7" dur="500"/>
                                        <p:tgtEl>
                                          <p:spTgt spid="2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up)">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16" grpId="0" animBg="1"/>
      <p:bldP spid="123" grpId="0"/>
      <p:bldP spid="2" grpId="0"/>
      <p:bldP spid="4" grpId="0"/>
      <p:bldP spid="5" grpId="0"/>
      <p:bldP spid="6" grpId="0"/>
      <p:bldP spid="8"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4" name="TextBox 43"/>
              <p:cNvSpPr txBox="1"/>
              <p:nvPr/>
            </p:nvSpPr>
            <p:spPr>
              <a:xfrm>
                <a:off x="597882" y="1460172"/>
                <a:ext cx="5982623" cy="89344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𝟐</m:t>
                          </m:r>
                        </m:num>
                        <m:den>
                          <m:r>
                            <a:rPr lang="en-US" sz="2800" b="1" i="1" smtClean="0">
                              <a:solidFill>
                                <a:prstClr val="black"/>
                              </a:solidFill>
                              <a:latin typeface="Cambria Math" panose="02040503050406030204" pitchFamily="18" charset="0"/>
                            </a:rPr>
                            <m:t>𝟑</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𝟒𝟑</m:t>
                          </m:r>
                        </m:num>
                        <m:den>
                          <m:r>
                            <a:rPr lang="en-US" sz="2800" b="1" i="1" smtClean="0">
                              <a:solidFill>
                                <a:prstClr val="black"/>
                              </a:solidFill>
                              <a:latin typeface="Cambria Math" panose="02040503050406030204" pitchFamily="18" charset="0"/>
                            </a:rPr>
                            <m:t>𝟔𝟎</m:t>
                          </m:r>
                        </m:den>
                      </m:f>
                    </m:oMath>
                  </m:oMathPara>
                </a14:m>
                <a:endParaRPr lang="en-US" sz="2800" dirty="0">
                  <a:solidFill>
                    <a:prstClr val="black"/>
                  </a:solidFill>
                  <a:latin typeface="Aptos" panose="0211000402020202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7882" y="1460172"/>
                <a:ext cx="5982623" cy="893445"/>
              </a:xfrm>
              <a:prstGeom prst="rect">
                <a:avLst/>
              </a:prstGeom>
              <a:blipFill rotWithShape="1">
                <a:blip r:embed="rId4"/>
                <a:stretch>
                  <a:fillRect l="-6" t="-34" b="3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192107" y="1451282"/>
                <a:ext cx="4782473"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𝟓</m:t>
                          </m:r>
                        </m:num>
                        <m:den>
                          <m:r>
                            <a:rPr lang="en-US" sz="2800" b="1" i="1" smtClean="0">
                              <a:solidFill>
                                <a:prstClr val="black"/>
                              </a:solidFill>
                              <a:latin typeface="Cambria Math" panose="02040503050406030204" pitchFamily="18" charset="0"/>
                            </a:rPr>
                            <m:t>𝟖</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𝟏</m:t>
                          </m:r>
                        </m:num>
                        <m:den>
                          <m:r>
                            <a:rPr lang="en-US" sz="2800" b="1" i="1" smtClean="0">
                              <a:solidFill>
                                <a:prstClr val="black"/>
                              </a:solidFill>
                              <a:latin typeface="Cambria Math" panose="02040503050406030204" pitchFamily="18" charset="0"/>
                            </a:rPr>
                            <m:t>𝟖𝟖</m:t>
                          </m:r>
                        </m:den>
                      </m:f>
                    </m:oMath>
                  </m:oMathPara>
                </a14:m>
                <a:endParaRPr lang="en-US" sz="2800" dirty="0">
                  <a:solidFill>
                    <a:prstClr val="black"/>
                  </a:solidFill>
                  <a:latin typeface="Aptos" panose="02110004020202020204"/>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5192107" y="1451282"/>
                <a:ext cx="4782473" cy="902335"/>
              </a:xfrm>
              <a:prstGeom prst="rect">
                <a:avLst/>
              </a:prstGeom>
              <a:blipFill rotWithShape="1">
                <a:blip r:embed="rId5"/>
                <a:stretch>
                  <a:fillRect l="-7" t="-34" b="34"/>
                </a:stretch>
              </a:blipFill>
            </p:spPr>
            <p:txBody>
              <a:bodyPr/>
              <a:lstStyle/>
              <a:p>
                <a:r>
                  <a:rPr lang="en-US" altLang="en-US">
                    <a:noFill/>
                  </a:rPr>
                  <a:t> </a:t>
                </a:r>
              </a:p>
            </p:txBody>
          </p:sp>
        </mc:Fallback>
      </mc:AlternateContent>
      <p:sp>
        <p:nvSpPr>
          <p:cNvPr id="114" name="Rectangle: Rounded Corners 113"/>
          <p:cNvSpPr/>
          <p:nvPr/>
        </p:nvSpPr>
        <p:spPr>
          <a:xfrm>
            <a:off x="1743075"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pic>
        <p:nvPicPr>
          <p:cNvPr id="119" name="Picture 118"/>
          <p:cNvPicPr>
            <a:picLocks noChangeAspect="1"/>
          </p:cNvPicPr>
          <p:nvPr/>
        </p:nvPicPr>
        <p:blipFill>
          <a:blip r:embed="rId6"/>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6417310"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p>
            </p:txBody>
          </p:sp>
        </mc:Choice>
        <mc:Fallback xmlns="">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5"/>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971550" y="2733675"/>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971550" y="2733675"/>
                <a:ext cx="2181225" cy="97853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990600" y="38290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𝟑𝟔</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990600" y="3829050"/>
                <a:ext cx="2181225" cy="96964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505200" y="2705100"/>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r>
                          <a:rPr lang="en-US" sz="4000" b="1" i="1" smtClean="0">
                            <a:solidFill>
                              <a:srgbClr val="FF0000"/>
                            </a:solidFill>
                            <a:latin typeface="Cambria Math" panose="02040503050406030204" pitchFamily="18" charset="0"/>
                          </a:rPr>
                          <m:t>𝟒</m:t>
                        </m:r>
                      </m:num>
                      <m:den>
                        <m:r>
                          <a:rPr lang="en-US" sz="4000" b="1" i="1" smtClean="0">
                            <a:solidFill>
                              <a:srgbClr val="FF0000"/>
                            </a:solidFill>
                            <a:latin typeface="Cambria Math" panose="02040503050406030204" pitchFamily="18" charset="0"/>
                          </a:rPr>
                          <m:t>𝟓</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505200" y="2705100"/>
                <a:ext cx="2181225" cy="97853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524250" y="38004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524250" y="3800475"/>
                <a:ext cx="2181225" cy="96964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134100" y="26193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m:t>
                        </m:r>
                      </m:num>
                      <m:den>
                        <m:r>
                          <a:rPr lang="en-US" sz="4000" b="1" i="1" smtClean="0">
                            <a:solidFill>
                              <a:srgbClr val="FF0000"/>
                            </a:solidFill>
                            <a:latin typeface="Cambria Math" panose="02040503050406030204" pitchFamily="18" charset="0"/>
                          </a:rPr>
                          <m:t>𝟖</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𝟏𝟏</m:t>
                        </m:r>
                      </m:num>
                      <m:den>
                        <m:r>
                          <a:rPr lang="en-US" sz="4000" b="1" i="1" smtClean="0">
                            <a:solidFill>
                              <a:srgbClr val="FF0000"/>
                            </a:solidFill>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6134100" y="2619375"/>
                <a:ext cx="2181225" cy="96964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153150" y="37147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6153150" y="3714750"/>
                <a:ext cx="2181225" cy="96964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8829675" y="252412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𝟑𝟏</m:t>
                        </m:r>
                      </m:num>
                      <m:den>
                        <m:r>
                          <a:rPr lang="en-US" sz="4000" b="1" i="1" smtClean="0">
                            <a:solidFill>
                              <a:srgbClr val="FF0000"/>
                            </a:solidFill>
                            <a:latin typeface="Cambria Math" panose="02040503050406030204" pitchFamily="18" charset="0"/>
                          </a:rPr>
                          <m:t>𝟏𝟎</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829675" y="2524125"/>
                <a:ext cx="2181225" cy="969645"/>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8848725" y="361950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8848725" y="3619500"/>
                <a:ext cx="2181225" cy="969645"/>
              </a:xfrm>
              <a:prstGeom prst="rect">
                <a:avLst/>
              </a:prstGeom>
              <a:blipFill rotWithShape="1">
                <a:blip r:embed="rId13"/>
                <a:stretch>
                  <a:fillRect/>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down)">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down)">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down)">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P spid="111" grpId="0"/>
      <p:bldP spid="115" grpId="0"/>
      <p:bldP spid="117" grpId="0"/>
      <p:bldP spid="118" grpId="0"/>
      <p:bldP spid="120" grpId="0"/>
      <p:bldP spid="121" grpId="0"/>
      <p:bldP spid="122" grpId="0"/>
      <p:bldP spid="12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5.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6.xml><?xml version="1.0" encoding="utf-8"?>
<p:tagLst xmlns:a="http://schemas.openxmlformats.org/drawingml/2006/main" xmlns:r="http://schemas.openxmlformats.org/officeDocument/2006/relationships" xmlns:p="http://schemas.openxmlformats.org/presentationml/2006/main">
  <p:tag name="TIMING" val="|0.5|1|1.6|1|1.2|1|1.2|1|1.2|1.4|0.9|1.2|1.2|1.3"/>
  <p:tag name="KSO_WM_SLIDE_THEME_ID" val="3323305"/>
  <p:tag name="KSO_WM_SLIDE_THEME_NAME" val="Z_20238112_Green Office"/>
  <p:tag name="KSO_WM_SLIDE_TYPE" val="text"/>
</p:tagLst>
</file>

<file path=ppt/tags/tag107.xml><?xml version="1.0" encoding="utf-8"?>
<p:tagLst xmlns:a="http://schemas.openxmlformats.org/drawingml/2006/main" xmlns:r="http://schemas.openxmlformats.org/officeDocument/2006/relationships" xmlns:p="http://schemas.openxmlformats.org/presentationml/2006/main">
  <p:tag name="TIMING" val="|1|1.8|1.2|1"/>
  <p:tag name="KSO_WM_SLIDE_THEME_ID" val="3323305"/>
  <p:tag name="KSO_WM_SLIDE_THEME_NAME" val="Z_20238112_Green Office"/>
  <p:tag name="KSO_WM_SLIDE_TYPE" val="text"/>
</p:tagLst>
</file>

<file path=ppt/tags/tag1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ags/tag6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Widescreen</PresentationFormat>
  <Paragraphs>63</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Calibri</vt:lpstr>
      <vt:lpstr>Cambria</vt:lpstr>
      <vt:lpstr>Cambria Math</vt:lpstr>
      <vt:lpstr>Charis SIL</vt:lpstr>
      <vt:lpstr>Crimson Text SemiBold</vt:lpstr>
      <vt:lpstr>Office Theme</vt:lpstr>
      <vt:lpstr>Bài 6: Cộng, trừ hai phân số khác mẫu số (2 tiết) Tiết 2: Luyện tập (Trang 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DL190824</cp:lastModifiedBy>
  <cp:revision>27</cp:revision>
  <dcterms:created xsi:type="dcterms:W3CDTF">2024-06-22T08:49:00Z</dcterms:created>
  <dcterms:modified xsi:type="dcterms:W3CDTF">2024-09-15T00:31:33Z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