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96" r:id="rId2"/>
    <p:sldId id="297" r:id="rId3"/>
    <p:sldId id="318" r:id="rId4"/>
    <p:sldId id="298" r:id="rId5"/>
    <p:sldId id="310" r:id="rId6"/>
    <p:sldId id="260" r:id="rId7"/>
    <p:sldId id="301" r:id="rId8"/>
    <p:sldId id="319" r:id="rId9"/>
    <p:sldId id="261" r:id="rId10"/>
    <p:sldId id="311" r:id="rId11"/>
    <p:sldId id="262" r:id="rId12"/>
    <p:sldId id="300" r:id="rId13"/>
    <p:sldId id="264" r:id="rId14"/>
    <p:sldId id="265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#9Slide03 SVNNeutraface 2" panose="02000600040000020004" charset="0"/>
      <p:bold r:id="rId18"/>
    </p:embeddedFont>
    <p:embeddedFont>
      <p:font typeface="#9Slide05 Aphrodite Pro" panose="020B0604020202020204" charset="0"/>
      <p:regular r:id="rId19"/>
    </p:embeddedFont>
    <p:embeddedFont>
      <p:font typeface="#9Slide05 IcielSanelma" panose="020B0604020202020204" charset="0"/>
      <p:regular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VPS Ba Ria" panose="020B0604020202020204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C78"/>
    <a:srgbClr val="FFA7E0"/>
    <a:srgbClr val="6BF5D7"/>
    <a:srgbClr val="65E7F1"/>
    <a:srgbClr val="FF6699"/>
    <a:srgbClr val="FF6600"/>
    <a:srgbClr val="F0F0F0"/>
    <a:srgbClr val="2BB3B0"/>
    <a:srgbClr val="FF82D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543" autoAdjust="0"/>
  </p:normalViewPr>
  <p:slideViewPr>
    <p:cSldViewPr snapToGrid="0" showGuides="1">
      <p:cViewPr varScale="1">
        <p:scale>
          <a:sx n="56" d="100"/>
          <a:sy n="56" d="100"/>
        </p:scale>
        <p:origin x="130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3BC9D-3014-4DCE-BF52-E9A1D0599964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2AFA6-3027-4B91-9729-AA6835E38A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3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1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5BF151-4505-7557-D884-6BDB54661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564DA-EFC5-6A32-F791-523B16FE2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958930C-2804-4F7B-11DE-1505E82EBB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EE1F46-4580-2DF1-B1F0-0FC71C4ED7E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11169A-60EF-FDB4-59EA-82F61B3B83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F1076-32C5-0090-4DC9-E8DD88C6B3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A00A642-9797-DC3D-6F80-1F99B5629E1E}"/>
              </a:ext>
            </a:extLst>
          </p:cNvPr>
          <p:cNvSpPr txBox="1">
            <a:spLocks/>
          </p:cNvSpPr>
          <p:nvPr userDrawn="1"/>
        </p:nvSpPr>
        <p:spPr>
          <a:xfrm>
            <a:off x="-2067764" y="21108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rgbClr val="D04C78"/>
                </a:solidFill>
                <a:latin typeface="#9Slide07 Altus" pitchFamily="2" charset="0"/>
              </a:rPr>
              <a:t>By DIỆU HIỀN</a:t>
            </a:r>
            <a:endParaRPr lang="en-US" sz="2400" b="0" dirty="0">
              <a:solidFill>
                <a:srgbClr val="D04C78"/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60252C-F9AF-E590-419B-DFDB98AB8BD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EA8F8-3BE0-3E58-3F03-76165FC996B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306C3E-30B0-5C1B-5F4D-CB5D1AC22DD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1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7E0C678-8640-2ADF-D20B-86F6CA3008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39217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28.png"/><Relationship Id="rId12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BFD4DA-4BA4-CB20-0EFF-BE20B81F0441}"/>
              </a:ext>
            </a:extLst>
          </p:cNvPr>
          <p:cNvGrpSpPr/>
          <p:nvPr/>
        </p:nvGrpSpPr>
        <p:grpSpPr>
          <a:xfrm>
            <a:off x="-648141" y="913271"/>
            <a:ext cx="13339823" cy="4968186"/>
            <a:chOff x="-716643" y="789158"/>
            <a:chExt cx="13339823" cy="4968186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A0A85F8-0DCB-52F4-3463-64FCA3FC1DBF}"/>
                </a:ext>
              </a:extLst>
            </p:cNvPr>
            <p:cNvGrpSpPr/>
            <p:nvPr/>
          </p:nvGrpSpPr>
          <p:grpSpPr>
            <a:xfrm>
              <a:off x="-716643" y="1799201"/>
              <a:ext cx="13339823" cy="2817023"/>
              <a:chOff x="1379319" y="2127746"/>
              <a:chExt cx="13339823" cy="2817023"/>
            </a:xfrm>
          </p:grpSpPr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5ECD9D6-3940-EB26-3BAD-D227A38FCDFC}"/>
                  </a:ext>
                </a:extLst>
              </p:cNvPr>
              <p:cNvSpPr txBox="1"/>
              <p:nvPr/>
            </p:nvSpPr>
            <p:spPr>
              <a:xfrm>
                <a:off x="1379319" y="2144002"/>
                <a:ext cx="13339823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8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SỐ BỊ TRỪ - SỐ TRỪ</a:t>
                </a:r>
              </a:p>
              <a:p>
                <a:pPr algn="ctr"/>
                <a:r>
                  <a:rPr lang="en-US" altLang="zh-CN" sz="8800">
                    <a:ln w="1270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HIỆU</a:t>
                </a:r>
                <a:endParaRPr lang="zh-CN" altLang="en-US" sz="8800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3 SVNNeutraface 2" panose="0200060004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C821C4E-78C8-35A8-25CE-BB10FEB50450}"/>
                  </a:ext>
                </a:extLst>
              </p:cNvPr>
              <p:cNvSpPr txBox="1"/>
              <p:nvPr/>
            </p:nvSpPr>
            <p:spPr>
              <a:xfrm>
                <a:off x="1525956" y="2127746"/>
                <a:ext cx="1304654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800" dirty="0">
                    <a:ln w="38100">
                      <a:noFill/>
                    </a:ln>
                    <a:gradFill flip="none" rotWithShape="1">
                      <a:gsLst>
                        <a:gs pos="0">
                          <a:srgbClr val="C387CA">
                            <a:shade val="30000"/>
                            <a:satMod val="115000"/>
                          </a:srgbClr>
                        </a:gs>
                        <a:gs pos="50000">
                          <a:srgbClr val="C387CA">
                            <a:shade val="67500"/>
                            <a:satMod val="115000"/>
                          </a:srgbClr>
                        </a:gs>
                        <a:gs pos="100000">
                          <a:srgbClr val="C387C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SỐ BỊ TRỪ - SỐ TRỪ</a:t>
                </a:r>
              </a:p>
              <a:p>
                <a:pPr algn="ctr"/>
                <a:r>
                  <a:rPr lang="en-US" altLang="zh-CN" sz="8800" dirty="0">
                    <a:ln w="38100">
                      <a:solidFill>
                        <a:srgbClr val="FFFF00"/>
                      </a:solidFill>
                    </a:ln>
                    <a:solidFill>
                      <a:srgbClr val="F3D864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H</a:t>
                </a:r>
                <a:r>
                  <a:rPr lang="en-US" altLang="zh-CN" sz="8800" dirty="0">
                    <a:ln w="38100">
                      <a:noFill/>
                    </a:ln>
                    <a:solidFill>
                      <a:srgbClr val="6BF5D7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I</a:t>
                </a:r>
                <a:r>
                  <a:rPr lang="en-US" altLang="zh-CN" sz="8800" dirty="0">
                    <a:ln w="38100">
                      <a:noFill/>
                    </a:ln>
                    <a:solidFill>
                      <a:srgbClr val="FF82D2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Ệ</a:t>
                </a:r>
                <a:r>
                  <a:rPr lang="en-US" altLang="zh-CN" sz="8800" dirty="0">
                    <a:ln w="38100">
                      <a:noFill/>
                    </a:ln>
                    <a:solidFill>
                      <a:srgbClr val="0070C0"/>
                    </a:solidFill>
                    <a:latin typeface="#9Slide03 SVNNeutraface 2" panose="02000600040000020004" pitchFamily="2" charset="0"/>
                    <a:ea typeface="字魂131号-酷乐潮玩体" panose="00000500000000000000" pitchFamily="2" charset="-122"/>
                    <a:sym typeface="Arial" panose="020B0604020202020204" pitchFamily="34" charset="0"/>
                  </a:rPr>
                  <a:t>U</a:t>
                </a:r>
                <a:endParaRPr lang="zh-CN" altLang="en-US" sz="8800" dirty="0">
                  <a:ln w="38100">
                    <a:noFill/>
                  </a:ln>
                  <a:solidFill>
                    <a:srgbClr val="0070C0"/>
                  </a:solidFill>
                  <a:latin typeface="#9Slide03 SVNNeutraface 2" panose="0200060004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3" name="图片 52" descr="徽标&#10;&#10;描述已自动生成">
              <a:extLst>
                <a:ext uri="{FF2B5EF4-FFF2-40B4-BE49-F238E27FC236}">
                  <a16:creationId xmlns:a16="http://schemas.microsoft.com/office/drawing/2014/main" id="{7E17698C-1487-9B8F-A4BD-9C2B0BF4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85" y="789158"/>
              <a:ext cx="1677446" cy="1652924"/>
            </a:xfrm>
            <a:prstGeom prst="rect">
              <a:avLst/>
            </a:prstGeom>
          </p:spPr>
        </p:pic>
        <p:pic>
          <p:nvPicPr>
            <p:cNvPr id="11" name="图片 52" descr="徽标&#10;&#10;描述已自动生成">
              <a:extLst>
                <a:ext uri="{FF2B5EF4-FFF2-40B4-BE49-F238E27FC236}">
                  <a16:creationId xmlns:a16="http://schemas.microsoft.com/office/drawing/2014/main" id="{3C9D3DA6-53DF-8162-F372-EBAFBE30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4813" y="4090927"/>
              <a:ext cx="1677446" cy="1666417"/>
            </a:xfrm>
            <a:prstGeom prst="rect">
              <a:avLst/>
            </a:prstGeom>
          </p:spPr>
        </p:pic>
      </p:grpSp>
      <p:pic>
        <p:nvPicPr>
          <p:cNvPr id="4" name="Picture 3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F24EFE3-E713-8B24-7BF2-41FB8E37D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676" y="4920342"/>
            <a:ext cx="750027" cy="79582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44A2539-BA45-A543-49C5-1E64D2526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" y="5977308"/>
            <a:ext cx="919237" cy="919237"/>
          </a:xfrm>
          <a:prstGeom prst="rect">
            <a:avLst/>
          </a:prstGeom>
        </p:spPr>
      </p:pic>
      <p:grpSp>
        <p:nvGrpSpPr>
          <p:cNvPr id="19" name="组合 11">
            <a:extLst>
              <a:ext uri="{FF2B5EF4-FFF2-40B4-BE49-F238E27FC236}">
                <a16:creationId xmlns:a16="http://schemas.microsoft.com/office/drawing/2014/main" id="{D7BEAE21-B003-75E4-9AC8-B12AA6133D47}"/>
              </a:ext>
            </a:extLst>
          </p:cNvPr>
          <p:cNvGrpSpPr/>
          <p:nvPr/>
        </p:nvGrpSpPr>
        <p:grpSpPr>
          <a:xfrm>
            <a:off x="1494263" y="2955074"/>
            <a:ext cx="2625955" cy="2590628"/>
            <a:chOff x="8718098" y="-182640"/>
            <a:chExt cx="3600000" cy="3600000"/>
          </a:xfrm>
        </p:grpSpPr>
        <p:sp>
          <p:nvSpPr>
            <p:cNvPr id="20" name="椭圆 10">
              <a:extLst>
                <a:ext uri="{FF2B5EF4-FFF2-40B4-BE49-F238E27FC236}">
                  <a16:creationId xmlns:a16="http://schemas.microsoft.com/office/drawing/2014/main" id="{665897BC-94BC-4CB3-FA36-2DE28A9858CD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CF583250-3E2A-8076-7138-B53638D1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23" name="图片 2" descr="形状&#10;&#10;描述已自动生成">
            <a:extLst>
              <a:ext uri="{FF2B5EF4-FFF2-40B4-BE49-F238E27FC236}">
                <a16:creationId xmlns:a16="http://schemas.microsoft.com/office/drawing/2014/main" id="{17A64FC8-C2C4-D5B9-2E68-D11DB0BAB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11" y="38434"/>
            <a:ext cx="3343921" cy="1749674"/>
          </a:xfrm>
          <a:prstGeom prst="rect">
            <a:avLst/>
          </a:prstGeom>
        </p:spPr>
      </p:pic>
      <p:sp>
        <p:nvSpPr>
          <p:cNvPr id="24" name="文本框 26">
            <a:extLst>
              <a:ext uri="{FF2B5EF4-FFF2-40B4-BE49-F238E27FC236}">
                <a16:creationId xmlns:a16="http://schemas.microsoft.com/office/drawing/2014/main" id="{9701CD0E-1378-4E46-8729-F9648FE1267D}"/>
              </a:ext>
            </a:extLst>
          </p:cNvPr>
          <p:cNvSpPr txBox="1"/>
          <p:nvPr/>
        </p:nvSpPr>
        <p:spPr>
          <a:xfrm>
            <a:off x="1961977" y="3457279"/>
            <a:ext cx="1690525" cy="1771412"/>
          </a:xfrm>
          <a:prstGeom prst="roundRect">
            <a:avLst>
              <a:gd name="adj" fmla="val 45429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6">
                    <a:lumMod val="50000"/>
                  </a:schemeClr>
                </a:solidFill>
                <a:latin typeface="VPS Ba Ria" panose="04040704021002020703" pitchFamily="8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14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VPS Ba Ria" panose="04040704021002020703" pitchFamily="8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文本框 26">
            <a:extLst>
              <a:ext uri="{FF2B5EF4-FFF2-40B4-BE49-F238E27FC236}">
                <a16:creationId xmlns:a16="http://schemas.microsoft.com/office/drawing/2014/main" id="{BA9F8D1B-FEBA-94F9-3B9E-7878E789F015}"/>
              </a:ext>
            </a:extLst>
          </p:cNvPr>
          <p:cNvSpPr txBox="1"/>
          <p:nvPr/>
        </p:nvSpPr>
        <p:spPr>
          <a:xfrm>
            <a:off x="4792497" y="166734"/>
            <a:ext cx="2901235" cy="1253728"/>
          </a:xfrm>
          <a:prstGeom prst="roundRect">
            <a:avLst>
              <a:gd name="adj" fmla="val 45429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5400" b="1">
                <a:solidFill>
                  <a:srgbClr val="D04C78"/>
                </a:solidFill>
                <a:latin typeface="UVN Hoa D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TOÁN</a:t>
            </a:r>
            <a:endParaRPr lang="zh-CN" altLang="en-US" sz="5400" b="1" dirty="0">
              <a:solidFill>
                <a:srgbClr val="D04C78"/>
              </a:solidFill>
              <a:latin typeface="UVN Hoa Dao" panose="000004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81D379-7823-7C90-1964-AB75A5660523}"/>
              </a:ext>
            </a:extLst>
          </p:cNvPr>
          <p:cNvSpPr txBox="1"/>
          <p:nvPr/>
        </p:nvSpPr>
        <p:spPr>
          <a:xfrm>
            <a:off x="4849523" y="638087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5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35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787F07E7-C327-7616-95D7-E01617F39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07" y="-150125"/>
            <a:ext cx="3551251" cy="3551251"/>
          </a:xfrm>
          <a:prstGeom prst="rect">
            <a:avLst/>
          </a:prstGeom>
        </p:spPr>
      </p:pic>
      <p:graphicFrame>
        <p:nvGraphicFramePr>
          <p:cNvPr id="2" name="Google Shape;4334;p12">
            <a:extLst>
              <a:ext uri="{FF2B5EF4-FFF2-40B4-BE49-F238E27FC236}">
                <a16:creationId xmlns:a16="http://schemas.microsoft.com/office/drawing/2014/main" id="{F7E81BEF-817D-E421-A546-1D0E95E1E1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946996"/>
              </p:ext>
            </p:extLst>
          </p:nvPr>
        </p:nvGraphicFramePr>
        <p:xfrm>
          <a:off x="601623" y="2918845"/>
          <a:ext cx="11162745" cy="398010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72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9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1499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bị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57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68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90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sym typeface="Arial"/>
                        </a:rPr>
                        <a:t>73</a:t>
                      </a:r>
                      <a:endParaRPr sz="44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38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40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29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33</a:t>
                      </a:r>
                      <a:endParaRPr sz="4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23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FF6600"/>
                          </a:solidFill>
                          <a:latin typeface="UTM Avo" panose="02040603050506020204" pitchFamily="18" charset="0"/>
                        </a:rPr>
                        <a:t>42</a:t>
                      </a:r>
                      <a:endParaRPr sz="4400" b="1">
                        <a:solidFill>
                          <a:srgbClr val="FF66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C78E468-CD64-CD74-2506-084E03DD88B5}"/>
              </a:ext>
            </a:extLst>
          </p:cNvPr>
          <p:cNvSpPr/>
          <p:nvPr/>
        </p:nvSpPr>
        <p:spPr>
          <a:xfrm flipH="1">
            <a:off x="5985663" y="290827"/>
            <a:ext cx="3527419" cy="2422169"/>
          </a:xfrm>
          <a:prstGeom prst="wedgeEllipseCallout">
            <a:avLst>
              <a:gd name="adj1" fmla="val -69516"/>
              <a:gd name="adj2" fmla="val -5549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Thu thập đồ dùng học tập</a:t>
            </a:r>
          </a:p>
        </p:txBody>
      </p:sp>
      <p:pic>
        <p:nvPicPr>
          <p:cNvPr id="1026" name="Picture 2" descr="Backpack School Student Clip Art, PNG, 1107x1187px, Backpack, Bag,  Education, Photography, Royaltyfree Download Free">
            <a:extLst>
              <a:ext uri="{FF2B5EF4-FFF2-40B4-BE49-F238E27FC236}">
                <a16:creationId xmlns:a16="http://schemas.microsoft.com/office/drawing/2014/main" id="{2EA9459A-F7DC-DF0E-3D58-6932DE88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" b="95336" l="854" r="99390">
                        <a14:foregroundMark x1="42561" y1="5802" x2="42561" y2="5802"/>
                        <a14:foregroundMark x1="56098" y1="228" x2="56098" y2="228"/>
                        <a14:foregroundMark x1="94268" y1="11718" x2="94634" y2="14562"/>
                        <a14:foregroundMark x1="84878" y1="70421" x2="84878" y2="70421"/>
                        <a14:foregroundMark x1="16098" y1="54152" x2="31098" y2="86348"/>
                        <a14:foregroundMark x1="67317" y1="70421" x2="65610" y2="88396"/>
                        <a14:foregroundMark x1="45610" y1="83732" x2="47683" y2="89192"/>
                        <a14:foregroundMark x1="13415" y1="39818" x2="25488" y2="48123"/>
                        <a14:foregroundMark x1="8659" y1="43231" x2="8049" y2="75768"/>
                        <a14:foregroundMark x1="8049" y1="75768" x2="18537" y2="88055"/>
                        <a14:foregroundMark x1="18537" y1="88055" x2="43902" y2="95336"/>
                        <a14:foregroundMark x1="5000" y1="64278" x2="5000" y2="64278"/>
                        <a14:foregroundMark x1="3780" y1="49147" x2="3780" y2="54152"/>
                        <a14:foregroundMark x1="92683" y1="9101" x2="92683" y2="9784"/>
                        <a14:foregroundMark x1="92683" y1="13879" x2="92683" y2="30489"/>
                        <a14:foregroundMark x1="90122" y1="30034" x2="89146" y2="46189"/>
                        <a14:foregroundMark x1="87439" y1="48805" x2="86951" y2="54721"/>
                        <a14:foregroundMark x1="41951" y1="5575" x2="41951" y2="5575"/>
                        <a14:foregroundMark x1="71585" y1="9784" x2="71585" y2="9784"/>
                        <a14:foregroundMark x1="75854" y1="8305" x2="79268" y2="8305"/>
                        <a14:foregroundMark x1="48537" y1="5006" x2="48537" y2="5006"/>
                        <a14:foregroundMark x1="99512" y1="15927" x2="99512" y2="15927"/>
                        <a14:foregroundMark x1="21098" y1="54152" x2="30000" y2="56542"/>
                        <a14:foregroundMark x1="31951" y1="52901" x2="33659" y2="63936"/>
                        <a14:foregroundMark x1="15732" y1="33447" x2="25122" y2="36633"/>
                        <a14:foregroundMark x1="25122" y1="36633" x2="25122" y2="36633"/>
                        <a14:foregroundMark x1="10122" y1="36974" x2="10122" y2="36974"/>
                        <a14:foregroundMark x1="34878" y1="39022" x2="35732" y2="41638"/>
                        <a14:foregroundMark x1="10366" y1="35609" x2="10366" y2="35609"/>
                        <a14:foregroundMark x1="854" y1="71786" x2="854" y2="73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14" y="84977"/>
            <a:ext cx="3662836" cy="28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241CB-1BCC-F6F4-AB90-CC9EA3BB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11" y="5501476"/>
            <a:ext cx="1604750" cy="1569960"/>
          </a:xfrm>
          <a:prstGeom prst="rect">
            <a:avLst/>
          </a:prstGeom>
        </p:spPr>
      </p:pic>
      <p:pic>
        <p:nvPicPr>
          <p:cNvPr id="5" name="Picture 4" descr="A picture containing wheel&#10;&#10;Description automatically generated">
            <a:extLst>
              <a:ext uri="{FF2B5EF4-FFF2-40B4-BE49-F238E27FC236}">
                <a16:creationId xmlns:a16="http://schemas.microsoft.com/office/drawing/2014/main" id="{3807B654-920A-2C55-FF90-25EB0ACAC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5915">
            <a:off x="9962330" y="5473841"/>
            <a:ext cx="1732805" cy="169523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56AED1E-E872-FEF8-EA46-9320BB02F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636">
            <a:off x="5821386" y="5627980"/>
            <a:ext cx="1346136" cy="13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0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5301 L -0.00429 -0.05301 C -0.00026 -0.06181 0.00365 -0.07061 0.00795 -0.07894 C 0.01146 -0.08588 0.01706 -0.09028 0.01914 -0.09885 C 0.02201 -0.11019 0.03229 -0.19815 0.03373 -0.21042 C 0.03828 -0.31713 0.03946 -0.29908 0.02253 -0.46713 C 0.01732 -0.51829 0.00938 -0.56875 0.00013 -0.61829 C -0.00364 -0.6382 -0.00521 -0.65973 -0.01107 -0.67801 C -0.01966 -0.70463 -0.02916 -0.73033 -0.03685 -0.75764 C -0.04622 -0.79121 -0.05104 -0.81412 -0.07383 -0.83727 C -0.08021 -0.84375 -0.0845 -0.84861 -0.09166 -0.85324 C -0.09791 -0.85695 -0.10442 -0.85973 -0.11067 -0.86297 L -0.15442 -0.86111 C -0.15937 -0.85996 -0.16302 -0.85186 -0.16784 -0.84908 C -0.17005 -0.84792 -0.17239 -0.84699 -0.17448 -0.84514 C -0.17656 -0.84352 -0.17838 -0.84167 -0.18008 -0.83912 C -0.18177 -0.83681 -0.1832 -0.83403 -0.18463 -0.83125 C -0.18541 -0.8294 -0.1858 -0.82686 -0.18685 -0.82523 C -0.18776 -0.82385 -0.18906 -0.82385 -0.19023 -0.82338 C -0.19258 -0.81667 -0.19114 -0.81736 -0.19349 -0.81736 " pathEditMode="relative" ptsTypes="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6667 L -0.00573 -0.06667 C 0.00625 -0.1125 0.0207 -0.15649 0.03021 -0.20417 C 0.05039 -0.30695 0.04596 -0.34607 0.04701 -0.45278 C 0.04518 -0.64028 0.04961 -0.51112 0.04024 -0.63588 C 0.03802 -0.66459 0.03698 -0.71829 0.03021 -0.74931 C 0.02708 -0.76343 0.02305 -0.77732 0.01784 -0.78913 C 0.01354 -0.79885 0.00794 -0.80625 0.00221 -0.8132 C -0.00833 -0.8257 -0.03047 -0.8345 -0.04036 -0.83889 C -0.08581 -0.85926 -0.07044 -0.8544 -0.11419 -0.85695 C -0.17396 -0.86389 -0.15625 -0.86389 -0.24635 -0.85487 C -0.25351 -0.85417 -0.26055 -0.8507 -0.26758 -0.84885 C -0.27721 -0.84653 -0.28698 -0.84491 -0.29674 -0.84306 C -0.30456 -0.83959 -0.31237 -0.83588 -0.32018 -0.83311 C -0.32721 -0.83056 -0.3345 -0.83033 -0.34154 -0.82709 C -0.39427 -0.80255 -0.35625 -0.81297 -0.37956 -0.80718 C -0.39609 -0.79237 -0.38489 -0.80116 -0.40078 -0.79121 C -0.41068 -0.78496 -0.40651 -0.78519 -0.41081 -0.78519 " pathEditMode="relative" ptsTypes="AAAAAAAAAAAAAAA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458 L 0.00052 -0.01458 C 0.02305 -0.06435 0.04987 -0.11343 0.06432 -0.17361 C 0.06914 -0.19329 0.07109 -0.21482 0.07448 -0.23542 C 0.07682 -0.30972 0.07969 -0.34213 0.07109 -0.42431 C 0.0681 -0.45324 0.0612 -0.48056 0.05547 -0.50787 C 0.04258 -0.56852 0.01966 -0.63982 -0.00833 -0.67708 C -0.01732 -0.68889 -0.02591 -0.70185 -0.03529 -0.71296 C -0.05208 -0.73241 -0.06823 -0.7544 -0.08672 -0.76852 C -0.11693 -0.79167 -0.12266 -0.79861 -0.15612 -0.81227 C -0.17539 -0.82037 -0.22448 -0.83195 -0.24232 -0.83426 C -0.25755 -0.83611 -0.27292 -0.83565 -0.28828 -0.83634 C -0.30312 -0.83889 -0.31797 -0.84259 -0.33294 -0.84421 C -0.34792 -0.84583 -0.36289 -0.84607 -0.37773 -0.84607 L -0.54909 -0.84421 C -0.55156 -0.84375 -0.5612 -0.84236 -0.56471 -0.84028 C -0.56523 -0.83982 -0.56549 -0.83889 -0.56575 -0.8382 " pathEditMode="relative" ptsTypes="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2DD516-C601-ED48-9951-B86F53952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9047" flipH="1">
            <a:off x="4824484" y="1147293"/>
            <a:ext cx="7434705" cy="5874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594207-3A5D-1B91-3CC8-436D7002A905}"/>
              </a:ext>
            </a:extLst>
          </p:cNvPr>
          <p:cNvGrpSpPr/>
          <p:nvPr/>
        </p:nvGrpSpPr>
        <p:grpSpPr>
          <a:xfrm>
            <a:off x="9240259" y="-122663"/>
            <a:ext cx="2951741" cy="1749674"/>
            <a:chOff x="-113007" y="-68239"/>
            <a:chExt cx="2951741" cy="1749674"/>
          </a:xfrm>
        </p:grpSpPr>
        <p:pic>
          <p:nvPicPr>
            <p:cNvPr id="8" name="图片 2" descr="形状&#10;&#10;描述已自动生成">
              <a:extLst>
                <a:ext uri="{FF2B5EF4-FFF2-40B4-BE49-F238E27FC236}">
                  <a16:creationId xmlns:a16="http://schemas.microsoft.com/office/drawing/2014/main" id="{92180D83-3BE8-A80A-81CD-119412B4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ACEB65A6-AB41-D2C6-108E-EDB1C4EB1B84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3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5A36349-98BC-0619-84F3-BD48C3F2CF45}"/>
              </a:ext>
            </a:extLst>
          </p:cNvPr>
          <p:cNvSpPr/>
          <p:nvPr/>
        </p:nvSpPr>
        <p:spPr>
          <a:xfrm flipH="1">
            <a:off x="2265000" y="232938"/>
            <a:ext cx="6276836" cy="967458"/>
          </a:xfrm>
          <a:prstGeom prst="wedgeRoundRectCallout">
            <a:avLst>
              <a:gd name="adj1" fmla="val 59672"/>
              <a:gd name="adj2" fmla="val -2304"/>
              <a:gd name="adj3" fmla="val 16667"/>
            </a:avLst>
          </a:prstGeom>
          <a:solidFill>
            <a:srgbClr val="00206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UTM Avo" panose="02040603050506020204" pitchFamily="18" charset="0"/>
              </a:rPr>
              <a:t>Đặt tính rồi tính hiệu, biết:</a:t>
            </a:r>
          </a:p>
        </p:txBody>
      </p:sp>
      <p:pic>
        <p:nvPicPr>
          <p:cNvPr id="11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817D2C38-CEDE-C581-183D-5002C890A6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 flipH="1">
            <a:off x="-158886" y="-122663"/>
            <a:ext cx="2456036" cy="238367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68D710-E892-B274-BBF0-1B45D7B350A7}"/>
              </a:ext>
            </a:extLst>
          </p:cNvPr>
          <p:cNvSpPr/>
          <p:nvPr/>
        </p:nvSpPr>
        <p:spPr>
          <a:xfrm flipH="1">
            <a:off x="309818" y="2261007"/>
            <a:ext cx="4674777" cy="127393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a) Số bị trừ là 49, số trừ là 16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67530E-3013-47FA-5549-6DCACCDDB52A}"/>
              </a:ext>
            </a:extLst>
          </p:cNvPr>
          <p:cNvSpPr/>
          <p:nvPr/>
        </p:nvSpPr>
        <p:spPr>
          <a:xfrm flipH="1">
            <a:off x="788351" y="3664904"/>
            <a:ext cx="4674777" cy="1273930"/>
          </a:xfrm>
          <a:prstGeom prst="roundRect">
            <a:avLst/>
          </a:prstGeom>
          <a:solidFill>
            <a:srgbClr val="FF669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UTM Avo" panose="02040603050506020204" pitchFamily="18" charset="0"/>
              </a:rPr>
              <a:t>b) Số bị trừ là 85, số trừ là 52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69823-3B65-2E1A-8DC1-63B0DC2144DE}"/>
              </a:ext>
            </a:extLst>
          </p:cNvPr>
          <p:cNvSpPr/>
          <p:nvPr/>
        </p:nvSpPr>
        <p:spPr>
          <a:xfrm flipH="1">
            <a:off x="309817" y="5090991"/>
            <a:ext cx="4674777" cy="12739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c) Số bị trừ là 76, số trừ là 34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ED2100-75EB-8202-5EAA-DB994B320DCF}"/>
              </a:ext>
            </a:extLst>
          </p:cNvPr>
          <p:cNvSpPr/>
          <p:nvPr/>
        </p:nvSpPr>
        <p:spPr>
          <a:xfrm flipH="1">
            <a:off x="6902869" y="2166925"/>
            <a:ext cx="4754140" cy="98126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</a:rPr>
              <a:t>Mẫu: </a:t>
            </a:r>
            <a:r>
              <a:rPr lang="en-US" sz="3400" b="1">
                <a:solidFill>
                  <a:schemeClr val="tx1"/>
                </a:solidFill>
                <a:latin typeface="UTM Avo" panose="02040603050506020204" pitchFamily="18" charset="0"/>
              </a:rPr>
              <a:t>Số bị trừ là 68, số trừ là 25.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8DA905-1637-00F4-83A3-09932CE95B4C}"/>
              </a:ext>
            </a:extLst>
          </p:cNvPr>
          <p:cNvGrpSpPr/>
          <p:nvPr/>
        </p:nvGrpSpPr>
        <p:grpSpPr>
          <a:xfrm>
            <a:off x="7233425" y="3532180"/>
            <a:ext cx="3218019" cy="2400588"/>
            <a:chOff x="7070840" y="3329261"/>
            <a:chExt cx="3218019" cy="24005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1CAEA19-D23E-BA16-BD43-68E83F16C829}"/>
                </a:ext>
              </a:extLst>
            </p:cNvPr>
            <p:cNvSpPr/>
            <p:nvPr/>
          </p:nvSpPr>
          <p:spPr>
            <a:xfrm flipH="1">
              <a:off x="7533134" y="3329261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68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2CEC725-82C6-45DD-945A-6A581243E865}"/>
                </a:ext>
              </a:extLst>
            </p:cNvPr>
            <p:cNvSpPr/>
            <p:nvPr/>
          </p:nvSpPr>
          <p:spPr>
            <a:xfrm flipH="1">
              <a:off x="7070840" y="3635971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7C6C00-841A-7872-FFA3-359A885BD3A7}"/>
                </a:ext>
              </a:extLst>
            </p:cNvPr>
            <p:cNvSpPr/>
            <p:nvPr/>
          </p:nvSpPr>
          <p:spPr>
            <a:xfrm flipH="1">
              <a:off x="7541255" y="3997526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25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BE815D-112C-7A19-35FA-72FB869688CB}"/>
                </a:ext>
              </a:extLst>
            </p:cNvPr>
            <p:cNvSpPr/>
            <p:nvPr/>
          </p:nvSpPr>
          <p:spPr>
            <a:xfrm flipH="1">
              <a:off x="7533134" y="4898208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</a:rPr>
                <a:t>43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BCA3A83-25F9-E1C9-BAD4-1C5620FA0DC8}"/>
                </a:ext>
              </a:extLst>
            </p:cNvPr>
            <p:cNvSpPr/>
            <p:nvPr/>
          </p:nvSpPr>
          <p:spPr>
            <a:xfrm flipH="1">
              <a:off x="7549376" y="4414065"/>
              <a:ext cx="2739483" cy="831641"/>
            </a:xfrm>
            <a:prstGeom prst="roundRect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-------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alet parking Vectors &amp; Illustrations for Free Download | Freepik">
            <a:extLst>
              <a:ext uri="{FF2B5EF4-FFF2-40B4-BE49-F238E27FC236}">
                <a16:creationId xmlns:a16="http://schemas.microsoft.com/office/drawing/2014/main" id="{8B94CF6F-0DF6-163B-D209-9BD7AFB6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18" b="95668" l="250" r="99600">
                        <a14:foregroundMark x1="22800" y1="23722" x2="22800" y2="23722"/>
                        <a14:foregroundMark x1="9800" y1="50710" x2="9850" y2="62287"/>
                        <a14:foregroundMark x1="9850" y1="62287" x2="14250" y2="79616"/>
                        <a14:foregroundMark x1="14250" y1="79616" x2="78150" y2="86151"/>
                        <a14:foregroundMark x1="78150" y1="86151" x2="87100" y2="84588"/>
                        <a14:foregroundMark x1="87100" y1="84588" x2="93100" y2="77415"/>
                        <a14:foregroundMark x1="93100" y1="77415" x2="88800" y2="49290"/>
                        <a14:foregroundMark x1="88800" y1="49290" x2="88350" y2="48011"/>
                        <a14:foregroundMark x1="41500" y1="45739" x2="65850" y2="67472"/>
                        <a14:foregroundMark x1="65850" y1="67472" x2="74150" y2="70739"/>
                        <a14:foregroundMark x1="56750" y1="28835" x2="74150" y2="42259"/>
                        <a14:foregroundMark x1="94300" y1="67188" x2="96250" y2="84233"/>
                        <a14:foregroundMark x1="96250" y1="84233" x2="91050" y2="90554"/>
                        <a14:foregroundMark x1="91050" y1="90554" x2="5300" y2="91335"/>
                        <a14:foregroundMark x1="6950" y1="61222" x2="6450" y2="69176"/>
                        <a14:foregroundMark x1="6450" y1="69176" x2="800" y2="86648"/>
                        <a14:foregroundMark x1="800" y1="86648" x2="250" y2="94602"/>
                        <a14:foregroundMark x1="93050" y1="48864" x2="99600" y2="68040"/>
                        <a14:foregroundMark x1="96300" y1="87003" x2="84350" y2="94318"/>
                        <a14:foregroundMark x1="84350" y1="94318" x2="4150" y2="94247"/>
                        <a14:foregroundMark x1="96100" y1="90483" x2="5900" y2="95597"/>
                        <a14:foregroundMark x1="5900" y1="95597" x2="6000" y2="95668"/>
                        <a14:foregroundMark x1="75650" y1="8665" x2="75650" y2="8665"/>
                        <a14:foregroundMark x1="44300" y1="6818" x2="44300" y2="6818"/>
                        <a14:foregroundMark x1="65900" y1="74219" x2="66250" y2="874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" y="29122"/>
            <a:ext cx="12167268" cy="69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BDE546-E20C-2734-9BB3-0DDBFED01508}"/>
              </a:ext>
            </a:extLst>
          </p:cNvPr>
          <p:cNvGrpSpPr/>
          <p:nvPr/>
        </p:nvGrpSpPr>
        <p:grpSpPr>
          <a:xfrm>
            <a:off x="7781880" y="-82587"/>
            <a:ext cx="3000637" cy="1511337"/>
            <a:chOff x="-113007" y="-68239"/>
            <a:chExt cx="2951741" cy="1749674"/>
          </a:xfrm>
        </p:grpSpPr>
        <p:pic>
          <p:nvPicPr>
            <p:cNvPr id="14" name="图片 2" descr="形状&#10;&#10;描述已自动生成">
              <a:extLst>
                <a:ext uri="{FF2B5EF4-FFF2-40B4-BE49-F238E27FC236}">
                  <a16:creationId xmlns:a16="http://schemas.microsoft.com/office/drawing/2014/main" id="{93BB04E5-161F-8D02-29C3-1CFEE114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15" name="文本框 26">
              <a:extLst>
                <a:ext uri="{FF2B5EF4-FFF2-40B4-BE49-F238E27FC236}">
                  <a16:creationId xmlns:a16="http://schemas.microsoft.com/office/drawing/2014/main" id="{1C0967BB-C674-A837-616A-BB410410D654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4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70101DE-6833-4490-3103-30FB83ACE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10096805" y="-734069"/>
            <a:ext cx="2743199" cy="2383670"/>
          </a:xfrm>
          <a:prstGeom prst="rect">
            <a:avLst/>
          </a:prstGeom>
        </p:spPr>
      </p:pic>
      <p:grpSp>
        <p:nvGrpSpPr>
          <p:cNvPr id="28" name="组合 3">
            <a:extLst>
              <a:ext uri="{FF2B5EF4-FFF2-40B4-BE49-F238E27FC236}">
                <a16:creationId xmlns:a16="http://schemas.microsoft.com/office/drawing/2014/main" id="{31017D3A-2C77-B984-F1BF-C7200FE73D22}"/>
              </a:ext>
            </a:extLst>
          </p:cNvPr>
          <p:cNvGrpSpPr/>
          <p:nvPr/>
        </p:nvGrpSpPr>
        <p:grpSpPr>
          <a:xfrm>
            <a:off x="-192349" y="-328613"/>
            <a:ext cx="7974229" cy="4180937"/>
            <a:chOff x="4290995" y="2253142"/>
            <a:chExt cx="6916533" cy="5209740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AA16FEDC-88E4-24B4-2A70-5D147DDF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0995" y="2253142"/>
              <a:ext cx="6916533" cy="5209740"/>
            </a:xfrm>
            <a:prstGeom prst="rect">
              <a:avLst/>
            </a:prstGeom>
          </p:spPr>
        </p:pic>
        <p:sp>
          <p:nvSpPr>
            <p:cNvPr id="30" name="矩形 14">
              <a:extLst>
                <a:ext uri="{FF2B5EF4-FFF2-40B4-BE49-F238E27FC236}">
                  <a16:creationId xmlns:a16="http://schemas.microsoft.com/office/drawing/2014/main" id="{760AF198-D6D3-8C78-B96E-8467C0D0408B}"/>
                </a:ext>
              </a:extLst>
            </p:cNvPr>
            <p:cNvSpPr/>
            <p:nvPr/>
          </p:nvSpPr>
          <p:spPr>
            <a:xfrm>
              <a:off x="5205001" y="3320067"/>
              <a:ext cx="5088521" cy="2601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5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Một bến xe có 15 ô tô, sau đó có 3 xe rời bến. Hỏi bến xe còn lại bao nhiêu chiếc ô tô?</a:t>
              </a:r>
              <a:endParaRPr lang="zh-CN" altLang="en-US" sz="3500" b="1" i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8" name="Picture 4" descr="Hình ảnh Xe Buýt Du Lịch Vẽ Minh Họa Cho Các Vector PNG , Xe Clipart, Xe Du  Lịch, Xe Buýt PNG và Vector với nền trong suốt để tải xuống miễn">
            <a:extLst>
              <a:ext uri="{FF2B5EF4-FFF2-40B4-BE49-F238E27FC236}">
                <a16:creationId xmlns:a16="http://schemas.microsoft.com/office/drawing/2014/main" id="{74B4668E-7345-3EC5-0213-6C1EB9F0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625">
                        <a14:foregroundMark x1="14531" y1="37656" x2="14531" y2="37656"/>
                        <a14:foregroundMark x1="47500" y1="36719" x2="47500" y2="36719"/>
                        <a14:foregroundMark x1="62344" y1="38125" x2="62344" y2="38125"/>
                        <a14:foregroundMark x1="77031" y1="35938" x2="77031" y2="35938"/>
                        <a14:foregroundMark x1="79688" y1="37813" x2="85313" y2="53750"/>
                        <a14:foregroundMark x1="85313" y1="53750" x2="62187" y2="60625"/>
                        <a14:foregroundMark x1="62187" y1="60625" x2="38750" y2="60469"/>
                        <a14:foregroundMark x1="38750" y1="60469" x2="26250" y2="53750"/>
                        <a14:foregroundMark x1="26250" y1="53750" x2="23125" y2="38125"/>
                        <a14:foregroundMark x1="23125" y1="38125" x2="49531" y2="36719"/>
                        <a14:foregroundMark x1="49531" y1="36719" x2="55937" y2="38125"/>
                        <a14:foregroundMark x1="53594" y1="38594" x2="68906" y2="44375"/>
                        <a14:foregroundMark x1="74531" y1="46094" x2="80156" y2="51875"/>
                        <a14:foregroundMark x1="48906" y1="34531" x2="48906" y2="34531"/>
                        <a14:foregroundMark x1="44531" y1="32500" x2="48750" y2="34063"/>
                        <a14:foregroundMark x1="64844" y1="34531" x2="64844" y2="34531"/>
                        <a14:foregroundMark x1="22500" y1="35313" x2="22500" y2="35313"/>
                        <a14:foregroundMark x1="17344" y1="34063" x2="12656" y2="47656"/>
                        <a14:foregroundMark x1="28750" y1="32969" x2="35781" y2="35469"/>
                        <a14:foregroundMark x1="70938" y1="34375" x2="73281" y2="35313"/>
                        <a14:foregroundMark x1="89531" y1="61719" x2="89531" y2="61719"/>
                        <a14:foregroundMark x1="90469" y1="53750" x2="90469" y2="53750"/>
                        <a14:foregroundMark x1="90625" y1="52344" x2="90625" y2="53750"/>
                        <a14:foregroundMark x1="88750" y1="62031" x2="88750" y2="62031"/>
                        <a14:foregroundMark x1="43281" y1="38281" x2="52812" y2="42813"/>
                        <a14:foregroundMark x1="52812" y1="42813" x2="58594" y2="48594"/>
                        <a14:foregroundMark x1="58594" y1="48594" x2="57656" y2="48594"/>
                        <a14:foregroundMark x1="40781" y1="22656" x2="40781" y2="226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2" y="3964033"/>
            <a:ext cx="3718848" cy="39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e Bus, giao thông Công cộng Biểu tượng - Xe buýt png tải về - Miễn phí  trong suốt Màu Xanh png Tải về.">
            <a:extLst>
              <a:ext uri="{FF2B5EF4-FFF2-40B4-BE49-F238E27FC236}">
                <a16:creationId xmlns:a16="http://schemas.microsoft.com/office/drawing/2014/main" id="{805B22E0-3B14-68F0-E355-5FB77FF1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44" y1="60962" x2="27889" y2="60769"/>
                        <a14:foregroundMark x1="31444" y1="59231" x2="33111" y2="68846"/>
                        <a14:foregroundMark x1="64111" y1="58462" x2="66889" y2="72885"/>
                        <a14:foregroundMark x1="66889" y1="72885" x2="67111" y2="73077"/>
                        <a14:foregroundMark x1="70222" y1="58077" x2="70222" y2="58077"/>
                        <a14:foregroundMark x1="69111" y1="59615" x2="69111" y2="59615"/>
                        <a14:foregroundMark x1="68111" y1="58077" x2="68111" y2="58077"/>
                        <a14:foregroundMark x1="71111" y1="66154" x2="71111" y2="66154"/>
                        <a14:foregroundMark x1="64222" y1="57885" x2="64222" y2="75000"/>
                        <a14:foregroundMark x1="64222" y1="75000" x2="68111" y2="68846"/>
                        <a14:foregroundMark x1="64556" y1="58654" x2="64556" y2="58654"/>
                        <a14:foregroundMark x1="63556" y1="56346" x2="60111" y2="64808"/>
                        <a14:foregroundMark x1="60111" y1="64808" x2="60111" y2="64808"/>
                        <a14:foregroundMark x1="59889" y1="60769" x2="59889" y2="60769"/>
                        <a14:foregroundMark x1="60111" y1="63077" x2="59889" y2="63846"/>
                        <a14:foregroundMark x1="58778" y1="67308" x2="58778" y2="67308"/>
                        <a14:foregroundMark x1="30778" y1="57308" x2="33111" y2="72308"/>
                        <a14:foregroundMark x1="33111" y1="72308" x2="27444" y2="65192"/>
                        <a14:foregroundMark x1="27444" y1="65192" x2="33444" y2="58654"/>
                        <a14:foregroundMark x1="33444" y1="58654" x2="35889" y2="70192"/>
                        <a14:foregroundMark x1="35889" y1="70192" x2="35778" y2="71346"/>
                        <a14:foregroundMark x1="35444" y1="57500" x2="36556" y2="64231"/>
                        <a14:foregroundMark x1="38222" y1="67115" x2="38222" y2="67115"/>
                        <a14:foregroundMark x1="27556" y1="61538" x2="25778" y2="65000"/>
                        <a14:foregroundMark x1="25778" y1="67692" x2="25778" y2="6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87" y="4434237"/>
            <a:ext cx="5066636" cy="30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 vintage car icon in flat style isolated on white background:: موقع  تصميمي">
            <a:extLst>
              <a:ext uri="{FF2B5EF4-FFF2-40B4-BE49-F238E27FC236}">
                <a16:creationId xmlns:a16="http://schemas.microsoft.com/office/drawing/2014/main" id="{32A3C485-F8E6-BE82-53FF-00B61A5F2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444" y1="54444" x2="30222" y2="59778"/>
                        <a14:foregroundMark x1="26444" y1="60000" x2="31556" y2="60000"/>
                        <a14:foregroundMark x1="25111" y1="56000" x2="29556" y2="58000"/>
                        <a14:foregroundMark x1="72222" y1="57111" x2="75778" y2="57778"/>
                        <a14:foregroundMark x1="74889" y1="53778" x2="72444" y2="62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3" b="29338"/>
          <a:stretch/>
        </p:blipFill>
        <p:spPr bwMode="auto">
          <a:xfrm>
            <a:off x="4099210" y="4702057"/>
            <a:ext cx="4516153" cy="2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B78F69-335D-E7C4-52B5-1B98B8FE6052}"/>
              </a:ext>
            </a:extLst>
          </p:cNvPr>
          <p:cNvGrpSpPr/>
          <p:nvPr/>
        </p:nvGrpSpPr>
        <p:grpSpPr>
          <a:xfrm>
            <a:off x="1383529" y="7386049"/>
            <a:ext cx="8895640" cy="3063191"/>
            <a:chOff x="1335824" y="7284196"/>
            <a:chExt cx="8895640" cy="2737667"/>
          </a:xfrm>
        </p:grpSpPr>
        <p:sp>
          <p:nvSpPr>
            <p:cNvPr id="32" name="Google Shape;4290;p9">
              <a:extLst>
                <a:ext uri="{FF2B5EF4-FFF2-40B4-BE49-F238E27FC236}">
                  <a16:creationId xmlns:a16="http://schemas.microsoft.com/office/drawing/2014/main" id="{3DBCE207-201B-3186-B787-A5CE8E640996}"/>
                </a:ext>
              </a:extLst>
            </p:cNvPr>
            <p:cNvSpPr/>
            <p:nvPr/>
          </p:nvSpPr>
          <p:spPr>
            <a:xfrm>
              <a:off x="1335824" y="7284196"/>
              <a:ext cx="8895640" cy="2737667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B72D81E-8C42-6246-AF44-0F449ECF5866}"/>
                </a:ext>
              </a:extLst>
            </p:cNvPr>
            <p:cNvSpPr/>
            <p:nvPr/>
          </p:nvSpPr>
          <p:spPr>
            <a:xfrm flipH="1">
              <a:off x="1811221" y="7493845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10441A7-146F-2EBF-EDAA-A093DF073DEF}"/>
                </a:ext>
              </a:extLst>
            </p:cNvPr>
            <p:cNvSpPr/>
            <p:nvPr/>
          </p:nvSpPr>
          <p:spPr>
            <a:xfrm flipH="1">
              <a:off x="3338539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99A5104-5A09-C2C7-6CF6-814F5F880C88}"/>
                </a:ext>
              </a:extLst>
            </p:cNvPr>
            <p:cNvSpPr/>
            <p:nvPr/>
          </p:nvSpPr>
          <p:spPr>
            <a:xfrm flipH="1">
              <a:off x="4873495" y="7479557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0591EAF-76D1-4590-9CAC-E12E15795BCA}"/>
                </a:ext>
              </a:extLst>
            </p:cNvPr>
            <p:cNvSpPr/>
            <p:nvPr/>
          </p:nvSpPr>
          <p:spPr>
            <a:xfrm flipH="1">
              <a:off x="8059455" y="7467971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D7500CD-0421-BE97-DF7E-12683503D956}"/>
                </a:ext>
              </a:extLst>
            </p:cNvPr>
            <p:cNvSpPr/>
            <p:nvPr/>
          </p:nvSpPr>
          <p:spPr>
            <a:xfrm flipH="1">
              <a:off x="6541890" y="8607886"/>
              <a:ext cx="1438275" cy="106573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CD4551B-6770-5811-7298-9CE0B91AA77C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4731EAC-943C-B1D2-9695-817ECEECA408}"/>
                </a:ext>
              </a:extLst>
            </p:cNvPr>
            <p:cNvSpPr/>
            <p:nvPr/>
          </p:nvSpPr>
          <p:spPr>
            <a:xfrm flipH="1">
              <a:off x="1811219" y="8588232"/>
              <a:ext cx="7961430" cy="10643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Bến xe còn lại            ô tô.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36133 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3.33333E-6 L 0.67175 0.03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81" y="17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-2.22222E-6 L 1.08073 0.01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36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5 -0.00393 L 0.02174 -0.580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Valet parking Vectors &amp; Illustrations for Free Download | Freepik">
            <a:extLst>
              <a:ext uri="{FF2B5EF4-FFF2-40B4-BE49-F238E27FC236}">
                <a16:creationId xmlns:a16="http://schemas.microsoft.com/office/drawing/2014/main" id="{4BF40508-8643-7CB3-52F6-C90F7882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18" b="95668" l="250" r="99600">
                        <a14:foregroundMark x1="22800" y1="23722" x2="22800" y2="23722"/>
                        <a14:foregroundMark x1="9800" y1="50710" x2="9850" y2="62287"/>
                        <a14:foregroundMark x1="9850" y1="62287" x2="14250" y2="79616"/>
                        <a14:foregroundMark x1="14250" y1="79616" x2="78150" y2="86151"/>
                        <a14:foregroundMark x1="78150" y1="86151" x2="87100" y2="84588"/>
                        <a14:foregroundMark x1="87100" y1="84588" x2="93100" y2="77415"/>
                        <a14:foregroundMark x1="93100" y1="77415" x2="88800" y2="49290"/>
                        <a14:foregroundMark x1="88800" y1="49290" x2="88350" y2="48011"/>
                        <a14:foregroundMark x1="41500" y1="45739" x2="65850" y2="67472"/>
                        <a14:foregroundMark x1="65850" y1="67472" x2="74150" y2="70739"/>
                        <a14:foregroundMark x1="56750" y1="28835" x2="74150" y2="42259"/>
                        <a14:foregroundMark x1="94300" y1="67188" x2="96250" y2="84233"/>
                        <a14:foregroundMark x1="96250" y1="84233" x2="91050" y2="90554"/>
                        <a14:foregroundMark x1="91050" y1="90554" x2="5300" y2="91335"/>
                        <a14:foregroundMark x1="6950" y1="61222" x2="6450" y2="69176"/>
                        <a14:foregroundMark x1="6450" y1="69176" x2="800" y2="86648"/>
                        <a14:foregroundMark x1="800" y1="86648" x2="250" y2="94602"/>
                        <a14:foregroundMark x1="93050" y1="48864" x2="99600" y2="68040"/>
                        <a14:foregroundMark x1="96300" y1="87003" x2="84350" y2="94318"/>
                        <a14:foregroundMark x1="84350" y1="94318" x2="4150" y2="94247"/>
                        <a14:foregroundMark x1="96100" y1="90483" x2="5900" y2="95597"/>
                        <a14:foregroundMark x1="5900" y1="95597" x2="6000" y2="95668"/>
                        <a14:foregroundMark x1="75650" y1="8665" x2="75650" y2="8665"/>
                        <a14:foregroundMark x1="44300" y1="6818" x2="44300" y2="6818"/>
                        <a14:foregroundMark x1="65900" y1="74219" x2="66250" y2="8742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7" y="3704594"/>
            <a:ext cx="5690773" cy="32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8C2E4C-EE3D-52C9-131C-DA706A58B103}"/>
              </a:ext>
            </a:extLst>
          </p:cNvPr>
          <p:cNvGrpSpPr/>
          <p:nvPr/>
        </p:nvGrpSpPr>
        <p:grpSpPr>
          <a:xfrm>
            <a:off x="953533" y="818679"/>
            <a:ext cx="9904080" cy="3698730"/>
            <a:chOff x="1848887" y="7346364"/>
            <a:chExt cx="8895640" cy="2151759"/>
          </a:xfrm>
        </p:grpSpPr>
        <p:sp>
          <p:nvSpPr>
            <p:cNvPr id="19" name="Google Shape;4290;p9">
              <a:extLst>
                <a:ext uri="{FF2B5EF4-FFF2-40B4-BE49-F238E27FC236}">
                  <a16:creationId xmlns:a16="http://schemas.microsoft.com/office/drawing/2014/main" id="{DE2D60E7-FEF2-36E3-1334-463ACE516808}"/>
                </a:ext>
              </a:extLst>
            </p:cNvPr>
            <p:cNvSpPr/>
            <p:nvPr/>
          </p:nvSpPr>
          <p:spPr>
            <a:xfrm>
              <a:off x="1848887" y="7346364"/>
              <a:ext cx="8895640" cy="2151759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5EBAA28-156A-3AA9-D43F-77960265FAFD}"/>
                </a:ext>
              </a:extLst>
            </p:cNvPr>
            <p:cNvSpPr/>
            <p:nvPr/>
          </p:nvSpPr>
          <p:spPr>
            <a:xfrm flipH="1">
              <a:off x="2325253" y="7510920"/>
              <a:ext cx="1438275" cy="83478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25F73BD-46F4-1699-5130-D2213A76CF91}"/>
                </a:ext>
              </a:extLst>
            </p:cNvPr>
            <p:cNvSpPr/>
            <p:nvPr/>
          </p:nvSpPr>
          <p:spPr>
            <a:xfrm flipH="1">
              <a:off x="3584470" y="7407913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C05CB7D-9601-50FD-BD34-63F3A7EABCD9}"/>
                </a:ext>
              </a:extLst>
            </p:cNvPr>
            <p:cNvSpPr/>
            <p:nvPr/>
          </p:nvSpPr>
          <p:spPr>
            <a:xfrm flipH="1">
              <a:off x="5242854" y="7496632"/>
              <a:ext cx="1438275" cy="84907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113B02-56DA-E871-C15B-D2F1E42A14BE}"/>
                </a:ext>
              </a:extLst>
            </p:cNvPr>
            <p:cNvSpPr/>
            <p:nvPr/>
          </p:nvSpPr>
          <p:spPr>
            <a:xfrm flipH="1">
              <a:off x="8017226" y="7477514"/>
              <a:ext cx="1438275" cy="86066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3213E95-0EF9-82CE-4B7A-9AE9D79472C1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2788170-D65F-A07F-9BEE-E9C4929419FA}"/>
                </a:ext>
              </a:extLst>
            </p:cNvPr>
            <p:cNvSpPr/>
            <p:nvPr/>
          </p:nvSpPr>
          <p:spPr>
            <a:xfrm flipH="1">
              <a:off x="2081456" y="8502734"/>
              <a:ext cx="7961430" cy="8606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Bến xe còn lại            ô tô.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CF1E193-B422-F5B7-809D-1F7002190AF0}"/>
                </a:ext>
              </a:extLst>
            </p:cNvPr>
            <p:cNvSpPr/>
            <p:nvPr/>
          </p:nvSpPr>
          <p:spPr>
            <a:xfrm flipH="1">
              <a:off x="6570198" y="8647488"/>
              <a:ext cx="1438275" cy="69146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6DD5E3-F66E-FF44-BA99-37E5D137A886}"/>
              </a:ext>
            </a:extLst>
          </p:cNvPr>
          <p:cNvGrpSpPr/>
          <p:nvPr/>
        </p:nvGrpSpPr>
        <p:grpSpPr>
          <a:xfrm>
            <a:off x="953532" y="742812"/>
            <a:ext cx="9904079" cy="4071129"/>
            <a:chOff x="1543141" y="7284196"/>
            <a:chExt cx="8480305" cy="2368404"/>
          </a:xfrm>
        </p:grpSpPr>
        <p:sp>
          <p:nvSpPr>
            <p:cNvPr id="7" name="Google Shape;4290;p9">
              <a:extLst>
                <a:ext uri="{FF2B5EF4-FFF2-40B4-BE49-F238E27FC236}">
                  <a16:creationId xmlns:a16="http://schemas.microsoft.com/office/drawing/2014/main" id="{931E31C7-C864-F128-CCAE-00EB5B34FEE1}"/>
                </a:ext>
              </a:extLst>
            </p:cNvPr>
            <p:cNvSpPr/>
            <p:nvPr/>
          </p:nvSpPr>
          <p:spPr>
            <a:xfrm>
              <a:off x="1543141" y="7284196"/>
              <a:ext cx="8480305" cy="2238942"/>
            </a:xfrm>
            <a:prstGeom prst="roundRect">
              <a:avLst>
                <a:gd name="adj" fmla="val 16667"/>
              </a:avLst>
            </a:prstGeom>
            <a:solidFill>
              <a:srgbClr val="FFA7E0"/>
            </a:solidFill>
            <a:ln w="28575">
              <a:solidFill>
                <a:srgbClr val="65E7F1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717E7B-C3BE-4BF2-21C8-60A6EFBB8A12}"/>
                </a:ext>
              </a:extLst>
            </p:cNvPr>
            <p:cNvSpPr/>
            <p:nvPr/>
          </p:nvSpPr>
          <p:spPr>
            <a:xfrm flipH="1">
              <a:off x="1811221" y="7493845"/>
              <a:ext cx="1438275" cy="834789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A6E86D-E476-F750-3B80-CD0F4A564DBA}"/>
                </a:ext>
              </a:extLst>
            </p:cNvPr>
            <p:cNvSpPr/>
            <p:nvPr/>
          </p:nvSpPr>
          <p:spPr>
            <a:xfrm flipH="1">
              <a:off x="3338539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--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F98E8AB-076D-C14D-E175-4C29ED80FB69}"/>
                </a:ext>
              </a:extLst>
            </p:cNvPr>
            <p:cNvSpPr/>
            <p:nvPr/>
          </p:nvSpPr>
          <p:spPr>
            <a:xfrm flipH="1">
              <a:off x="4873495" y="7479557"/>
              <a:ext cx="1438275" cy="84907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AC9332F-DED4-D161-BBD1-B7D3A4B34B0E}"/>
                </a:ext>
              </a:extLst>
            </p:cNvPr>
            <p:cNvSpPr/>
            <p:nvPr/>
          </p:nvSpPr>
          <p:spPr>
            <a:xfrm flipH="1">
              <a:off x="8059455" y="7467971"/>
              <a:ext cx="1438275" cy="86066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B5BA1F-17A6-3A90-5B44-DC3DB9FDFBE4}"/>
                </a:ext>
              </a:extLst>
            </p:cNvPr>
            <p:cNvSpPr/>
            <p:nvPr/>
          </p:nvSpPr>
          <p:spPr>
            <a:xfrm flipH="1">
              <a:off x="6311770" y="8701535"/>
              <a:ext cx="1438275" cy="69146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9BE294-267F-FC4A-2FF7-02DECBA10409}"/>
                </a:ext>
              </a:extLst>
            </p:cNvPr>
            <p:cNvSpPr/>
            <p:nvPr/>
          </p:nvSpPr>
          <p:spPr>
            <a:xfrm flipH="1">
              <a:off x="6541891" y="7356160"/>
              <a:ext cx="1438275" cy="1103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00206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8529BC-9C3F-26D4-B689-718F36B2D496}"/>
                </a:ext>
              </a:extLst>
            </p:cNvPr>
            <p:cNvSpPr/>
            <p:nvPr/>
          </p:nvSpPr>
          <p:spPr>
            <a:xfrm flipH="1">
              <a:off x="1811219" y="8588232"/>
              <a:ext cx="7961430" cy="10643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Bến xe còn lại            ô tô.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E89C4C-3714-D417-D0F9-FF8CA8A74368}"/>
              </a:ext>
            </a:extLst>
          </p:cNvPr>
          <p:cNvGrpSpPr/>
          <p:nvPr/>
        </p:nvGrpSpPr>
        <p:grpSpPr>
          <a:xfrm>
            <a:off x="8673054" y="-82587"/>
            <a:ext cx="2562907" cy="1184129"/>
            <a:chOff x="-113007" y="-68239"/>
            <a:chExt cx="2951741" cy="1749674"/>
          </a:xfrm>
        </p:grpSpPr>
        <p:pic>
          <p:nvPicPr>
            <p:cNvPr id="29" name="图片 2" descr="形状&#10;&#10;描述已自动生成">
              <a:extLst>
                <a:ext uri="{FF2B5EF4-FFF2-40B4-BE49-F238E27FC236}">
                  <a16:creationId xmlns:a16="http://schemas.microsoft.com/office/drawing/2014/main" id="{C08A2DC9-F227-6E3F-C17B-4A06F6368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30" name="文本框 26">
              <a:extLst>
                <a:ext uri="{FF2B5EF4-FFF2-40B4-BE49-F238E27FC236}">
                  <a16:creationId xmlns:a16="http://schemas.microsoft.com/office/drawing/2014/main" id="{08BCBCB9-C221-C5A7-E56D-6AB46AF40686}"/>
                </a:ext>
              </a:extLst>
            </p:cNvPr>
            <p:cNvSpPr txBox="1"/>
            <p:nvPr/>
          </p:nvSpPr>
          <p:spPr>
            <a:xfrm>
              <a:off x="415277" y="52147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4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1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9645A95A-484A-79FC-C1D6-B439D53C9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10200453" y="-553116"/>
            <a:ext cx="2588182" cy="22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DDE81D-552C-4B54-FCA8-D47B1FBC963F}"/>
              </a:ext>
            </a:extLst>
          </p:cNvPr>
          <p:cNvGrpSpPr/>
          <p:nvPr/>
        </p:nvGrpSpPr>
        <p:grpSpPr>
          <a:xfrm>
            <a:off x="2088107" y="-313899"/>
            <a:ext cx="10372391" cy="6196084"/>
            <a:chOff x="2896241" y="-557194"/>
            <a:chExt cx="9550609" cy="6196084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93E3CF71-B134-D497-5A71-9F8B57844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8" t="23415" r="11986" b="17368"/>
            <a:stretch/>
          </p:blipFill>
          <p:spPr>
            <a:xfrm flipH="1">
              <a:off x="2896241" y="-557194"/>
              <a:ext cx="9550609" cy="6196084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A0FD41-F186-8995-1A71-238DCA1BAED7}"/>
                </a:ext>
              </a:extLst>
            </p:cNvPr>
            <p:cNvSpPr/>
            <p:nvPr/>
          </p:nvSpPr>
          <p:spPr>
            <a:xfrm flipH="1">
              <a:off x="4740421" y="2540848"/>
              <a:ext cx="6530427" cy="182957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Hãy lấy ví dụ về phép tính trừ, nêu thành phần của phép tính trừ, nếu cách tìm hiệu</a:t>
              </a:r>
              <a:endParaRPr lang="en-US" sz="40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id="{38CA5144-9734-0503-D5E0-E02AF5D6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4143"/>
            <a:ext cx="4506808" cy="45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-147871" y="-178065"/>
            <a:ext cx="12339871" cy="6349998"/>
          </a:xfrm>
          <a:prstGeom prst="rect">
            <a:avLst/>
          </a:pr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320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53" y="-173206"/>
            <a:ext cx="2007668" cy="2007668"/>
          </a:xfrm>
          <a:prstGeom prst="rect">
            <a:avLst/>
          </a:prstGeom>
        </p:spPr>
      </p:pic>
      <p:pic>
        <p:nvPicPr>
          <p:cNvPr id="5" name="图片 4" descr="图片包含 游戏机, 房间&#10;&#10;描述已自动生成">
            <a:extLst>
              <a:ext uri="{FF2B5EF4-FFF2-40B4-BE49-F238E27FC236}">
                <a16:creationId xmlns:a16="http://schemas.microsoft.com/office/drawing/2014/main" id="{E4C6AA31-4C56-B158-782E-9DD49272E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5235" r="3333"/>
          <a:stretch/>
        </p:blipFill>
        <p:spPr>
          <a:xfrm>
            <a:off x="-556833" y="4159405"/>
            <a:ext cx="13305663" cy="2698595"/>
          </a:xfrm>
          <a:prstGeom prst="rect">
            <a:avLst/>
          </a:prstGeom>
        </p:spPr>
      </p:pic>
      <p:sp>
        <p:nvSpPr>
          <p:cNvPr id="10" name="文本框 24">
            <a:extLst>
              <a:ext uri="{FF2B5EF4-FFF2-40B4-BE49-F238E27FC236}">
                <a16:creationId xmlns:a16="http://schemas.microsoft.com/office/drawing/2014/main" id="{909B74BA-01C2-81BA-8024-77BEE284D772}"/>
              </a:ext>
            </a:extLst>
          </p:cNvPr>
          <p:cNvSpPr txBox="1"/>
          <p:nvPr/>
        </p:nvSpPr>
        <p:spPr>
          <a:xfrm>
            <a:off x="2774803" y="236344"/>
            <a:ext cx="61280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>
                <a:ln w="9525">
                  <a:solidFill>
                    <a:schemeClr val="bg1"/>
                  </a:solidFill>
                </a:ln>
                <a:solidFill>
                  <a:srgbClr val="7030A0"/>
                </a:solidFill>
                <a:latin typeface="#9Slide05 IcielSanelma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Yêu cầu cần đạt</a:t>
            </a:r>
            <a:endParaRPr lang="zh-CN" altLang="en-US" sz="7000" dirty="0">
              <a:ln w="9525">
                <a:solidFill>
                  <a:schemeClr val="bg1"/>
                </a:solidFill>
              </a:ln>
              <a:solidFill>
                <a:srgbClr val="7030A0"/>
              </a:solidFill>
              <a:latin typeface="#9Slide05 IcielSanelma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8E282-F431-EF90-7E64-D54704E1CE43}"/>
              </a:ext>
            </a:extLst>
          </p:cNvPr>
          <p:cNvSpPr txBox="1"/>
          <p:nvPr/>
        </p:nvSpPr>
        <p:spPr>
          <a:xfrm>
            <a:off x="450123" y="1362280"/>
            <a:ext cx="11291749" cy="413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solidFill>
                  <a:srgbClr val="D04C78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*Kiến thức, kĩ năng:</a:t>
            </a:r>
            <a:endParaRPr lang="en-US" sz="3000" b="1">
              <a:solidFill>
                <a:srgbClr val="D04C78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nhận biết được số bị trừ, số trừ, hiệu  trong phép trừ.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Tính được hiệu khi biết số bị trừ và số trừ.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solidFill>
                  <a:srgbClr val="D04C78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*Phát triển năng lực và phẩm chất:</a:t>
            </a:r>
            <a:endParaRPr lang="en-US" sz="3000" b="1">
              <a:solidFill>
                <a:srgbClr val="D04C78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năng lực tính toán.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b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triển kĩ năng hợp tác, rèn tính cẩn thận.</a:t>
            </a:r>
            <a:endParaRPr lang="en-US" sz="3000" b="1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2A83641A-4331-BF8D-DDD1-8B01A039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44"/>
            <a:ext cx="12192000" cy="6858000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8852170" y="171444"/>
            <a:ext cx="2514640" cy="2383670"/>
          </a:xfrm>
          <a:prstGeom prst="rect">
            <a:avLst/>
          </a:prstGeom>
        </p:spPr>
      </p:pic>
      <p:pic>
        <p:nvPicPr>
          <p:cNvPr id="14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id="{215337AE-0DC5-802F-AAEE-CEC8BFE8A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b="78907"/>
          <a:stretch/>
        </p:blipFill>
        <p:spPr>
          <a:xfrm>
            <a:off x="4040963" y="0"/>
            <a:ext cx="4110073" cy="2750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60576-6F35-C44C-84A9-D208CD9D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44" y="2054974"/>
            <a:ext cx="9291109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289;p9">
            <a:extLst>
              <a:ext uri="{FF2B5EF4-FFF2-40B4-BE49-F238E27FC236}">
                <a16:creationId xmlns:a16="http://schemas.microsoft.com/office/drawing/2014/main" id="{26B5E366-4283-5B03-0112-ADE3E42CEFED}"/>
              </a:ext>
            </a:extLst>
          </p:cNvPr>
          <p:cNvSpPr/>
          <p:nvPr/>
        </p:nvSpPr>
        <p:spPr>
          <a:xfrm>
            <a:off x="2987733" y="2631296"/>
            <a:ext cx="610365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12 - 2 = 10</a:t>
            </a:r>
            <a:endParaRPr sz="4000" b="1">
              <a:solidFill>
                <a:srgbClr val="D04C78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Còn lại 10 con chim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3" name="Google Shape;4290;p9">
            <a:extLst>
              <a:ext uri="{FF2B5EF4-FFF2-40B4-BE49-F238E27FC236}">
                <a16:creationId xmlns:a16="http://schemas.microsoft.com/office/drawing/2014/main" id="{3FCE78A8-9083-F75B-416D-A16BBAB9BA0B}"/>
              </a:ext>
            </a:extLst>
          </p:cNvPr>
          <p:cNvSpPr/>
          <p:nvPr/>
        </p:nvSpPr>
        <p:spPr>
          <a:xfrm>
            <a:off x="46897" y="3954695"/>
            <a:ext cx="9471102" cy="2852510"/>
          </a:xfrm>
          <a:prstGeom prst="roundRect">
            <a:avLst>
              <a:gd name="adj" fmla="val 16667"/>
            </a:avLst>
          </a:prstGeom>
          <a:ln w="28575">
            <a:solidFill>
              <a:srgbClr val="FF6600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292;p9">
            <a:extLst>
              <a:ext uri="{FF2B5EF4-FFF2-40B4-BE49-F238E27FC236}">
                <a16:creationId xmlns:a16="http://schemas.microsoft.com/office/drawing/2014/main" id="{88B2A5FF-7746-4B91-609E-2AE3AC9CFF88}"/>
              </a:ext>
            </a:extLst>
          </p:cNvPr>
          <p:cNvSpPr txBox="1"/>
          <p:nvPr/>
        </p:nvSpPr>
        <p:spPr>
          <a:xfrm>
            <a:off x="2622251" y="4300673"/>
            <a:ext cx="11715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7" name="Google Shape;4293;p9">
            <a:extLst>
              <a:ext uri="{FF2B5EF4-FFF2-40B4-BE49-F238E27FC236}">
                <a16:creationId xmlns:a16="http://schemas.microsoft.com/office/drawing/2014/main" id="{D3521F52-273D-E1C4-27FA-5FAE40609020}"/>
              </a:ext>
            </a:extLst>
          </p:cNvPr>
          <p:cNvSpPr/>
          <p:nvPr/>
        </p:nvSpPr>
        <p:spPr>
          <a:xfrm>
            <a:off x="4481363" y="4154102"/>
            <a:ext cx="1002864" cy="94098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6BF5D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2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28" name="Google Shape;4294;p9">
            <a:extLst>
              <a:ext uri="{FF2B5EF4-FFF2-40B4-BE49-F238E27FC236}">
                <a16:creationId xmlns:a16="http://schemas.microsoft.com/office/drawing/2014/main" id="{58651FC7-2524-0646-EF21-BF7036F27EC3}"/>
              </a:ext>
            </a:extLst>
          </p:cNvPr>
          <p:cNvSpPr txBox="1"/>
          <p:nvPr/>
        </p:nvSpPr>
        <p:spPr>
          <a:xfrm>
            <a:off x="5687727" y="4353302"/>
            <a:ext cx="11715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4000" b="1">
              <a:latin typeface="UTM Avo" panose="02040603050506020204" pitchFamily="18" charset="0"/>
            </a:endParaRPr>
          </a:p>
        </p:txBody>
      </p:sp>
      <p:sp>
        <p:nvSpPr>
          <p:cNvPr id="30" name="Google Shape;4296;p9">
            <a:extLst>
              <a:ext uri="{FF2B5EF4-FFF2-40B4-BE49-F238E27FC236}">
                <a16:creationId xmlns:a16="http://schemas.microsoft.com/office/drawing/2014/main" id="{0E180F9B-17CB-E1A0-0178-FF4BCDAFF59A}"/>
              </a:ext>
            </a:extLst>
          </p:cNvPr>
          <p:cNvSpPr/>
          <p:nvPr/>
        </p:nvSpPr>
        <p:spPr>
          <a:xfrm>
            <a:off x="713284" y="5214925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bị trừ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Google Shape;4297;p9">
            <a:extLst>
              <a:ext uri="{FF2B5EF4-FFF2-40B4-BE49-F238E27FC236}">
                <a16:creationId xmlns:a16="http://schemas.microsoft.com/office/drawing/2014/main" id="{F3C1C1F7-37F9-C81A-8568-B94B3E623EC4}"/>
              </a:ext>
            </a:extLst>
          </p:cNvPr>
          <p:cNvSpPr/>
          <p:nvPr/>
        </p:nvSpPr>
        <p:spPr>
          <a:xfrm>
            <a:off x="4021813" y="5201531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trừ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Google Shape;4298;p9">
            <a:extLst>
              <a:ext uri="{FF2B5EF4-FFF2-40B4-BE49-F238E27FC236}">
                <a16:creationId xmlns:a16="http://schemas.microsoft.com/office/drawing/2014/main" id="{9066E73B-2AEF-1CD5-3D51-7C74B116B2F8}"/>
              </a:ext>
            </a:extLst>
          </p:cNvPr>
          <p:cNvSpPr/>
          <p:nvPr/>
        </p:nvSpPr>
        <p:spPr>
          <a:xfrm>
            <a:off x="7058354" y="5201530"/>
            <a:ext cx="1806066" cy="618213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Hiệu</a:t>
            </a:r>
            <a:endParaRPr sz="28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Google Shape;4300;p9">
            <a:extLst>
              <a:ext uri="{FF2B5EF4-FFF2-40B4-BE49-F238E27FC236}">
                <a16:creationId xmlns:a16="http://schemas.microsoft.com/office/drawing/2014/main" id="{256A6AAD-A225-F4EA-6159-374A038B5157}"/>
              </a:ext>
            </a:extLst>
          </p:cNvPr>
          <p:cNvSpPr/>
          <p:nvPr/>
        </p:nvSpPr>
        <p:spPr>
          <a:xfrm>
            <a:off x="1525742" y="6061402"/>
            <a:ext cx="65754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12 - 2 cũng gọi là hiệu</a:t>
            </a:r>
            <a:endParaRPr sz="3600" b="1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EAA0A8-81AB-97A1-CFD3-16D094C94DA1}"/>
              </a:ext>
            </a:extLst>
          </p:cNvPr>
          <p:cNvGrpSpPr/>
          <p:nvPr/>
        </p:nvGrpSpPr>
        <p:grpSpPr>
          <a:xfrm>
            <a:off x="1088064" y="4154102"/>
            <a:ext cx="944965" cy="935660"/>
            <a:chOff x="3421125" y="4081251"/>
            <a:chExt cx="944965" cy="935660"/>
          </a:xfrm>
        </p:grpSpPr>
        <p:sp>
          <p:nvSpPr>
            <p:cNvPr id="24" name="Google Shape;4291;p9">
              <a:extLst>
                <a:ext uri="{FF2B5EF4-FFF2-40B4-BE49-F238E27FC236}">
                  <a16:creationId xmlns:a16="http://schemas.microsoft.com/office/drawing/2014/main" id="{7BB97B94-5686-563A-D056-3736D86DF03B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4302;p9">
              <a:extLst>
                <a:ext uri="{FF2B5EF4-FFF2-40B4-BE49-F238E27FC236}">
                  <a16:creationId xmlns:a16="http://schemas.microsoft.com/office/drawing/2014/main" id="{36951A50-67DF-2940-BBA2-F0DCD24CAC67}"/>
                </a:ext>
              </a:extLst>
            </p:cNvPr>
            <p:cNvSpPr/>
            <p:nvPr/>
          </p:nvSpPr>
          <p:spPr>
            <a:xfrm>
              <a:off x="3429273" y="4202179"/>
              <a:ext cx="91812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12</a:t>
              </a:r>
              <a:endParaRPr b="1"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04C7E4-C184-9C3E-24A3-B9F38816CE5C}"/>
              </a:ext>
            </a:extLst>
          </p:cNvPr>
          <p:cNvGrpSpPr/>
          <p:nvPr/>
        </p:nvGrpSpPr>
        <p:grpSpPr>
          <a:xfrm>
            <a:off x="7317235" y="4154102"/>
            <a:ext cx="1097916" cy="907920"/>
            <a:chOff x="9650296" y="4081251"/>
            <a:chExt cx="1097916" cy="907920"/>
          </a:xfrm>
        </p:grpSpPr>
        <p:sp>
          <p:nvSpPr>
            <p:cNvPr id="29" name="Google Shape;4295;p9">
              <a:extLst>
                <a:ext uri="{FF2B5EF4-FFF2-40B4-BE49-F238E27FC236}">
                  <a16:creationId xmlns:a16="http://schemas.microsoft.com/office/drawing/2014/main" id="{DB8903DA-B5B9-148D-ED58-B94462913FA9}"/>
                </a:ext>
              </a:extLst>
            </p:cNvPr>
            <p:cNvSpPr/>
            <p:nvPr/>
          </p:nvSpPr>
          <p:spPr>
            <a:xfrm>
              <a:off x="9740799" y="4081251"/>
              <a:ext cx="932146" cy="90792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4303;p9">
              <a:extLst>
                <a:ext uri="{FF2B5EF4-FFF2-40B4-BE49-F238E27FC236}">
                  <a16:creationId xmlns:a16="http://schemas.microsoft.com/office/drawing/2014/main" id="{0585E311-FD43-BBE9-F7C3-355765A9B309}"/>
                </a:ext>
              </a:extLst>
            </p:cNvPr>
            <p:cNvSpPr/>
            <p:nvPr/>
          </p:nvSpPr>
          <p:spPr>
            <a:xfrm>
              <a:off x="9650296" y="4202179"/>
              <a:ext cx="109791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dk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10</a:t>
              </a:r>
              <a:endParaRPr sz="4000" b="1">
                <a:latin typeface="UTM Avo" panose="02040603050506020204" pitchFamily="18" charset="0"/>
              </a:endParaRPr>
            </a:p>
          </p:txBody>
        </p:sp>
      </p:grpSp>
      <p:pic>
        <p:nvPicPr>
          <p:cNvPr id="37" name="图片 2">
            <a:extLst>
              <a:ext uri="{FF2B5EF4-FFF2-40B4-BE49-F238E27FC236}">
                <a16:creationId xmlns:a16="http://schemas.microsoft.com/office/drawing/2014/main" id="{EEC4731C-E268-99DA-EEB3-258BDBFA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91383" y="3533827"/>
            <a:ext cx="3747953" cy="3673176"/>
          </a:xfrm>
          <a:prstGeom prst="rect">
            <a:avLst/>
          </a:prstGeom>
        </p:spPr>
      </p:pic>
      <p:sp>
        <p:nvSpPr>
          <p:cNvPr id="21" name="Google Shape;4288;p9">
            <a:extLst>
              <a:ext uri="{FF2B5EF4-FFF2-40B4-BE49-F238E27FC236}">
                <a16:creationId xmlns:a16="http://schemas.microsoft.com/office/drawing/2014/main" id="{B5179E26-6AE8-37CA-E88F-B37B8BA480B4}"/>
              </a:ext>
            </a:extLst>
          </p:cNvPr>
          <p:cNvSpPr/>
          <p:nvPr/>
        </p:nvSpPr>
        <p:spPr>
          <a:xfrm>
            <a:off x="7925535" y="1640033"/>
            <a:ext cx="3842719" cy="1754286"/>
          </a:xfrm>
          <a:custGeom>
            <a:avLst/>
            <a:gdLst>
              <a:gd name="connsiteX0" fmla="*/ 2563363 w 3842719"/>
              <a:gd name="connsiteY0" fmla="*/ 2775833 h 2466859"/>
              <a:gd name="connsiteX1" fmla="*/ 2054056 w 3842719"/>
              <a:gd name="connsiteY1" fmla="*/ 2463914 h 2466859"/>
              <a:gd name="connsiteX2" fmla="*/ 128784 w 3842719"/>
              <a:gd name="connsiteY2" fmla="*/ 1677400 h 2466859"/>
              <a:gd name="connsiteX3" fmla="*/ 1446557 w 3842719"/>
              <a:gd name="connsiteY3" fmla="*/ 38254 h 2466859"/>
              <a:gd name="connsiteX4" fmla="*/ 3364808 w 3842719"/>
              <a:gd name="connsiteY4" fmla="*/ 419363 h 2466859"/>
              <a:gd name="connsiteX5" fmla="*/ 2762429 w 3842719"/>
              <a:gd name="connsiteY5" fmla="*/ 2342404 h 2466859"/>
              <a:gd name="connsiteX6" fmla="*/ 2563363 w 3842719"/>
              <a:gd name="connsiteY6" fmla="*/ 2775833 h 24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2719" h="2466859" fill="none" extrusionOk="0">
                <a:moveTo>
                  <a:pt x="2563363" y="2775833"/>
                </a:moveTo>
                <a:cubicBezTo>
                  <a:pt x="2409024" y="2715836"/>
                  <a:pt x="2117432" y="2535847"/>
                  <a:pt x="2054056" y="2463914"/>
                </a:cubicBezTo>
                <a:cubicBezTo>
                  <a:pt x="1196230" y="2546070"/>
                  <a:pt x="429789" y="2156331"/>
                  <a:pt x="128784" y="1677400"/>
                </a:cubicBezTo>
                <a:cubicBezTo>
                  <a:pt x="-270995" y="984759"/>
                  <a:pt x="409296" y="316550"/>
                  <a:pt x="1446557" y="38254"/>
                </a:cubicBezTo>
                <a:cubicBezTo>
                  <a:pt x="2141460" y="-149007"/>
                  <a:pt x="2903886" y="21799"/>
                  <a:pt x="3364808" y="419363"/>
                </a:cubicBezTo>
                <a:cubicBezTo>
                  <a:pt x="4192887" y="921898"/>
                  <a:pt x="3823386" y="2077326"/>
                  <a:pt x="2762429" y="2342404"/>
                </a:cubicBezTo>
                <a:cubicBezTo>
                  <a:pt x="2688951" y="2505556"/>
                  <a:pt x="2628789" y="2676920"/>
                  <a:pt x="2563363" y="2775833"/>
                </a:cubicBezTo>
                <a:close/>
              </a:path>
              <a:path w="3842719" h="2466859" stroke="0" extrusionOk="0">
                <a:moveTo>
                  <a:pt x="2563363" y="2775833"/>
                </a:moveTo>
                <a:cubicBezTo>
                  <a:pt x="2406168" y="2730663"/>
                  <a:pt x="2294613" y="2555864"/>
                  <a:pt x="2054056" y="2463914"/>
                </a:cubicBezTo>
                <a:cubicBezTo>
                  <a:pt x="1163013" y="2566206"/>
                  <a:pt x="444263" y="2235993"/>
                  <a:pt x="128784" y="1677400"/>
                </a:cubicBezTo>
                <a:cubicBezTo>
                  <a:pt x="-334919" y="994971"/>
                  <a:pt x="228399" y="140971"/>
                  <a:pt x="1446557" y="38254"/>
                </a:cubicBezTo>
                <a:cubicBezTo>
                  <a:pt x="2180357" y="-168078"/>
                  <a:pt x="2892846" y="112542"/>
                  <a:pt x="3364808" y="419363"/>
                </a:cubicBezTo>
                <a:cubicBezTo>
                  <a:pt x="4198048" y="1015473"/>
                  <a:pt x="3815838" y="2041731"/>
                  <a:pt x="2762429" y="2342404"/>
                </a:cubicBezTo>
                <a:cubicBezTo>
                  <a:pt x="2676183" y="2499411"/>
                  <a:pt x="2634667" y="2627049"/>
                  <a:pt x="2563363" y="2775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594775291">
                  <a:custGeom>
                    <a:avLst/>
                    <a:gdLst>
                      <a:gd name="connsiteX0" fmla="*/ 2563363 w 3842719"/>
                      <a:gd name="connsiteY0" fmla="*/ 1974010 h 1754286"/>
                      <a:gd name="connsiteX1" fmla="*/ 2054056 w 3842719"/>
                      <a:gd name="connsiteY1" fmla="*/ 1752192 h 1754286"/>
                      <a:gd name="connsiteX2" fmla="*/ 361558 w 3842719"/>
                      <a:gd name="connsiteY2" fmla="*/ 1389312 h 1754286"/>
                      <a:gd name="connsiteX3" fmla="*/ 1472943 w 3842719"/>
                      <a:gd name="connsiteY3" fmla="*/ 24223 h 1754286"/>
                      <a:gd name="connsiteX4" fmla="*/ 2909329 w 3842719"/>
                      <a:gd name="connsiteY4" fmla="*/ 124846 h 1754286"/>
                      <a:gd name="connsiteX5" fmla="*/ 2762429 w 3842719"/>
                      <a:gd name="connsiteY5" fmla="*/ 1665781 h 1754286"/>
                      <a:gd name="connsiteX6" fmla="*/ 2563363 w 3842719"/>
                      <a:gd name="connsiteY6" fmla="*/ 1974010 h 175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42719" h="1754286" fill="none" extrusionOk="0">
                        <a:moveTo>
                          <a:pt x="2563363" y="1974010"/>
                        </a:moveTo>
                        <a:cubicBezTo>
                          <a:pt x="2469437" y="1902678"/>
                          <a:pt x="2224527" y="1784251"/>
                          <a:pt x="2054056" y="1752192"/>
                        </a:cubicBezTo>
                        <a:cubicBezTo>
                          <a:pt x="1381276" y="1797302"/>
                          <a:pt x="743121" y="1562502"/>
                          <a:pt x="361558" y="1389312"/>
                        </a:cubicBezTo>
                        <a:cubicBezTo>
                          <a:pt x="-364052" y="867738"/>
                          <a:pt x="255110" y="304101"/>
                          <a:pt x="1472943" y="24223"/>
                        </a:cubicBezTo>
                        <a:cubicBezTo>
                          <a:pt x="1959485" y="-65776"/>
                          <a:pt x="2481449" y="-4284"/>
                          <a:pt x="2909329" y="124846"/>
                        </a:cubicBezTo>
                        <a:cubicBezTo>
                          <a:pt x="4213686" y="432797"/>
                          <a:pt x="4102790" y="1396964"/>
                          <a:pt x="2762429" y="1665781"/>
                        </a:cubicBezTo>
                        <a:cubicBezTo>
                          <a:pt x="2689852" y="1823910"/>
                          <a:pt x="2627764" y="1887242"/>
                          <a:pt x="2563363" y="1974010"/>
                        </a:cubicBezTo>
                        <a:close/>
                      </a:path>
                      <a:path w="3842719" h="1754286" stroke="0" extrusionOk="0">
                        <a:moveTo>
                          <a:pt x="2563363" y="1974010"/>
                        </a:moveTo>
                        <a:cubicBezTo>
                          <a:pt x="2401770" y="1850523"/>
                          <a:pt x="2227297" y="1830360"/>
                          <a:pt x="2054056" y="1752192"/>
                        </a:cubicBezTo>
                        <a:cubicBezTo>
                          <a:pt x="1367624" y="1802635"/>
                          <a:pt x="761299" y="1686123"/>
                          <a:pt x="361558" y="1389312"/>
                        </a:cubicBezTo>
                        <a:cubicBezTo>
                          <a:pt x="-480756" y="889701"/>
                          <a:pt x="120472" y="150442"/>
                          <a:pt x="1472943" y="24223"/>
                        </a:cubicBezTo>
                        <a:cubicBezTo>
                          <a:pt x="1971401" y="-54666"/>
                          <a:pt x="2479595" y="21413"/>
                          <a:pt x="2909329" y="124846"/>
                        </a:cubicBezTo>
                        <a:cubicBezTo>
                          <a:pt x="4209286" y="447482"/>
                          <a:pt x="4021056" y="1433467"/>
                          <a:pt x="2762429" y="1665781"/>
                        </a:cubicBezTo>
                        <a:cubicBezTo>
                          <a:pt x="2738028" y="1740885"/>
                          <a:pt x="2624302" y="1908709"/>
                          <a:pt x="2563363" y="19740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Còn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bao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nhiêu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con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chim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?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2E186E6-F54C-27BA-1A9C-F311D27FD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14" b="69375" l="24844" r="57188">
                        <a14:foregroundMark x1="48125" y1="11992" x2="48125" y2="11992"/>
                        <a14:foregroundMark x1="36823" y1="28633" x2="36823" y2="28633"/>
                        <a14:foregroundMark x1="36406" y1="60469" x2="36406" y2="60469"/>
                        <a14:foregroundMark x1="30365" y1="69219" x2="30365" y2="69219"/>
                        <a14:foregroundMark x1="34115" y1="69375" x2="34115" y2="69375"/>
                        <a14:foregroundMark x1="37604" y1="51289" x2="37604" y2="51289"/>
                        <a14:foregroundMark x1="37031" y1="53867" x2="37031" y2="53867"/>
                        <a14:foregroundMark x1="52031" y1="24492" x2="52031" y2="24492"/>
                        <a14:foregroundMark x1="51615" y1="23047" x2="49896" y2="24609"/>
                        <a14:foregroundMark x1="40521" y1="52734" x2="40885" y2="52305"/>
                        <a14:foregroundMark x1="38594" y1="51445" x2="33958" y2="55625"/>
                        <a14:foregroundMark x1="33958" y1="55625" x2="37031" y2="57461"/>
                        <a14:foregroundMark x1="41510" y1="51289" x2="34375" y2="52578"/>
                        <a14:foregroundMark x1="34375" y1="52578" x2="41146" y2="54063"/>
                        <a14:foregroundMark x1="41146" y1="54063" x2="41510" y2="51992"/>
                        <a14:foregroundMark x1="39167" y1="61055" x2="39167" y2="61055"/>
                        <a14:foregroundMark x1="27656" y1="65195" x2="27656" y2="6519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9812" r="38718" b="28063"/>
          <a:stretch/>
        </p:blipFill>
        <p:spPr>
          <a:xfrm rot="16200000">
            <a:off x="2005129" y="-2428174"/>
            <a:ext cx="3614484" cy="75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6" grpId="0"/>
      <p:bldP spid="27" grpId="0" animBg="1"/>
      <p:bldP spid="28" grpId="0"/>
      <p:bldP spid="30" grpId="0" animBg="1"/>
      <p:bldP spid="31" grpId="0" animBg="1"/>
      <p:bldP spid="32" grpId="0" animBg="1"/>
      <p:bldP spid="34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8F57B2-A829-36AC-F264-35E0B3B9A57C}"/>
              </a:ext>
            </a:extLst>
          </p:cNvPr>
          <p:cNvGrpSpPr/>
          <p:nvPr/>
        </p:nvGrpSpPr>
        <p:grpSpPr>
          <a:xfrm>
            <a:off x="9583689" y="-444368"/>
            <a:ext cx="2222846" cy="2289329"/>
            <a:chOff x="2233514" y="10333"/>
            <a:chExt cx="3026128" cy="3026128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7B7EB5AE-58AB-C787-2271-C39FD42730EE}"/>
                </a:ext>
              </a:extLst>
            </p:cNvPr>
            <p:cNvGrpSpPr/>
            <p:nvPr/>
          </p:nvGrpSpPr>
          <p:grpSpPr>
            <a:xfrm>
              <a:off x="2233514" y="10333"/>
              <a:ext cx="3026128" cy="3026128"/>
              <a:chOff x="8718098" y="-182640"/>
              <a:chExt cx="3600000" cy="3600000"/>
            </a:xfrm>
          </p:grpSpPr>
          <p:sp>
            <p:nvSpPr>
              <p:cNvPr id="5" name="椭圆 10">
                <a:extLst>
                  <a:ext uri="{FF2B5EF4-FFF2-40B4-BE49-F238E27FC236}">
                    <a16:creationId xmlns:a16="http://schemas.microsoft.com/office/drawing/2014/main" id="{49766267-794D-BC34-3206-7B5F0677BE8F}"/>
                  </a:ext>
                </a:extLst>
              </p:cNvPr>
              <p:cNvSpPr/>
              <p:nvPr/>
            </p:nvSpPr>
            <p:spPr>
              <a:xfrm>
                <a:off x="9363976" y="651753"/>
                <a:ext cx="2413416" cy="218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8" descr="图片包含 游戏机&#10;&#10;描述已自动生成">
                <a:extLst>
                  <a:ext uri="{FF2B5EF4-FFF2-40B4-BE49-F238E27FC236}">
                    <a16:creationId xmlns:a16="http://schemas.microsoft.com/office/drawing/2014/main" id="{51BDDE58-6031-2590-E4D5-A5C42731D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8098" y="-182640"/>
                <a:ext cx="3600000" cy="3600000"/>
              </a:xfrm>
              <a:prstGeom prst="rect">
                <a:avLst/>
              </a:prstGeom>
            </p:spPr>
          </p:pic>
        </p:grpSp>
        <p:sp>
          <p:nvSpPr>
            <p:cNvPr id="4" name="文本框 14">
              <a:extLst>
                <a:ext uri="{FF2B5EF4-FFF2-40B4-BE49-F238E27FC236}">
                  <a16:creationId xmlns:a16="http://schemas.microsoft.com/office/drawing/2014/main" id="{2F2B5AEE-28F1-9DFB-30D7-CC265EE8538F}"/>
                </a:ext>
              </a:extLst>
            </p:cNvPr>
            <p:cNvSpPr txBox="1"/>
            <p:nvPr/>
          </p:nvSpPr>
          <p:spPr>
            <a:xfrm>
              <a:off x="2595236" y="974173"/>
              <a:ext cx="2420350" cy="1098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Ví dụ</a:t>
              </a:r>
              <a:endParaRPr lang="zh-CN" altLang="en-US" sz="4800" dirty="0">
                <a:solidFill>
                  <a:srgbClr val="D04C78"/>
                </a:solidFill>
                <a:latin typeface="UVN Mang Cau Nang" panose="03060902050402020B05" pitchFamily="66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Google Shape;4290;p9">
            <a:extLst>
              <a:ext uri="{FF2B5EF4-FFF2-40B4-BE49-F238E27FC236}">
                <a16:creationId xmlns:a16="http://schemas.microsoft.com/office/drawing/2014/main" id="{44C77CC1-6BC1-A662-DC6C-00B6F9BA8894}"/>
              </a:ext>
            </a:extLst>
          </p:cNvPr>
          <p:cNvSpPr/>
          <p:nvPr/>
        </p:nvSpPr>
        <p:spPr>
          <a:xfrm>
            <a:off x="105092" y="650211"/>
            <a:ext cx="9471102" cy="3744050"/>
          </a:xfrm>
          <a:prstGeom prst="roundRect">
            <a:avLst>
              <a:gd name="adj" fmla="val 16667"/>
            </a:avLst>
          </a:prstGeom>
          <a:ln w="28575">
            <a:solidFill>
              <a:srgbClr val="FF6600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" name="Google Shape;4292;p9">
            <a:extLst>
              <a:ext uri="{FF2B5EF4-FFF2-40B4-BE49-F238E27FC236}">
                <a16:creationId xmlns:a16="http://schemas.microsoft.com/office/drawing/2014/main" id="{902D5D4B-57EB-A12B-07A3-96FC9E8ECAF6}"/>
              </a:ext>
            </a:extLst>
          </p:cNvPr>
          <p:cNvSpPr txBox="1"/>
          <p:nvPr/>
        </p:nvSpPr>
        <p:spPr>
          <a:xfrm>
            <a:off x="2615806" y="1164218"/>
            <a:ext cx="117157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dk1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endParaRPr sz="6600" b="1">
              <a:latin typeface="UTM Avo" panose="02040603050506020204" pitchFamily="18" charset="0"/>
            </a:endParaRPr>
          </a:p>
        </p:txBody>
      </p:sp>
      <p:sp>
        <p:nvSpPr>
          <p:cNvPr id="10" name="Google Shape;4294;p9">
            <a:extLst>
              <a:ext uri="{FF2B5EF4-FFF2-40B4-BE49-F238E27FC236}">
                <a16:creationId xmlns:a16="http://schemas.microsoft.com/office/drawing/2014/main" id="{6CDA54A6-9CD1-2F0B-6952-7B0A067249E5}"/>
              </a:ext>
            </a:extLst>
          </p:cNvPr>
          <p:cNvSpPr txBox="1"/>
          <p:nvPr/>
        </p:nvSpPr>
        <p:spPr>
          <a:xfrm>
            <a:off x="5855253" y="1223563"/>
            <a:ext cx="117157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=</a:t>
            </a:r>
            <a:endParaRPr sz="5400" b="1">
              <a:latin typeface="UTM Avo" panose="02040603050506020204" pitchFamily="18" charset="0"/>
            </a:endParaRPr>
          </a:p>
        </p:txBody>
      </p:sp>
      <p:sp>
        <p:nvSpPr>
          <p:cNvPr id="11" name="Google Shape;4296;p9">
            <a:extLst>
              <a:ext uri="{FF2B5EF4-FFF2-40B4-BE49-F238E27FC236}">
                <a16:creationId xmlns:a16="http://schemas.microsoft.com/office/drawing/2014/main" id="{109FB4CA-E923-EA8D-FA48-D2021A2760C6}"/>
              </a:ext>
            </a:extLst>
          </p:cNvPr>
          <p:cNvSpPr/>
          <p:nvPr/>
        </p:nvSpPr>
        <p:spPr>
          <a:xfrm>
            <a:off x="518490" y="3192928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bị trừ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4297;p9">
            <a:extLst>
              <a:ext uri="{FF2B5EF4-FFF2-40B4-BE49-F238E27FC236}">
                <a16:creationId xmlns:a16="http://schemas.microsoft.com/office/drawing/2014/main" id="{92F967FC-3B45-DEC2-32DB-5EB996BAB7EF}"/>
              </a:ext>
            </a:extLst>
          </p:cNvPr>
          <p:cNvSpPr/>
          <p:nvPr/>
        </p:nvSpPr>
        <p:spPr>
          <a:xfrm>
            <a:off x="3951905" y="3178224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Số trừ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Google Shape;4298;p9">
            <a:extLst>
              <a:ext uri="{FF2B5EF4-FFF2-40B4-BE49-F238E27FC236}">
                <a16:creationId xmlns:a16="http://schemas.microsoft.com/office/drawing/2014/main" id="{2CD95DF8-28C7-6C26-148B-17186210C179}"/>
              </a:ext>
            </a:extLst>
          </p:cNvPr>
          <p:cNvSpPr/>
          <p:nvPr/>
        </p:nvSpPr>
        <p:spPr>
          <a:xfrm>
            <a:off x="6988446" y="3178223"/>
            <a:ext cx="2319355" cy="643076"/>
          </a:xfrm>
          <a:prstGeom prst="roundRect">
            <a:avLst>
              <a:gd name="adj" fmla="val 16667"/>
            </a:avLst>
          </a:prstGeom>
          <a:ln w="38100">
            <a:solidFill>
              <a:srgbClr val="D04C78"/>
            </a:solidFill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Hiệu</a:t>
            </a:r>
            <a:endParaRPr sz="32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96C9F6-1B85-4620-8037-3778C0959071}"/>
              </a:ext>
            </a:extLst>
          </p:cNvPr>
          <p:cNvGrpSpPr/>
          <p:nvPr/>
        </p:nvGrpSpPr>
        <p:grpSpPr>
          <a:xfrm>
            <a:off x="863349" y="1011818"/>
            <a:ext cx="1436489" cy="1358018"/>
            <a:chOff x="3421125" y="4081251"/>
            <a:chExt cx="944965" cy="935660"/>
          </a:xfrm>
        </p:grpSpPr>
        <p:sp>
          <p:nvSpPr>
            <p:cNvPr id="16" name="Google Shape;4291;p9">
              <a:extLst>
                <a:ext uri="{FF2B5EF4-FFF2-40B4-BE49-F238E27FC236}">
                  <a16:creationId xmlns:a16="http://schemas.microsoft.com/office/drawing/2014/main" id="{4D4FD0F5-A786-3165-759D-5A90B54AF767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302;p9">
              <a:extLst>
                <a:ext uri="{FF2B5EF4-FFF2-40B4-BE49-F238E27FC236}">
                  <a16:creationId xmlns:a16="http://schemas.microsoft.com/office/drawing/2014/main" id="{476EE156-CD44-5980-2E9E-DBD0229645B5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15</a:t>
              </a:r>
              <a:endParaRPr sz="66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EAB69EA3-466E-5735-8260-C4F0F3CD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9078" y="1691114"/>
            <a:ext cx="5841773" cy="55783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B0B003-60C9-FDB0-C047-8ED29BE2A96E}"/>
              </a:ext>
            </a:extLst>
          </p:cNvPr>
          <p:cNvGrpSpPr/>
          <p:nvPr/>
        </p:nvGrpSpPr>
        <p:grpSpPr>
          <a:xfrm>
            <a:off x="4103350" y="1011818"/>
            <a:ext cx="1436489" cy="1358018"/>
            <a:chOff x="3421125" y="4081251"/>
            <a:chExt cx="944965" cy="935660"/>
          </a:xfrm>
        </p:grpSpPr>
        <p:sp>
          <p:nvSpPr>
            <p:cNvPr id="23" name="Google Shape;4291;p9">
              <a:extLst>
                <a:ext uri="{FF2B5EF4-FFF2-40B4-BE49-F238E27FC236}">
                  <a16:creationId xmlns:a16="http://schemas.microsoft.com/office/drawing/2014/main" id="{F2D027B2-9AD4-2351-2D9E-C429F367AA65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302;p9">
              <a:extLst>
                <a:ext uri="{FF2B5EF4-FFF2-40B4-BE49-F238E27FC236}">
                  <a16:creationId xmlns:a16="http://schemas.microsoft.com/office/drawing/2014/main" id="{7EF42FBA-C859-BC1E-94F4-D30DFCF2BC77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7</a:t>
              </a:r>
              <a:endParaRPr sz="66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8" name="Google Shape;4288;p9">
            <a:extLst>
              <a:ext uri="{FF2B5EF4-FFF2-40B4-BE49-F238E27FC236}">
                <a16:creationId xmlns:a16="http://schemas.microsoft.com/office/drawing/2014/main" id="{0EC0853F-7EB7-F8EE-B8B9-722BE2E3EE84}"/>
              </a:ext>
            </a:extLst>
          </p:cNvPr>
          <p:cNvSpPr/>
          <p:nvPr/>
        </p:nvSpPr>
        <p:spPr>
          <a:xfrm>
            <a:off x="5091919" y="4062365"/>
            <a:ext cx="4272115" cy="2726534"/>
          </a:xfrm>
          <a:custGeom>
            <a:avLst/>
            <a:gdLst>
              <a:gd name="connsiteX0" fmla="*/ 4735768 w 4272115"/>
              <a:gd name="connsiteY0" fmla="*/ 493939 h 2726534"/>
              <a:gd name="connsiteX1" fmla="*/ 4182531 w 4272115"/>
              <a:gd name="connsiteY1" fmla="*/ 972604 h 2726534"/>
              <a:gd name="connsiteX2" fmla="*/ 2492843 w 4272115"/>
              <a:gd name="connsiteY2" fmla="*/ 2707382 h 2726534"/>
              <a:gd name="connsiteX3" fmla="*/ 254333 w 4272115"/>
              <a:gd name="connsiteY3" fmla="*/ 2008422 h 2726534"/>
              <a:gd name="connsiteX4" fmla="*/ 1577947 w 4272115"/>
              <a:gd name="connsiteY4" fmla="*/ 47356 h 2726534"/>
              <a:gd name="connsiteX5" fmla="*/ 3804211 w 4272115"/>
              <a:gd name="connsiteY5" fmla="*/ 511780 h 2726534"/>
              <a:gd name="connsiteX6" fmla="*/ 4735768 w 4272115"/>
              <a:gd name="connsiteY6" fmla="*/ 493939 h 27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2115" h="2726534" fill="none" extrusionOk="0">
                <a:moveTo>
                  <a:pt x="4735768" y="493939"/>
                </a:moveTo>
                <a:cubicBezTo>
                  <a:pt x="4670799" y="564611"/>
                  <a:pt x="4433376" y="738452"/>
                  <a:pt x="4182531" y="972604"/>
                </a:cubicBezTo>
                <a:cubicBezTo>
                  <a:pt x="4515895" y="1849358"/>
                  <a:pt x="3737693" y="2351818"/>
                  <a:pt x="2492843" y="2707382"/>
                </a:cubicBezTo>
                <a:cubicBezTo>
                  <a:pt x="1642191" y="2793580"/>
                  <a:pt x="738947" y="2585934"/>
                  <a:pt x="254333" y="2008422"/>
                </a:cubicBezTo>
                <a:cubicBezTo>
                  <a:pt x="-404480" y="1125372"/>
                  <a:pt x="259786" y="248046"/>
                  <a:pt x="1577947" y="47356"/>
                </a:cubicBezTo>
                <a:cubicBezTo>
                  <a:pt x="2395241" y="-137373"/>
                  <a:pt x="3221354" y="147637"/>
                  <a:pt x="3804211" y="511780"/>
                </a:cubicBezTo>
                <a:cubicBezTo>
                  <a:pt x="4034137" y="462803"/>
                  <a:pt x="4359669" y="475288"/>
                  <a:pt x="4735768" y="493939"/>
                </a:cubicBezTo>
                <a:close/>
              </a:path>
              <a:path w="4272115" h="2726534" stroke="0" extrusionOk="0">
                <a:moveTo>
                  <a:pt x="4735768" y="493939"/>
                </a:moveTo>
                <a:cubicBezTo>
                  <a:pt x="4551426" y="593850"/>
                  <a:pt x="4423799" y="842263"/>
                  <a:pt x="4182531" y="972604"/>
                </a:cubicBezTo>
                <a:cubicBezTo>
                  <a:pt x="4481134" y="1847276"/>
                  <a:pt x="3771290" y="2628395"/>
                  <a:pt x="2492843" y="2707382"/>
                </a:cubicBezTo>
                <a:cubicBezTo>
                  <a:pt x="1537311" y="2812493"/>
                  <a:pt x="654302" y="2497478"/>
                  <a:pt x="254333" y="2008422"/>
                </a:cubicBezTo>
                <a:cubicBezTo>
                  <a:pt x="-326231" y="1043549"/>
                  <a:pt x="273260" y="468704"/>
                  <a:pt x="1577947" y="47356"/>
                </a:cubicBezTo>
                <a:cubicBezTo>
                  <a:pt x="2386523" y="-145549"/>
                  <a:pt x="3238164" y="110406"/>
                  <a:pt x="3804211" y="511780"/>
                </a:cubicBezTo>
                <a:cubicBezTo>
                  <a:pt x="4269619" y="510808"/>
                  <a:pt x="4531649" y="418524"/>
                  <a:pt x="4735768" y="4939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594775291">
                  <a:prstGeom prst="wedgeEllipseCallout">
                    <a:avLst>
                      <a:gd name="adj1" fmla="val 60853"/>
                      <a:gd name="adj2" fmla="val -3188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Hãy tìm hiệu của phép tính</a:t>
            </a:r>
            <a:endParaRPr sz="4000" b="1">
              <a:solidFill>
                <a:srgbClr val="D04C78"/>
              </a:solidFill>
              <a:latin typeface="UTM Avo" panose="0204060305050602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5DE2AE-78D2-DB0D-62DE-C6A0647D60F1}"/>
              </a:ext>
            </a:extLst>
          </p:cNvPr>
          <p:cNvGrpSpPr/>
          <p:nvPr/>
        </p:nvGrpSpPr>
        <p:grpSpPr>
          <a:xfrm>
            <a:off x="7455111" y="988718"/>
            <a:ext cx="1436489" cy="1358018"/>
            <a:chOff x="3421125" y="4081251"/>
            <a:chExt cx="944965" cy="935660"/>
          </a:xfrm>
        </p:grpSpPr>
        <p:sp>
          <p:nvSpPr>
            <p:cNvPr id="31" name="Google Shape;4291;p9">
              <a:extLst>
                <a:ext uri="{FF2B5EF4-FFF2-40B4-BE49-F238E27FC236}">
                  <a16:creationId xmlns:a16="http://schemas.microsoft.com/office/drawing/2014/main" id="{7A806DD1-67A8-090D-4D9C-FFF509316833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0070C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4302;p9">
              <a:extLst>
                <a:ext uri="{FF2B5EF4-FFF2-40B4-BE49-F238E27FC236}">
                  <a16:creationId xmlns:a16="http://schemas.microsoft.com/office/drawing/2014/main" id="{77FEA559-F3E2-6B79-5E5A-A18BDEFECCA9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0070C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?</a:t>
              </a:r>
              <a:endParaRPr sz="6600" b="1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26E334-20B1-11E6-698F-FBBB3A243864}"/>
              </a:ext>
            </a:extLst>
          </p:cNvPr>
          <p:cNvGrpSpPr/>
          <p:nvPr/>
        </p:nvGrpSpPr>
        <p:grpSpPr>
          <a:xfrm>
            <a:off x="-2760217" y="3771900"/>
            <a:ext cx="1777237" cy="1760220"/>
            <a:chOff x="3421125" y="4081251"/>
            <a:chExt cx="944965" cy="935660"/>
          </a:xfrm>
        </p:grpSpPr>
        <p:sp>
          <p:nvSpPr>
            <p:cNvPr id="26" name="Google Shape;4291;p9">
              <a:extLst>
                <a:ext uri="{FF2B5EF4-FFF2-40B4-BE49-F238E27FC236}">
                  <a16:creationId xmlns:a16="http://schemas.microsoft.com/office/drawing/2014/main" id="{9706E2B5-B3AF-C00E-082B-F11DB09667AD}"/>
                </a:ext>
              </a:extLst>
            </p:cNvPr>
            <p:cNvSpPr/>
            <p:nvPr/>
          </p:nvSpPr>
          <p:spPr>
            <a:xfrm>
              <a:off x="3421125" y="4081251"/>
              <a:ext cx="944965" cy="93566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6BF5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00" b="1">
                <a:solidFill>
                  <a:srgbClr val="D04C78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302;p9">
              <a:extLst>
                <a:ext uri="{FF2B5EF4-FFF2-40B4-BE49-F238E27FC236}">
                  <a16:creationId xmlns:a16="http://schemas.microsoft.com/office/drawing/2014/main" id="{5CEFC98A-EE40-B162-1743-53AED6FF5BED}"/>
                </a:ext>
              </a:extLst>
            </p:cNvPr>
            <p:cNvSpPr/>
            <p:nvPr/>
          </p:nvSpPr>
          <p:spPr>
            <a:xfrm>
              <a:off x="3429273" y="4202179"/>
              <a:ext cx="918121" cy="76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>
                  <a:solidFill>
                    <a:srgbClr val="D04C78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rPr>
                <a:t>12</a:t>
              </a:r>
              <a:endParaRPr sz="6600" b="1">
                <a:solidFill>
                  <a:srgbClr val="D04C78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6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82292 -0.4099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46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  <p:bldP spid="12" grpId="0" animBg="1"/>
      <p:bldP spid="1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A671118D-52AB-AE34-3436-AF2871D0F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7323"/>
            <a:ext cx="12192000" cy="7236767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0DF73A52-59C5-B566-459B-537EDD12712B}"/>
              </a:ext>
            </a:extLst>
          </p:cNvPr>
          <p:cNvGrpSpPr/>
          <p:nvPr/>
        </p:nvGrpSpPr>
        <p:grpSpPr>
          <a:xfrm>
            <a:off x="1774936" y="354842"/>
            <a:ext cx="8911903" cy="5569421"/>
            <a:chOff x="4071811" y="1453435"/>
            <a:chExt cx="7135718" cy="6209754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83ACA62B-6721-DE37-D880-7CAD3801F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1811" y="1453435"/>
              <a:ext cx="7135718" cy="6209754"/>
            </a:xfrm>
            <a:prstGeom prst="rect">
              <a:avLst/>
            </a:prstGeom>
          </p:spPr>
        </p:pic>
        <p:sp>
          <p:nvSpPr>
            <p:cNvPr id="9" name="矩形 14">
              <a:extLst>
                <a:ext uri="{FF2B5EF4-FFF2-40B4-BE49-F238E27FC236}">
                  <a16:creationId xmlns:a16="http://schemas.microsoft.com/office/drawing/2014/main" id="{0D54FA9A-AD6B-73EE-E8F5-3D229490CF80}"/>
                </a:ext>
              </a:extLst>
            </p:cNvPr>
            <p:cNvSpPr/>
            <p:nvPr/>
          </p:nvSpPr>
          <p:spPr>
            <a:xfrm>
              <a:off x="5166559" y="2838857"/>
              <a:ext cx="4804700" cy="297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Muốn tìm </a:t>
              </a:r>
              <a:r>
                <a:rPr lang="en-US" altLang="zh-CN" sz="6000" b="1">
                  <a:solidFill>
                    <a:srgbClr val="C0000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hiệu</a:t>
              </a:r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ta lấy </a:t>
              </a:r>
              <a:r>
                <a:rPr lang="en-US" altLang="zh-CN" sz="6000" b="1">
                  <a:solidFill>
                    <a:srgbClr val="FF660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số bị trừ </a:t>
              </a:r>
              <a:r>
                <a:rPr lang="en-US" altLang="zh-CN" sz="6000" b="1">
                  <a:solidFill>
                    <a:srgbClr val="00206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trừ đi </a:t>
              </a:r>
              <a:r>
                <a:rPr lang="en-US" altLang="zh-CN" sz="6000" b="1">
                  <a:solidFill>
                    <a:srgbClr val="0070C0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số trừ</a:t>
              </a:r>
              <a:endParaRPr lang="zh-CN" altLang="en-US" sz="6000" b="1" i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3AFB3F-C4CA-A1F4-94FD-A66B1342BE40}"/>
              </a:ext>
            </a:extLst>
          </p:cNvPr>
          <p:cNvGrpSpPr/>
          <p:nvPr/>
        </p:nvGrpSpPr>
        <p:grpSpPr>
          <a:xfrm>
            <a:off x="183931" y="-137334"/>
            <a:ext cx="3182010" cy="3000369"/>
            <a:chOff x="2233514" y="10333"/>
            <a:chExt cx="3026128" cy="3026128"/>
          </a:xfrm>
        </p:grpSpPr>
        <p:grpSp>
          <p:nvGrpSpPr>
            <p:cNvPr id="20" name="组合 11">
              <a:extLst>
                <a:ext uri="{FF2B5EF4-FFF2-40B4-BE49-F238E27FC236}">
                  <a16:creationId xmlns:a16="http://schemas.microsoft.com/office/drawing/2014/main" id="{3BE3A991-CB24-077B-1A79-98DBB5E90289}"/>
                </a:ext>
              </a:extLst>
            </p:cNvPr>
            <p:cNvGrpSpPr/>
            <p:nvPr/>
          </p:nvGrpSpPr>
          <p:grpSpPr>
            <a:xfrm>
              <a:off x="2233514" y="10333"/>
              <a:ext cx="3026128" cy="3026128"/>
              <a:chOff x="8718098" y="-182640"/>
              <a:chExt cx="3600000" cy="3600000"/>
            </a:xfrm>
          </p:grpSpPr>
          <p:sp>
            <p:nvSpPr>
              <p:cNvPr id="22" name="椭圆 10">
                <a:extLst>
                  <a:ext uri="{FF2B5EF4-FFF2-40B4-BE49-F238E27FC236}">
                    <a16:creationId xmlns:a16="http://schemas.microsoft.com/office/drawing/2014/main" id="{35B83AB5-7356-69DF-E7D4-A3693DF21282}"/>
                  </a:ext>
                </a:extLst>
              </p:cNvPr>
              <p:cNvSpPr/>
              <p:nvPr/>
            </p:nvSpPr>
            <p:spPr>
              <a:xfrm>
                <a:off x="9363976" y="651753"/>
                <a:ext cx="2413416" cy="2188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3" name="图片 8" descr="图片包含 游戏机&#10;&#10;描述已自动生成">
                <a:extLst>
                  <a:ext uri="{FF2B5EF4-FFF2-40B4-BE49-F238E27FC236}">
                    <a16:creationId xmlns:a16="http://schemas.microsoft.com/office/drawing/2014/main" id="{2C893B33-1BAF-581C-9F2E-0D14C9EB8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8098" y="-182640"/>
                <a:ext cx="3600000" cy="3600000"/>
              </a:xfrm>
              <a:prstGeom prst="rect">
                <a:avLst/>
              </a:prstGeom>
            </p:spPr>
          </p:pic>
        </p:grp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id="{C576C8D8-5432-137A-BBB5-F22530E50BEC}"/>
                </a:ext>
              </a:extLst>
            </p:cNvPr>
            <p:cNvSpPr txBox="1"/>
            <p:nvPr/>
          </p:nvSpPr>
          <p:spPr>
            <a:xfrm>
              <a:off x="2534716" y="731829"/>
              <a:ext cx="2420350" cy="1583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>
                  <a:solidFill>
                    <a:srgbClr val="D04C78"/>
                  </a:solidFill>
                  <a:latin typeface="UVN Mang Cau Nang" panose="03060902050402020B05" pitchFamily="66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Kết luận</a:t>
              </a:r>
              <a:endParaRPr lang="zh-CN" altLang="en-US" sz="4800" dirty="0">
                <a:solidFill>
                  <a:srgbClr val="D04C78"/>
                </a:solidFill>
                <a:latin typeface="UVN Mang Cau Nang" panose="03060902050402020B05" pitchFamily="66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14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id="{84A4980B-7561-48B6-5190-058F146D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482" r="50000" b="81375"/>
          <a:stretch/>
        </p:blipFill>
        <p:spPr>
          <a:xfrm>
            <a:off x="4328955" y="265824"/>
            <a:ext cx="3534089" cy="2136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E6C91-6AFA-09DF-2F46-03F75417B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570" y="2191658"/>
            <a:ext cx="92911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010312-07EE-8394-AAF4-7B9F47FB27B1}"/>
              </a:ext>
            </a:extLst>
          </p:cNvPr>
          <p:cNvGrpSpPr/>
          <p:nvPr/>
        </p:nvGrpSpPr>
        <p:grpSpPr>
          <a:xfrm>
            <a:off x="3790253" y="0"/>
            <a:ext cx="2951741" cy="1749674"/>
            <a:chOff x="-113007" y="-68239"/>
            <a:chExt cx="2951741" cy="1749674"/>
          </a:xfrm>
        </p:grpSpPr>
        <p:pic>
          <p:nvPicPr>
            <p:cNvPr id="7" name="图片 2" descr="形状&#10;&#10;描述已自动生成">
              <a:extLst>
                <a:ext uri="{FF2B5EF4-FFF2-40B4-BE49-F238E27FC236}">
                  <a16:creationId xmlns:a16="http://schemas.microsoft.com/office/drawing/2014/main" id="{B696BD4E-B658-3C47-5844-B3D94F30A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8" name="文本框 26">
              <a:extLst>
                <a:ext uri="{FF2B5EF4-FFF2-40B4-BE49-F238E27FC236}">
                  <a16:creationId xmlns:a16="http://schemas.microsoft.com/office/drawing/2014/main" id="{7C28CCB8-063D-F90E-9F46-9330731CF001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1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FB85EF3-47C7-F20D-CD07-77819F950B88}"/>
              </a:ext>
            </a:extLst>
          </p:cNvPr>
          <p:cNvSpPr/>
          <p:nvPr/>
        </p:nvSpPr>
        <p:spPr>
          <a:xfrm flipH="1">
            <a:off x="6613144" y="426184"/>
            <a:ext cx="2514639" cy="1749674"/>
          </a:xfrm>
          <a:prstGeom prst="wedgeEllipseCallout">
            <a:avLst>
              <a:gd name="adj1" fmla="val -60995"/>
              <a:gd name="adj2" fmla="val -28651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Số?</a:t>
            </a:r>
          </a:p>
        </p:txBody>
      </p:sp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8949126" y="-426695"/>
            <a:ext cx="3485148" cy="3303631"/>
          </a:xfrm>
          <a:prstGeom prst="rect">
            <a:avLst/>
          </a:prstGeom>
        </p:spPr>
      </p:pic>
      <p:graphicFrame>
        <p:nvGraphicFramePr>
          <p:cNvPr id="11" name="Google Shape;4318;p11">
            <a:extLst>
              <a:ext uri="{FF2B5EF4-FFF2-40B4-BE49-F238E27FC236}">
                <a16:creationId xmlns:a16="http://schemas.microsoft.com/office/drawing/2014/main" id="{370312F9-B36F-40B8-C774-DA3619F3C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205508"/>
              </p:ext>
            </p:extLst>
          </p:nvPr>
        </p:nvGraphicFramePr>
        <p:xfrm>
          <a:off x="573345" y="1792567"/>
          <a:ext cx="5522655" cy="42201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2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9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86 – 32 = 54</a:t>
                      </a:r>
                      <a:endParaRPr sz="4600" b="1" u="none" strike="noStrike" cap="none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0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  <a:t>Số bị trừ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u="none" strike="noStrike" cap="none">
                          <a:solidFill>
                            <a:schemeClr val="dk1"/>
                          </a:solidFill>
                        </a:rPr>
                        <a:t>Số trừ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u="none" strike="noStrike" cap="none">
                          <a:solidFill>
                            <a:schemeClr val="dk1"/>
                          </a:solidFill>
                        </a:rPr>
                        <a:t>Hiệu</a:t>
                      </a:r>
                      <a:endParaRPr sz="4600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Google Shape;4319;p11">
            <a:extLst>
              <a:ext uri="{FF2B5EF4-FFF2-40B4-BE49-F238E27FC236}">
                <a16:creationId xmlns:a16="http://schemas.microsoft.com/office/drawing/2014/main" id="{3B916974-80D1-0CA6-EFE3-07636F60EC4C}"/>
              </a:ext>
            </a:extLst>
          </p:cNvPr>
          <p:cNvSpPr/>
          <p:nvPr/>
        </p:nvSpPr>
        <p:spPr>
          <a:xfrm>
            <a:off x="4154308" y="3167623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86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4320;p11">
            <a:extLst>
              <a:ext uri="{FF2B5EF4-FFF2-40B4-BE49-F238E27FC236}">
                <a16:creationId xmlns:a16="http://schemas.microsoft.com/office/drawing/2014/main" id="{877218DD-6DDA-F726-6D1B-B46D3812A7EE}"/>
              </a:ext>
            </a:extLst>
          </p:cNvPr>
          <p:cNvSpPr/>
          <p:nvPr/>
        </p:nvSpPr>
        <p:spPr>
          <a:xfrm>
            <a:off x="4154308" y="4215398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32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4321;p11">
            <a:extLst>
              <a:ext uri="{FF2B5EF4-FFF2-40B4-BE49-F238E27FC236}">
                <a16:creationId xmlns:a16="http://schemas.microsoft.com/office/drawing/2014/main" id="{90FA9B1B-D815-01F4-6711-A99B2D2FC0DB}"/>
              </a:ext>
            </a:extLst>
          </p:cNvPr>
          <p:cNvSpPr/>
          <p:nvPr/>
        </p:nvSpPr>
        <p:spPr>
          <a:xfrm>
            <a:off x="4154308" y="5263173"/>
            <a:ext cx="12856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54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Google Shape;4322;p11">
            <a:extLst>
              <a:ext uri="{FF2B5EF4-FFF2-40B4-BE49-F238E27FC236}">
                <a16:creationId xmlns:a16="http://schemas.microsoft.com/office/drawing/2014/main" id="{E9270DA9-DCD2-67C4-56DA-DA9A75387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797982"/>
              </p:ext>
            </p:extLst>
          </p:nvPr>
        </p:nvGraphicFramePr>
        <p:xfrm>
          <a:off x="6487374" y="2505221"/>
          <a:ext cx="5522655" cy="4220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12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9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47 – 20 = 27</a:t>
                      </a:r>
                      <a:endParaRPr sz="4600" b="1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4C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Số bị trừ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 trừ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6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600" b="1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7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600" u="none" strike="noStrike" cap="none">
                        <a:solidFill>
                          <a:schemeClr val="dk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Google Shape;4323;p11">
            <a:extLst>
              <a:ext uri="{FF2B5EF4-FFF2-40B4-BE49-F238E27FC236}">
                <a16:creationId xmlns:a16="http://schemas.microsoft.com/office/drawing/2014/main" id="{974F3012-7578-8682-1E63-4292E31FB038}"/>
              </a:ext>
            </a:extLst>
          </p:cNvPr>
          <p:cNvSpPr/>
          <p:nvPr/>
        </p:nvSpPr>
        <p:spPr>
          <a:xfrm>
            <a:off x="10187792" y="3830697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47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Google Shape;4324;p11">
            <a:extLst>
              <a:ext uri="{FF2B5EF4-FFF2-40B4-BE49-F238E27FC236}">
                <a16:creationId xmlns:a16="http://schemas.microsoft.com/office/drawing/2014/main" id="{C2A4EFF9-432C-63A6-D1BC-533E94392576}"/>
              </a:ext>
            </a:extLst>
          </p:cNvPr>
          <p:cNvSpPr/>
          <p:nvPr/>
        </p:nvSpPr>
        <p:spPr>
          <a:xfrm>
            <a:off x="10187792" y="4823052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Google Shape;4325;p11">
            <a:extLst>
              <a:ext uri="{FF2B5EF4-FFF2-40B4-BE49-F238E27FC236}">
                <a16:creationId xmlns:a16="http://schemas.microsoft.com/office/drawing/2014/main" id="{D3C326FA-9EF1-7452-9200-0314F8F28EA0}"/>
              </a:ext>
            </a:extLst>
          </p:cNvPr>
          <p:cNvSpPr/>
          <p:nvPr/>
        </p:nvSpPr>
        <p:spPr>
          <a:xfrm>
            <a:off x="10187792" y="5870827"/>
            <a:ext cx="116714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27</a:t>
            </a:r>
            <a:endParaRPr sz="4400" b="1"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4334;p12">
            <a:extLst>
              <a:ext uri="{FF2B5EF4-FFF2-40B4-BE49-F238E27FC236}">
                <a16:creationId xmlns:a16="http://schemas.microsoft.com/office/drawing/2014/main" id="{2CA0B0C8-BBAF-843A-46A8-A11F96DB3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81164"/>
              </p:ext>
            </p:extLst>
          </p:nvPr>
        </p:nvGraphicFramePr>
        <p:xfrm>
          <a:off x="711959" y="2634979"/>
          <a:ext cx="10768081" cy="409432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27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5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556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bị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57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68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90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rgbClr val="D04C78"/>
                          </a:solidFill>
                          <a:latin typeface="UTM Avo" panose="02040603050506020204" pitchFamily="18" charset="0"/>
                          <a:sym typeface="Arial"/>
                        </a:rPr>
                        <a:t>73</a:t>
                      </a:r>
                      <a:endParaRPr sz="4400" b="1">
                        <a:solidFill>
                          <a:srgbClr val="D04C78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2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  <a:sym typeface="Arial"/>
                        </a:rPr>
                        <a:t>Số trừ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45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40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4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33</a:t>
                      </a:r>
                      <a:endParaRPr sz="4400" b="1">
                        <a:solidFill>
                          <a:schemeClr val="accent6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b="1" u="none" strike="noStrike" cap="none">
                          <a:solidFill>
                            <a:schemeClr val="dk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sz="4400" b="1">
                        <a:latin typeface="UTM Avo" panose="0204060305050602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DEF2999-1588-5E53-3FB2-C706BDD512E2}"/>
              </a:ext>
            </a:extLst>
          </p:cNvPr>
          <p:cNvGrpSpPr/>
          <p:nvPr/>
        </p:nvGrpSpPr>
        <p:grpSpPr>
          <a:xfrm>
            <a:off x="3790253" y="0"/>
            <a:ext cx="2951741" cy="1749674"/>
            <a:chOff x="-113007" y="-68239"/>
            <a:chExt cx="2951741" cy="1749674"/>
          </a:xfrm>
        </p:grpSpPr>
        <p:pic>
          <p:nvPicPr>
            <p:cNvPr id="8" name="图片 2" descr="形状&#10;&#10;描述已自动生成">
              <a:extLst>
                <a:ext uri="{FF2B5EF4-FFF2-40B4-BE49-F238E27FC236}">
                  <a16:creationId xmlns:a16="http://schemas.microsoft.com/office/drawing/2014/main" id="{06CF3185-99F8-CEE0-2891-52A2BA1F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007" y="-68239"/>
              <a:ext cx="2951741" cy="1749674"/>
            </a:xfrm>
            <a:prstGeom prst="rect">
              <a:avLst/>
            </a:prstGeom>
          </p:spPr>
        </p:pic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C4B697B9-C597-1783-32ED-7A96CC54CF1B}"/>
                </a:ext>
              </a:extLst>
            </p:cNvPr>
            <p:cNvSpPr txBox="1"/>
            <p:nvPr/>
          </p:nvSpPr>
          <p:spPr>
            <a:xfrm>
              <a:off x="408573" y="171444"/>
              <a:ext cx="1895171" cy="1044773"/>
            </a:xfrm>
            <a:prstGeom prst="roundRect">
              <a:avLst>
                <a:gd name="adj" fmla="val 45429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b="1">
                  <a:solidFill>
                    <a:srgbClr val="002060"/>
                  </a:solidFill>
                  <a:latin typeface="UVN Dzung Dakao" panose="000004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 2</a:t>
              </a:r>
              <a:endParaRPr lang="zh-CN" altLang="en-US" sz="4400" b="1" dirty="0">
                <a:solidFill>
                  <a:srgbClr val="002060"/>
                </a:solidFill>
                <a:latin typeface="UVN Dzung Dakao" panose="000004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7294A67-F515-7833-6840-878BAAB5AC56}"/>
              </a:ext>
            </a:extLst>
          </p:cNvPr>
          <p:cNvSpPr/>
          <p:nvPr/>
        </p:nvSpPr>
        <p:spPr>
          <a:xfrm flipH="1">
            <a:off x="6613144" y="426184"/>
            <a:ext cx="2514639" cy="1749674"/>
          </a:xfrm>
          <a:prstGeom prst="wedgeEllipseCallout">
            <a:avLst>
              <a:gd name="adj1" fmla="val -60995"/>
              <a:gd name="adj2" fmla="val -28651"/>
            </a:avLst>
          </a:prstGeom>
          <a:solidFill>
            <a:srgbClr val="FF82D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Số?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3C149773-A962-1CB9-85DD-118FC2D45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895" y="-369397"/>
            <a:ext cx="3340836" cy="33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392</Words>
  <Application>Microsoft Office PowerPoint</Application>
  <PresentationFormat>Widescreen</PresentationFormat>
  <Paragraphs>125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UVN Mang Cau Nang</vt:lpstr>
      <vt:lpstr>UVN Hoa Dao</vt:lpstr>
      <vt:lpstr>UTM Avo</vt:lpstr>
      <vt:lpstr>UVN Dzung Dakao</vt:lpstr>
      <vt:lpstr>等线</vt:lpstr>
      <vt:lpstr>#9Slide07 Altus</vt:lpstr>
      <vt:lpstr>#9Slide05 Aphrodite Pro</vt:lpstr>
      <vt:lpstr>#9Slide05 IcielSanelma</vt:lpstr>
      <vt:lpstr>#9Slide03 SVNNeutraface 2</vt:lpstr>
      <vt:lpstr>Times New Roman</vt:lpstr>
      <vt:lpstr>VPS Ba Ria</vt:lpstr>
      <vt:lpstr>Arial</vt:lpstr>
      <vt:lpstr>#9Slide07 HoneyCream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Diệu Hiền MNT</dc:creator>
  <cp:keywords>MĂNG NON TEAM</cp:keywords>
  <cp:lastModifiedBy>Admin</cp:lastModifiedBy>
  <cp:revision>31</cp:revision>
  <dcterms:created xsi:type="dcterms:W3CDTF">2022-05-22T13:43:34Z</dcterms:created>
  <dcterms:modified xsi:type="dcterms:W3CDTF">2024-09-13T05:32:45Z</dcterms:modified>
</cp:coreProperties>
</file>