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60" r:id="rId2"/>
    <p:sldId id="259" r:id="rId3"/>
    <p:sldId id="264" r:id="rId4"/>
    <p:sldId id="265" r:id="rId5"/>
    <p:sldId id="266" r:id="rId6"/>
    <p:sldId id="262" r:id="rId7"/>
    <p:sldId id="267" r:id="rId8"/>
    <p:sldId id="268" r:id="rId9"/>
    <p:sldId id="269" r:id="rId10"/>
    <p:sldId id="270" r:id="rId11"/>
    <p:sldId id="271" r:id="rId12"/>
    <p:sldId id="272" r:id="rId13"/>
    <p:sldId id="273" r:id="rId14"/>
    <p:sldId id="274" r:id="rId15"/>
    <p:sldId id="275" r:id="rId16"/>
  </p:sldIdLst>
  <p:sldSz cx="12192000" cy="6858000"/>
  <p:notesSz cx="6858000" cy="9144000"/>
  <p:embeddedFontLst>
    <p:embeddedFont>
      <p:font typeface="#9Slide07 IcielPony" panose="02000000000000000000" pitchFamily="2" charset="-93"/>
      <p:regular r:id="rId17"/>
    </p:embeddedFont>
    <p:embeddedFont>
      <p:font typeface="#9Slide05 SVNHollycakes" panose="02000000000000000000" pitchFamily="2" charset="0"/>
      <p:regular r:id="rId18"/>
    </p:embeddedFont>
    <p:embeddedFont>
      <p:font typeface="#9Slide05 FS Blonde Script" panose="03000503000000000000" pitchFamily="65" charset="0"/>
      <p:italic r:id="rId19"/>
    </p:embeddedFont>
    <p:embeddedFont>
      <p:font typeface="#9Slide07 HoneyCream" pitchFamily="2" charset="-93"/>
      <p:regular r:id="rId20"/>
    </p:embeddedFont>
    <p:embeddedFont>
      <p:font typeface="#9Slide07 SVNCinnamoncake" panose="02000000000000000000" pitchFamily="2" charset="0"/>
      <p:regular r:id="rId21"/>
    </p:embeddedFont>
    <p:embeddedFont>
      <p:font typeface="Calibri" panose="020F0502020204030204" pitchFamily="34" charset="0"/>
      <p:regular r:id="rId22"/>
      <p:bold r:id="rId23"/>
      <p:italic r:id="rId24"/>
      <p:boldItalic r:id="rId25"/>
    </p:embeddedFont>
    <p:embeddedFont>
      <p:font typeface="#9Slide05 Bodega Script" pitchFamily="2" charset="-93"/>
      <p:regular r:id="rId26"/>
    </p:embeddedFont>
    <p:embeddedFont>
      <p:font typeface="#9Slide07 IcielCadena" panose="02000503000000020004" pitchFamily="2" charset="-93"/>
      <p:bold r:id="rId27"/>
    </p:embeddedFont>
    <p:embeddedFont>
      <p:font typeface="UTM Avo" panose="02040603050506020204" pitchFamily="18"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CC33"/>
    <a:srgbClr val="FF3399"/>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12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822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14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400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18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544777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80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pic>
        <p:nvPicPr>
          <p:cNvPr id="13" name="Picture 1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4">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8" name="TextBox 1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
        <p:nvSpPr>
          <p:cNvPr id="19" name="TextBox 18"/>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388015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27573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smtClean="0">
                  <a:solidFill>
                    <a:schemeClr val="accent2">
                      <a:lumMod val="75000"/>
                    </a:schemeClr>
                  </a:solidFill>
                  <a:latin typeface="UTM Avo" panose="02040603050506020204" pitchFamily="18" charset="0"/>
                </a:rPr>
                <a:t>1. Những chi tiết nào trong bài thơ cho thấy các bạn nhận ra “mỗi đứa mình một khác”?</a:t>
              </a:r>
              <a:endParaRPr lang="en-US" sz="3600" b="1">
                <a:solidFill>
                  <a:schemeClr val="accent2">
                    <a:lumMod val="75000"/>
                  </a:schemeClr>
                </a:solidFill>
                <a:latin typeface="UTM Avo" panose="0204060305050602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53661" y="2774752"/>
            <a:ext cx="6184234" cy="1815882"/>
          </a:xfrm>
          <a:prstGeom prst="rect">
            <a:avLst/>
          </a:prstGeom>
          <a:noFill/>
        </p:spPr>
        <p:txBody>
          <a:bodyPr wrap="square" rtlCol="0">
            <a:spAutoFit/>
          </a:bodyPr>
          <a:lstStyle/>
          <a:p>
            <a:r>
              <a:rPr lang="en-US" sz="2800" b="1" smtClean="0">
                <a:solidFill>
                  <a:schemeClr val="accent1">
                    <a:lumMod val="75000"/>
                  </a:schemeClr>
                </a:solidFill>
                <a:latin typeface="UTM Avo" panose="02040603050506020204" pitchFamily="18" charset="0"/>
              </a:rPr>
              <a:t>Bạn có thấy lạ không</a:t>
            </a:r>
          </a:p>
          <a:p>
            <a:r>
              <a:rPr lang="en-US" sz="2800" b="1" smtClean="0">
                <a:solidFill>
                  <a:schemeClr val="accent1">
                    <a:lumMod val="75000"/>
                  </a:schemeClr>
                </a:solidFill>
                <a:latin typeface="UTM Avo" panose="02040603050506020204" pitchFamily="18" charset="0"/>
              </a:rPr>
              <a:t>Mỗi đứa mình một khác</a:t>
            </a:r>
          </a:p>
          <a:p>
            <a:r>
              <a:rPr lang="en-US" sz="2800" b="1" smtClean="0">
                <a:solidFill>
                  <a:schemeClr val="accent1">
                    <a:lumMod val="75000"/>
                  </a:schemeClr>
                </a:solidFill>
                <a:latin typeface="UTM Avo" panose="02040603050506020204" pitchFamily="18" charset="0"/>
              </a:rPr>
              <a:t>Cùng ngân nga câu hát</a:t>
            </a:r>
          </a:p>
          <a:p>
            <a:r>
              <a:rPr lang="en-US" sz="2800" b="1" smtClean="0">
                <a:solidFill>
                  <a:schemeClr val="accent1">
                    <a:lumMod val="75000"/>
                  </a:schemeClr>
                </a:solidFill>
                <a:latin typeface="UTM Avo" panose="02040603050506020204" pitchFamily="18" charset="0"/>
              </a:rPr>
              <a:t>Chẳng giọng nào giống nhau.</a:t>
            </a:r>
          </a:p>
        </p:txBody>
      </p:sp>
      <p:sp>
        <p:nvSpPr>
          <p:cNvPr id="7" name="TextBox 6"/>
          <p:cNvSpPr txBox="1"/>
          <p:nvPr/>
        </p:nvSpPr>
        <p:spPr>
          <a:xfrm>
            <a:off x="5653660" y="4675742"/>
            <a:ext cx="4652211" cy="1815882"/>
          </a:xfrm>
          <a:prstGeom prst="rect">
            <a:avLst/>
          </a:prstGeom>
          <a:noFill/>
        </p:spPr>
        <p:txBody>
          <a:bodyPr wrap="square" rtlCol="0">
            <a:spAutoFit/>
          </a:bodyPr>
          <a:lstStyle/>
          <a:p>
            <a:r>
              <a:rPr lang="en-US" sz="2800" b="1" smtClean="0">
                <a:solidFill>
                  <a:schemeClr val="accent1">
                    <a:lumMod val="75000"/>
                  </a:schemeClr>
                </a:solidFill>
                <a:latin typeface="UTM Avo" panose="02040603050506020204" pitchFamily="18" charset="0"/>
              </a:rPr>
              <a:t>Có bạn thích đứng đầu</a:t>
            </a:r>
          </a:p>
          <a:p>
            <a:r>
              <a:rPr lang="en-US" sz="2800" b="1" smtClean="0">
                <a:solidFill>
                  <a:schemeClr val="accent1">
                    <a:lumMod val="75000"/>
                  </a:schemeClr>
                </a:solidFill>
                <a:latin typeface="UTM Avo" panose="02040603050506020204" pitchFamily="18" charset="0"/>
              </a:rPr>
              <a:t>Có bạn hay giận dỗi</a:t>
            </a:r>
          </a:p>
          <a:p>
            <a:r>
              <a:rPr lang="en-US" sz="2800" b="1" smtClean="0">
                <a:solidFill>
                  <a:schemeClr val="accent1">
                    <a:lumMod val="75000"/>
                  </a:schemeClr>
                </a:solidFill>
                <a:latin typeface="UTM Avo" panose="02040603050506020204" pitchFamily="18" charset="0"/>
              </a:rPr>
              <a:t>Có bạn thích thay đổi </a:t>
            </a:r>
          </a:p>
          <a:p>
            <a:r>
              <a:rPr lang="en-US" sz="2800" b="1" smtClean="0">
                <a:solidFill>
                  <a:schemeClr val="accent1">
                    <a:lumMod val="75000"/>
                  </a:schemeClr>
                </a:solidFill>
                <a:latin typeface="UTM Avo" panose="02040603050506020204" pitchFamily="18" charset="0"/>
              </a:rPr>
              <a:t>Có bạn nhiều ước mơ.</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06399" y="2202266"/>
            <a:ext cx="3768011" cy="4776736"/>
          </a:xfrm>
          <a:prstGeom prst="rect">
            <a:avLst/>
          </a:prstGeom>
        </p:spPr>
      </p:pic>
      <p:cxnSp>
        <p:nvCxnSpPr>
          <p:cNvPr id="10" name="Straight Connector 9"/>
          <p:cNvCxnSpPr/>
          <p:nvPr/>
        </p:nvCxnSpPr>
        <p:spPr>
          <a:xfrm>
            <a:off x="5782236" y="4087906"/>
            <a:ext cx="43891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82236" y="4507125"/>
            <a:ext cx="548640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82236" y="5123329"/>
            <a:ext cx="42062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92994" y="5547824"/>
            <a:ext cx="37490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92994" y="5961529"/>
            <a:ext cx="39319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873676" y="6415424"/>
            <a:ext cx="39319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2</a:t>
              </a:r>
              <a:r>
                <a:rPr lang="en-US" sz="3600" b="1" smtClean="0">
                  <a:solidFill>
                    <a:schemeClr val="accent2">
                      <a:lumMod val="75000"/>
                    </a:schemeClr>
                  </a:solidFill>
                  <a:latin typeface="UTM Avo" panose="02040603050506020204" pitchFamily="18" charset="0"/>
                </a:rPr>
                <a:t>. Bạn nhỏ lo lắng điều gì về sự khác biệt đó?</a:t>
              </a:r>
              <a:endParaRPr lang="en-US" sz="3600" b="1">
                <a:solidFill>
                  <a:schemeClr val="accent2">
                    <a:lumMod val="75000"/>
                  </a:schemeClr>
                </a:solidFill>
                <a:latin typeface="UTM Avo" panose="02040603050506020204" pitchFamily="18" charset="0"/>
              </a:endParaRP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345353" y="2406316"/>
            <a:ext cx="3768011" cy="4776736"/>
          </a:xfrm>
          <a:prstGeom prst="rect">
            <a:avLst/>
          </a:prstGeom>
        </p:spPr>
      </p:pic>
      <p:pic>
        <p:nvPicPr>
          <p:cNvPr id="16" name="Picture 15">
            <a:extLst>
              <a:ext uri="{FF2B5EF4-FFF2-40B4-BE49-F238E27FC236}">
                <a16:creationId xmlns:a16="http://schemas.microsoft.com/office/drawing/2014/main" id="{76D338ED-40AD-4146-81CD-6FBECB608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3208" y="1702719"/>
            <a:ext cx="7817568" cy="5155281"/>
          </a:xfrm>
          <a:prstGeom prst="rect">
            <a:avLst/>
          </a:prstGeom>
        </p:spPr>
      </p:pic>
      <p:sp>
        <p:nvSpPr>
          <p:cNvPr id="9" name="TextBox 8"/>
          <p:cNvSpPr txBox="1"/>
          <p:nvPr/>
        </p:nvSpPr>
        <p:spPr>
          <a:xfrm>
            <a:off x="4448908" y="3082218"/>
            <a:ext cx="6471138" cy="2554545"/>
          </a:xfrm>
          <a:prstGeom prst="rect">
            <a:avLst/>
          </a:prstGeom>
          <a:noFill/>
        </p:spPr>
        <p:txBody>
          <a:bodyPr wrap="square" rtlCol="0">
            <a:spAutoFit/>
          </a:bodyPr>
          <a:lstStyle/>
          <a:p>
            <a:pPr algn="ctr"/>
            <a:r>
              <a:rPr lang="en-US" sz="3200" b="1" smtClean="0">
                <a:solidFill>
                  <a:srgbClr val="0070C0"/>
                </a:solidFill>
                <a:latin typeface="UTM Aptima" panose="02040603050506020204" pitchFamily="18" charset="0"/>
              </a:rPr>
              <a:t>Bạn nhỏ lo lắng rằng nếu </a:t>
            </a:r>
          </a:p>
          <a:p>
            <a:pPr algn="ctr"/>
            <a:r>
              <a:rPr lang="en-US" sz="3200" b="1" smtClean="0">
                <a:solidFill>
                  <a:srgbClr val="0070C0"/>
                </a:solidFill>
                <a:latin typeface="UTM Aptima" panose="02040603050506020204" pitchFamily="18" charset="0"/>
              </a:rPr>
              <a:t>khác nhau nhiều như thế, liệu các bạn ấy có cách xa nhau (không thể gắn kết, không thể làm việc </a:t>
            </a:r>
          </a:p>
          <a:p>
            <a:pPr algn="ctr"/>
            <a:r>
              <a:rPr lang="en-US" sz="3200" b="1" smtClean="0">
                <a:solidFill>
                  <a:srgbClr val="0070C0"/>
                </a:solidFill>
                <a:latin typeface="UTM Aptima" panose="02040603050506020204" pitchFamily="18" charset="0"/>
              </a:rPr>
              <a:t>cùng nhau,…)</a:t>
            </a:r>
            <a:endParaRPr lang="en-US" sz="3200" b="1">
              <a:solidFill>
                <a:srgbClr val="0070C0"/>
              </a:solidFill>
              <a:latin typeface="UTM Aptima" panose="0204060305050602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smtClean="0">
                  <a:solidFill>
                    <a:schemeClr val="accent2">
                      <a:lumMod val="75000"/>
                    </a:schemeClr>
                  </a:solidFill>
                  <a:latin typeface="UTM Avo" panose="02040603050506020204" pitchFamily="18" charset="0"/>
                </a:rPr>
                <a:t>3. Bạn nhỏ đã phát hiện ra điều gì khi ngắm nhìn vườn hoa của mẹ?</a:t>
              </a:r>
              <a:endParaRPr lang="en-US" sz="3600" b="1">
                <a:solidFill>
                  <a:schemeClr val="accent2">
                    <a:lumMod val="75000"/>
                  </a:schemeClr>
                </a:solidFill>
                <a:latin typeface="UTM Avo" panose="02040603050506020204" pitchFamily="18" charset="0"/>
              </a:endParaRP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308844" y="2635066"/>
            <a:ext cx="3768011" cy="4776736"/>
          </a:xfrm>
          <a:prstGeom prst="rect">
            <a:avLst/>
          </a:prstGeom>
        </p:spPr>
      </p:pic>
      <p:pic>
        <p:nvPicPr>
          <p:cNvPr id="16" name="Picture 15">
            <a:extLst>
              <a:ext uri="{FF2B5EF4-FFF2-40B4-BE49-F238E27FC236}">
                <a16:creationId xmlns:a16="http://schemas.microsoft.com/office/drawing/2014/main" id="{76D338ED-40AD-4146-81CD-6FBECB608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285897" y="1570871"/>
            <a:ext cx="9204182" cy="6069681"/>
          </a:xfrm>
          <a:prstGeom prst="rect">
            <a:avLst/>
          </a:prstGeom>
        </p:spPr>
      </p:pic>
      <p:sp>
        <p:nvSpPr>
          <p:cNvPr id="9" name="TextBox 8"/>
          <p:cNvSpPr txBox="1"/>
          <p:nvPr/>
        </p:nvSpPr>
        <p:spPr>
          <a:xfrm>
            <a:off x="3833447" y="3316535"/>
            <a:ext cx="7865494" cy="2554545"/>
          </a:xfrm>
          <a:prstGeom prst="rect">
            <a:avLst/>
          </a:prstGeom>
          <a:noFill/>
        </p:spPr>
        <p:txBody>
          <a:bodyPr wrap="square" rtlCol="0">
            <a:spAutoFit/>
          </a:bodyPr>
          <a:lstStyle/>
          <a:p>
            <a:pPr algn="ctr"/>
            <a:r>
              <a:rPr lang="en-US" sz="3200" b="1" smtClean="0">
                <a:solidFill>
                  <a:srgbClr val="002060"/>
                </a:solidFill>
                <a:latin typeface="UTM Aptima" panose="02040603050506020204" pitchFamily="18" charset="0"/>
              </a:rPr>
              <a:t>Bạn nhỏ nhận ra mỗi bông hoa có </a:t>
            </a:r>
          </a:p>
          <a:p>
            <a:pPr algn="ctr"/>
            <a:r>
              <a:rPr lang="en-US" sz="3200" b="1" smtClean="0">
                <a:solidFill>
                  <a:srgbClr val="002060"/>
                </a:solidFill>
                <a:latin typeface="UTM Aptima" panose="02040603050506020204" pitchFamily="18" charset="0"/>
              </a:rPr>
              <a:t>một màu sắc riêng, nhưng bông nào cũng lung linh, cũng đẹp. Giống như các bạn ấy, mỗi bạn nhỏ đều khác nhau, nhưng bạn nào cũng đáng yêu, đáng mến.</a:t>
            </a:r>
            <a:endParaRPr lang="en-US" sz="3200" b="1">
              <a:solidFill>
                <a:srgbClr val="002060"/>
              </a:solidFill>
              <a:latin typeface="UTM Aptima" panose="02040603050506020204" pitchFamily="18" charset="0"/>
            </a:endParaRPr>
          </a:p>
        </p:txBody>
      </p:sp>
    </p:spTree>
    <p:extLst>
      <p:ext uri="{BB962C8B-B14F-4D97-AF65-F5344CB8AC3E}">
        <p14:creationId xmlns:p14="http://schemas.microsoft.com/office/powerpoint/2010/main" val="315698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smtClean="0">
                  <a:solidFill>
                    <a:schemeClr val="accent2">
                      <a:lumMod val="75000"/>
                    </a:schemeClr>
                  </a:solidFill>
                  <a:latin typeface="UTM Avo" panose="02040603050506020204" pitchFamily="18" charset="0"/>
                </a:rPr>
                <a:t>4. Hình ảnh dàn đồng ca ở cuối bài thơ thể hiện điều gì? Tìm câu trả lời đúng.</a:t>
              </a:r>
              <a:endParaRPr lang="en-US" sz="3600" b="1">
                <a:solidFill>
                  <a:schemeClr val="accent2">
                    <a:lumMod val="75000"/>
                  </a:schemeClr>
                </a:solidFill>
                <a:latin typeface="UTM Avo" panose="02040603050506020204" pitchFamily="18" charset="0"/>
              </a:endParaRPr>
            </a:p>
          </p:txBody>
        </p:sp>
      </p:grpSp>
      <p:sp>
        <p:nvSpPr>
          <p:cNvPr id="10" name="ĐÚNG">
            <a:extLst>
              <a:ext uri="{FF2B5EF4-FFF2-40B4-BE49-F238E27FC236}">
                <a16:creationId xmlns:a16="http://schemas.microsoft.com/office/drawing/2014/main" id="{49B40D2B-2265-27BF-2A94-2F4B990A5130}"/>
              </a:ext>
            </a:extLst>
          </p:cNvPr>
          <p:cNvSpPr/>
          <p:nvPr/>
        </p:nvSpPr>
        <p:spPr>
          <a:xfrm>
            <a:off x="6332018" y="2932166"/>
            <a:ext cx="5607936"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latin typeface="UTM Avo" panose="02040603050506020204" pitchFamily="18" charset="0"/>
            </a:endParaRPr>
          </a:p>
          <a:p>
            <a:pPr algn="ctr"/>
            <a:endParaRPr lang="en-US" sz="3600" b="1" dirty="0">
              <a:latin typeface="UTM Avo" panose="02040603050506020204" pitchFamily="18" charset="0"/>
            </a:endParaRPr>
          </a:p>
          <a:p>
            <a:pPr algn="ctr"/>
            <a:r>
              <a:rPr lang="en-US" sz="3600" b="1" dirty="0">
                <a:solidFill>
                  <a:srgbClr val="002060"/>
                </a:solidFill>
                <a:latin typeface="UTM Avo" panose="02040603050506020204" pitchFamily="18" charset="0"/>
              </a:rPr>
              <a:t>B</a:t>
            </a:r>
            <a:r>
              <a:rPr lang="en-US" sz="3600" b="1" dirty="0" smtClean="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Một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thể</a:t>
            </a:r>
            <a:r>
              <a:rPr lang="en-US" sz="3600" b="1" dirty="0">
                <a:solidFill>
                  <a:srgbClr val="002060"/>
                </a:solidFill>
                <a:latin typeface="UTM Avo" panose="02040603050506020204" pitchFamily="18" charset="0"/>
              </a:rPr>
              <a:t> </a:t>
            </a:r>
            <a:endParaRPr lang="en-US" sz="3600" b="1" dirty="0" smtClean="0">
              <a:solidFill>
                <a:srgbClr val="002060"/>
              </a:solidFill>
              <a:latin typeface="UTM Avo" panose="02040603050506020204" pitchFamily="18" charset="0"/>
            </a:endParaRPr>
          </a:p>
          <a:p>
            <a:pPr algn="ctr"/>
            <a:r>
              <a:rPr lang="en-US" sz="3600" b="1" dirty="0" err="1" smtClean="0">
                <a:solidFill>
                  <a:srgbClr val="002060"/>
                </a:solidFill>
                <a:latin typeface="UTM Avo" panose="02040603050506020204" pitchFamily="18" charset="0"/>
              </a:rPr>
              <a:t>thống</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nhất</a:t>
            </a:r>
            <a:endParaRPr lang="en-US" sz="3600" b="1" dirty="0">
              <a:solidFill>
                <a:srgbClr val="002060"/>
              </a:solidFill>
              <a:latin typeface="UTM Avo" panose="02040603050506020204" pitchFamily="18" charset="0"/>
            </a:endParaRPr>
          </a:p>
          <a:p>
            <a:pPr algn="ctr"/>
            <a:endParaRPr lang="en-US" sz="6600" b="1" dirty="0">
              <a:latin typeface="UTM Avo" panose="02040603050506020204" pitchFamily="18" charset="0"/>
            </a:endParaRPr>
          </a:p>
        </p:txBody>
      </p:sp>
      <p:sp>
        <p:nvSpPr>
          <p:cNvPr id="11" name="SAI">
            <a:extLst>
              <a:ext uri="{FF2B5EF4-FFF2-40B4-BE49-F238E27FC236}">
                <a16:creationId xmlns:a16="http://schemas.microsoft.com/office/drawing/2014/main" id="{6492CCB9-2AFB-892D-5D37-FE2E5C833769}"/>
              </a:ext>
            </a:extLst>
          </p:cNvPr>
          <p:cNvSpPr/>
          <p:nvPr/>
        </p:nvSpPr>
        <p:spPr>
          <a:xfrm>
            <a:off x="381683" y="4858718"/>
            <a:ext cx="4877869"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UTM Avo" panose="02040603050506020204" pitchFamily="18" charset="0"/>
              </a:rPr>
              <a:t>C. Một tập thể đầy sức mạnh</a:t>
            </a:r>
            <a:endParaRPr lang="en-US" sz="3600" b="1">
              <a:solidFill>
                <a:srgbClr val="002060"/>
              </a:solidFill>
              <a:latin typeface="UTM Avo" panose="02040603050506020204" pitchFamily="18" charset="0"/>
            </a:endParaRPr>
          </a:p>
        </p:txBody>
      </p:sp>
      <p:sp>
        <p:nvSpPr>
          <p:cNvPr id="12" name="SAI">
            <a:extLst>
              <a:ext uri="{FF2B5EF4-FFF2-40B4-BE49-F238E27FC236}">
                <a16:creationId xmlns:a16="http://schemas.microsoft.com/office/drawing/2014/main"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UTM Avo" panose="02040603050506020204" pitchFamily="18" charset="0"/>
              </a:rPr>
              <a:t>D. Một tập thể rất đông người</a:t>
            </a:r>
            <a:endParaRPr lang="en-US" sz="3600" b="1">
              <a:solidFill>
                <a:srgbClr val="002060"/>
              </a:solidFill>
              <a:latin typeface="UTM Avo" panose="02040603050506020204" pitchFamily="18" charset="0"/>
            </a:endParaRPr>
          </a:p>
        </p:txBody>
      </p:sp>
      <p:pic>
        <p:nvPicPr>
          <p:cNvPr id="13" name="Đúng">
            <a:extLst>
              <a:ext uri="{FF2B5EF4-FFF2-40B4-BE49-F238E27FC236}">
                <a16:creationId xmlns:a16="http://schemas.microsoft.com/office/drawing/2014/main" id="{1B173132-DE86-9512-233D-3E20F4555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id="{9E465E94-8DA5-067D-F35F-EE28243E3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70000"/>
              </a:lnSpc>
            </a:pPr>
            <a:endParaRPr lang="en-US" sz="3600" b="1" dirty="0" smtClean="0">
              <a:latin typeface="UTM Avo" panose="02040603050506020204" pitchFamily="18" charset="0"/>
            </a:endParaRPr>
          </a:p>
          <a:p>
            <a:pPr marL="742950" indent="-742950" algn="ctr">
              <a:lnSpc>
                <a:spcPct val="70000"/>
              </a:lnSpc>
              <a:buAutoNum type="alphaUcPeriod"/>
            </a:pPr>
            <a:r>
              <a:rPr lang="en-US" sz="3600" b="1" dirty="0" err="1" smtClean="0">
                <a:solidFill>
                  <a:srgbClr val="002060"/>
                </a:solidFill>
                <a:latin typeface="UTM Avo" panose="02040603050506020204" pitchFamily="18" charset="0"/>
              </a:rPr>
              <a:t>Một</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tập</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thể</a:t>
            </a:r>
            <a:r>
              <a:rPr lang="en-US" sz="3600" b="1" dirty="0" smtClean="0">
                <a:solidFill>
                  <a:srgbClr val="002060"/>
                </a:solidFill>
                <a:latin typeface="UTM Avo" panose="02040603050506020204" pitchFamily="18" charset="0"/>
              </a:rPr>
              <a:t> </a:t>
            </a:r>
          </a:p>
          <a:p>
            <a:pPr algn="ctr">
              <a:lnSpc>
                <a:spcPct val="70000"/>
              </a:lnSpc>
            </a:pPr>
            <a:r>
              <a:rPr lang="en-US" sz="3600" b="1" dirty="0">
                <a:solidFill>
                  <a:srgbClr val="002060"/>
                </a:solidFill>
                <a:latin typeface="UTM Avo" panose="02040603050506020204" pitchFamily="18" charset="0"/>
              </a:rPr>
              <a:t> </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thích</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hát</a:t>
            </a:r>
            <a:r>
              <a:rPr lang="en-US" sz="6600" b="1" dirty="0" smtClean="0">
                <a:solidFill>
                  <a:srgbClr val="002060"/>
                </a:solidFill>
                <a:latin typeface="UTM Avo" panose="02040603050506020204" pitchFamily="18" charset="0"/>
              </a:rPr>
              <a:t> </a:t>
            </a:r>
            <a:endParaRPr lang="en-US" sz="6600" b="1" dirty="0">
              <a:solidFill>
                <a:srgbClr val="002060"/>
              </a:solidFill>
              <a:latin typeface="UTM Avo" panose="02040603050506020204" pitchFamily="18" charset="0"/>
            </a:endParaRPr>
          </a:p>
        </p:txBody>
      </p:sp>
      <p:pic>
        <p:nvPicPr>
          <p:cNvPr id="18"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extLst>
      <p:ext uri="{BB962C8B-B14F-4D97-AF65-F5344CB8AC3E}">
        <p14:creationId xmlns:p14="http://schemas.microsoft.com/office/powerpoint/2010/main" val="31789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414463"/>
              <a:ext cx="10461812" cy="1754326"/>
            </a:xfrm>
            <a:prstGeom prst="rect">
              <a:avLst/>
            </a:prstGeom>
            <a:noFill/>
          </p:spPr>
          <p:txBody>
            <a:bodyPr wrap="square" rtlCol="0">
              <a:spAutoFit/>
            </a:bodyPr>
            <a:lstStyle/>
            <a:p>
              <a:pPr algn="just"/>
              <a:r>
                <a:rPr lang="en-US" sz="3600" b="1" smtClean="0">
                  <a:solidFill>
                    <a:schemeClr val="accent2">
                      <a:lumMod val="75000"/>
                    </a:schemeClr>
                  </a:solidFill>
                  <a:latin typeface="UTM Avo" panose="02040603050506020204" pitchFamily="18" charset="0"/>
                </a:rPr>
                <a:t>5. Theo em, bài thơ muốn nói đến điều kì diệu gì? Điều kì diệu đó thể hiện như thế nào trong lớp của em?</a:t>
              </a:r>
              <a:endParaRPr lang="en-US" sz="3600" b="1">
                <a:solidFill>
                  <a:schemeClr val="accent2">
                    <a:lumMod val="75000"/>
                  </a:schemeClr>
                </a:solidFill>
                <a:latin typeface="UTM Avo" panose="02040603050506020204" pitchFamily="18"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18420" y="2528563"/>
            <a:ext cx="6073925" cy="4858906"/>
          </a:xfrm>
          <a:prstGeom prst="rect">
            <a:avLst/>
          </a:prstGeom>
        </p:spPr>
      </p:pic>
      <p:sp>
        <p:nvSpPr>
          <p:cNvPr id="6" name="Rounded Rectangle 5"/>
          <p:cNvSpPr/>
          <p:nvPr/>
        </p:nvSpPr>
        <p:spPr>
          <a:xfrm>
            <a:off x="2738573" y="2230466"/>
            <a:ext cx="9183796" cy="4469274"/>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79647" y="2230466"/>
            <a:ext cx="8819630" cy="4524315"/>
          </a:xfrm>
          <a:prstGeom prst="rect">
            <a:avLst/>
          </a:prstGeom>
          <a:noFill/>
        </p:spPr>
        <p:txBody>
          <a:bodyPr wrap="square" rtlCol="0">
            <a:spAutoFit/>
          </a:bodyPr>
          <a:lstStyle/>
          <a:p>
            <a:pPr algn="just"/>
            <a:r>
              <a:rPr lang="en-US" sz="3200" b="1" smtClean="0">
                <a:solidFill>
                  <a:srgbClr val="002060"/>
                </a:solidFill>
                <a:latin typeface="UTM Aptima" panose="02040603050506020204" pitchFamily="18" charset="0"/>
              </a:rPr>
              <a:t>- Trong cuộc sống, mỗi người có một vẻ riêng, nhưng điều đó không làm cho chúng ta xa nhau mà bổ sung, hòa quyện với nhau, tạo thành một tập thể đa dạng mà thống nhất.</a:t>
            </a:r>
          </a:p>
          <a:p>
            <a:pPr algn="just"/>
            <a:r>
              <a:rPr lang="en-US" sz="3200" b="1" smtClean="0">
                <a:solidFill>
                  <a:srgbClr val="002060"/>
                </a:solidFill>
                <a:latin typeface="UTM Aptima" panose="02040603050506020204" pitchFamily="18" charset="0"/>
              </a:rPr>
              <a:t>- Trong lớp học, điều kì diệu thể hiện qua mỗi bạn đều có một vẻ khác nhau ( bạn cao, bạn gầy, bạn vui tính, bạn nhút nhát,…), nhưng khi hòa vào một tập thể lớp, các bạn bổ sung, hỗ trợ cho nhau.</a:t>
            </a:r>
            <a:endParaRPr lang="en-US" sz="3200" b="1">
              <a:solidFill>
                <a:srgbClr val="002060"/>
              </a:solidFill>
              <a:latin typeface="UTM Aptima" panose="02040603050506020204" pitchFamily="18" charset="0"/>
            </a:endParaRPr>
          </a:p>
        </p:txBody>
      </p:sp>
    </p:spTree>
    <p:extLst>
      <p:ext uri="{BB962C8B-B14F-4D97-AF65-F5344CB8AC3E}">
        <p14:creationId xmlns:p14="http://schemas.microsoft.com/office/powerpoint/2010/main" val="24768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id="{EA28E635-6A62-46D9-B46F-8D1817EBA417}"/>
                </a:ext>
              </a:extLst>
            </p:cNvPr>
            <p:cNvSpPr/>
            <p:nvPr/>
          </p:nvSpPr>
          <p:spPr>
            <a:xfrm>
              <a:off x="1436931" y="1351298"/>
              <a:ext cx="8607819" cy="830997"/>
            </a:xfrm>
            <a:prstGeom prst="rect">
              <a:avLst/>
            </a:prstGeom>
          </p:spPr>
          <p:txBody>
            <a:bodyPr wrap="square">
              <a:spAutoFit/>
            </a:bodyPr>
            <a:lstStyle/>
            <a:p>
              <a:pPr algn="ctr"/>
              <a:r>
                <a:rPr lang="en-US" altLang="zh-CN" sz="4800" b="1" smtClean="0">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Học thuộc lòng bài thơ.</a:t>
              </a:r>
              <a:endParaRPr lang="zh-CN" altLang="en-US"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61364" y="0"/>
            <a:ext cx="4898571" cy="6858000"/>
          </a:xfrm>
          <a:prstGeom prst="rect">
            <a:avLst/>
          </a:prstGeom>
        </p:spPr>
      </p:pic>
      <p:grpSp>
        <p:nvGrpSpPr>
          <p:cNvPr id="6" name="Group 5"/>
          <p:cNvGrpSpPr/>
          <p:nvPr/>
        </p:nvGrpSpPr>
        <p:grpSpPr>
          <a:xfrm>
            <a:off x="5217459" y="79337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689912" y="1048871"/>
              <a:ext cx="3455894" cy="769441"/>
            </a:xfrm>
            <a:prstGeom prst="rect">
              <a:avLst/>
            </a:prstGeom>
            <a:noFill/>
          </p:spPr>
          <p:txBody>
            <a:bodyPr wrap="square" rtlCol="0">
              <a:spAutoFit/>
            </a:bodyPr>
            <a:lstStyle/>
            <a:p>
              <a:pPr algn="ctr"/>
              <a:r>
                <a:rPr lang="en-US" sz="4400" b="1" smtClean="0">
                  <a:solidFill>
                    <a:schemeClr val="bg1"/>
                  </a:solidFill>
                  <a:effectLst>
                    <a:outerShdw blurRad="38100" dist="38100" dir="2700000" algn="tl">
                      <a:srgbClr val="000000">
                        <a:alpha val="43137"/>
                      </a:srgbClr>
                    </a:outerShdw>
                  </a:effectLst>
                  <a:latin typeface="UTM Avo" panose="02040603050506020204" pitchFamily="18" charset="0"/>
                </a:rPr>
                <a:t>CHỦ ĐIỂM</a:t>
              </a:r>
              <a:endParaRPr lang="en-US" sz="4400" b="1">
                <a:solidFill>
                  <a:schemeClr val="bg1"/>
                </a:solidFill>
                <a:effectLst>
                  <a:outerShdw blurRad="38100" dist="38100" dir="2700000" algn="tl">
                    <a:srgbClr val="000000">
                      <a:alpha val="43137"/>
                    </a:srgbClr>
                  </a:outerShdw>
                </a:effectLst>
                <a:latin typeface="UTM Avo" panose="02040603050506020204" pitchFamily="18" charset="0"/>
              </a:endParaRPr>
            </a:p>
          </p:txBody>
        </p:sp>
      </p:grpSp>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02916" y="3322713"/>
            <a:ext cx="4581922" cy="923330"/>
            <a:chOff x="2155762" y="1128912"/>
            <a:chExt cx="4581922" cy="923330"/>
          </a:xfrm>
        </p:grpSpPr>
        <p:sp>
          <p:nvSpPr>
            <p:cNvPr id="3" name="TextBox 2"/>
            <p:cNvSpPr txBox="1"/>
            <p:nvPr/>
          </p:nvSpPr>
          <p:spPr>
            <a:xfrm>
              <a:off x="2155762" y="1128912"/>
              <a:ext cx="4581922" cy="923330"/>
            </a:xfrm>
            <a:prstGeom prst="rect">
              <a:avLst/>
            </a:prstGeom>
            <a:noFill/>
            <a:ln>
              <a:noFill/>
            </a:ln>
          </p:spPr>
          <p:txBody>
            <a:bodyPr wrap="square" rtlCol="0">
              <a:spAutoFit/>
            </a:bodyPr>
            <a:lstStyle/>
            <a:p>
              <a:r>
                <a:rPr lang="en-US" sz="5400" b="1" smtClean="0">
                  <a:ln w="180975">
                    <a:solidFill>
                      <a:schemeClr val="bg1"/>
                    </a:solidFill>
                  </a:ln>
                  <a:solidFill>
                    <a:schemeClr val="bg1"/>
                  </a:solidFill>
                  <a:effectLst>
                    <a:outerShdw blurRad="38100" dist="38100" dir="2700000" algn="tl">
                      <a:srgbClr val="000000">
                        <a:alpha val="43137"/>
                      </a:srgbClr>
                    </a:outerShdw>
                  </a:effectLst>
                  <a:latin typeface="#9Slide05 SVNHollycakes" panose="02000000000000000000" pitchFamily="2" charset="0"/>
                </a:rPr>
                <a:t>Tiết 1 : Đọc</a:t>
              </a:r>
              <a:endParaRPr lang="en-US" sz="5400" b="1">
                <a:ln w="180975">
                  <a:solidFill>
                    <a:schemeClr val="bg1"/>
                  </a:solidFill>
                </a:ln>
                <a:solidFill>
                  <a:schemeClr val="bg1"/>
                </a:solidFill>
                <a:effectLst>
                  <a:outerShdw blurRad="38100" dist="38100" dir="2700000" algn="tl">
                    <a:srgbClr val="000000">
                      <a:alpha val="43137"/>
                    </a:srgbClr>
                  </a:outerShdw>
                </a:effectLst>
                <a:latin typeface="#9Slide05 SVNHollycakes" panose="02000000000000000000" pitchFamily="2" charset="0"/>
              </a:endParaRPr>
            </a:p>
          </p:txBody>
        </p:sp>
        <p:sp>
          <p:nvSpPr>
            <p:cNvPr id="4" name="TextBox 3"/>
            <p:cNvSpPr txBox="1"/>
            <p:nvPr/>
          </p:nvSpPr>
          <p:spPr>
            <a:xfrm>
              <a:off x="2155762" y="1128912"/>
              <a:ext cx="4581922" cy="923330"/>
            </a:xfrm>
            <a:prstGeom prst="rect">
              <a:avLst/>
            </a:prstGeom>
            <a:noFill/>
          </p:spPr>
          <p:txBody>
            <a:bodyPr wrap="square" rtlCol="0">
              <a:spAutoFit/>
            </a:bodyPr>
            <a:lstStyle/>
            <a:p>
              <a:r>
                <a:rPr lang="en-US" sz="5400" b="1" smtClean="0">
                  <a:solidFill>
                    <a:srgbClr val="00CC00"/>
                  </a:solidFill>
                  <a:effectLst>
                    <a:outerShdw blurRad="38100" dist="38100" dir="2700000" algn="tl">
                      <a:srgbClr val="000000">
                        <a:alpha val="43137"/>
                      </a:srgbClr>
                    </a:outerShdw>
                  </a:effectLst>
                  <a:latin typeface="#9Slide05 SVNHollycakes" panose="02000000000000000000" pitchFamily="2" charset="0"/>
                </a:rPr>
                <a:t>Tiết 1 : Đọc</a:t>
              </a:r>
              <a:endParaRPr lang="en-US" sz="5400" b="1">
                <a:solidFill>
                  <a:srgbClr val="00CC00"/>
                </a:solidFill>
                <a:effectLst>
                  <a:outerShdw blurRad="38100" dist="38100" dir="2700000" algn="tl">
                    <a:srgbClr val="000000">
                      <a:alpha val="43137"/>
                    </a:srgbClr>
                  </a:outerShdw>
                </a:effectLst>
                <a:latin typeface="#9Slide05 SVNHollycakes" panose="02000000000000000000" pitchFamily="2" charset="0"/>
              </a:endParaRPr>
            </a:p>
          </p:txBody>
        </p:sp>
      </p:grpSp>
      <p:grpSp>
        <p:nvGrpSpPr>
          <p:cNvPr id="5" name="组合 26">
            <a:extLst>
              <a:ext uri="{FF2B5EF4-FFF2-40B4-BE49-F238E27FC236}">
                <a16:creationId xmlns:a16="http://schemas.microsoft.com/office/drawing/2014/main" id="{11AF88B5-2E81-3AC5-3BD0-8A7E243B924E}"/>
              </a:ext>
            </a:extLst>
          </p:cNvPr>
          <p:cNvGrpSpPr/>
          <p:nvPr/>
        </p:nvGrpSpPr>
        <p:grpSpPr>
          <a:xfrm>
            <a:off x="712176" y="4584191"/>
            <a:ext cx="6537725" cy="1455839"/>
            <a:chOff x="6897592" y="2715564"/>
            <a:chExt cx="3477486" cy="1066156"/>
          </a:xfrm>
        </p:grpSpPr>
        <p:sp>
          <p:nvSpPr>
            <p:cNvPr id="6" name="矩形 27">
              <a:extLst>
                <a:ext uri="{FF2B5EF4-FFF2-40B4-BE49-F238E27FC236}">
                  <a16:creationId xmlns:a16="http://schemas.microsoft.com/office/drawing/2014/main" id="{0DB7C923-47AD-299F-6652-245B08887F1A}"/>
                </a:ext>
              </a:extLst>
            </p:cNvPr>
            <p:cNvSpPr/>
            <p:nvPr/>
          </p:nvSpPr>
          <p:spPr>
            <a:xfrm>
              <a:off x="6913982" y="2722367"/>
              <a:ext cx="3461096" cy="105935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ln w="330200">
                    <a:solidFill>
                      <a:prstClr val="white"/>
                    </a:solidFill>
                  </a:ln>
                  <a:solidFill>
                    <a:prstClr val="white"/>
                  </a:solidFill>
                  <a:effectLst>
                    <a:outerShdw blurRad="127000" dist="127000" dir="13500000" algn="br" rotWithShape="0">
                      <a:prstClr val="black">
                        <a:alpha val="12000"/>
                      </a:prst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sp>
          <p:nvSpPr>
            <p:cNvPr id="7" name="矩形 28">
              <a:extLst>
                <a:ext uri="{FF2B5EF4-FFF2-40B4-BE49-F238E27FC236}">
                  <a16:creationId xmlns:a16="http://schemas.microsoft.com/office/drawing/2014/main" id="{0486687C-426A-E595-5E09-00AC10217305}"/>
                </a:ext>
              </a:extLst>
            </p:cNvPr>
            <p:cNvSpPr/>
            <p:nvPr/>
          </p:nvSpPr>
          <p:spPr>
            <a:xfrm>
              <a:off x="6897592" y="2715564"/>
              <a:ext cx="3461095" cy="105935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grpSp>
      <p:sp>
        <p:nvSpPr>
          <p:cNvPr id="8" name="TextBox 7"/>
          <p:cNvSpPr txBox="1"/>
          <p:nvPr/>
        </p:nvSpPr>
        <p:spPr>
          <a:xfrm>
            <a:off x="4701530" y="6026096"/>
            <a:ext cx="4396505" cy="584775"/>
          </a:xfrm>
          <a:prstGeom prst="rect">
            <a:avLst/>
          </a:prstGeom>
          <a:noFill/>
        </p:spPr>
        <p:txBody>
          <a:bodyPr wrap="square" rtlCol="0">
            <a:spAutoFit/>
          </a:bodyPr>
          <a:lstStyle/>
          <a:p>
            <a:r>
              <a:rPr lang="en-US" sz="3200" smtClean="0">
                <a:solidFill>
                  <a:srgbClr val="002060"/>
                </a:solidFill>
                <a:latin typeface="UVN Bach Dang" panose="02070603080706020303" pitchFamily="18" charset="0"/>
              </a:rPr>
              <a:t>(Huỳnh Mai Liên)</a:t>
            </a:r>
            <a:endParaRPr lang="en-US" sz="3200">
              <a:solidFill>
                <a:srgbClr val="002060"/>
              </a:solidFill>
              <a:latin typeface="UVN Bach Dang" panose="02070603080706020303" pitchFamily="18" charset="0"/>
            </a:endParaRPr>
          </a:p>
        </p:txBody>
      </p:sp>
    </p:spTree>
    <p:extLst>
      <p:ext uri="{BB962C8B-B14F-4D97-AF65-F5344CB8AC3E}">
        <p14:creationId xmlns:p14="http://schemas.microsoft.com/office/powerpoint/2010/main" val="38203886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grpSp>
        <p:nvGrpSpPr>
          <p:cNvPr id="3" name="组合 26">
            <a:extLst>
              <a:ext uri="{FF2B5EF4-FFF2-40B4-BE49-F238E27FC236}">
                <a16:creationId xmlns:a16="http://schemas.microsoft.com/office/drawing/2014/main" id="{11AF88B5-2E81-3AC5-3BD0-8A7E243B924E}"/>
              </a:ext>
            </a:extLst>
          </p:cNvPr>
          <p:cNvGrpSpPr/>
          <p:nvPr/>
        </p:nvGrpSpPr>
        <p:grpSpPr>
          <a:xfrm>
            <a:off x="315166" y="1494100"/>
            <a:ext cx="8060222" cy="1862048"/>
            <a:chOff x="6500872" y="2722367"/>
            <a:chExt cx="4287318" cy="1363636"/>
          </a:xfrm>
        </p:grpSpPr>
        <p:sp>
          <p:nvSpPr>
            <p:cNvPr id="4" name="矩形 27">
              <a:extLst>
                <a:ext uri="{FF2B5EF4-FFF2-40B4-BE49-F238E27FC236}">
                  <a16:creationId xmlns:a16="http://schemas.microsoft.com/office/drawing/2014/main" id="{0DB7C923-47AD-299F-6652-245B08887F1A}"/>
                </a:ext>
              </a:extLst>
            </p:cNvPr>
            <p:cNvSpPr/>
            <p:nvPr/>
          </p:nvSpPr>
          <p:spPr>
            <a:xfrm>
              <a:off x="6500872" y="2722367"/>
              <a:ext cx="4287317" cy="1363636"/>
            </a:xfrm>
            <a:prstGeom prst="rect">
              <a:avLst/>
            </a:prstGeom>
          </p:spPr>
          <p:txBody>
            <a:bodyPr vert="horz" wrap="none">
              <a:spAutoFit/>
            </a:bodyPr>
            <a:lstStyle/>
            <a:p>
              <a:pPr algn="ctr"/>
              <a:r>
                <a:rPr lang="en-US" altLang="zh-CN" sz="11500" smtClean="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5" name="矩形 28">
              <a:extLst>
                <a:ext uri="{FF2B5EF4-FFF2-40B4-BE49-F238E27FC236}">
                  <a16:creationId xmlns:a16="http://schemas.microsoft.com/office/drawing/2014/main" id="{0486687C-426A-E595-5E09-00AC10217305}"/>
                </a:ext>
              </a:extLst>
            </p:cNvPr>
            <p:cNvSpPr/>
            <p:nvPr/>
          </p:nvSpPr>
          <p:spPr>
            <a:xfrm>
              <a:off x="6500873" y="2722367"/>
              <a:ext cx="4287317"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smtClean="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30453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smtClean="0">
                <a:solidFill>
                  <a:srgbClr val="00CC00"/>
                </a:solidFill>
                <a:effectLst>
                  <a:outerShdw blurRad="38100" dist="38100" dir="2700000" algn="tl">
                    <a:srgbClr val="000000">
                      <a:alpha val="43137"/>
                    </a:srgbClr>
                  </a:outerShdw>
                </a:effectLst>
                <a:latin typeface="UTM Avo" panose="02040603050506020204" pitchFamily="18" charset="0"/>
              </a:rPr>
              <a:t>ĐIỀU KÌ DIỆU</a:t>
            </a:r>
            <a:endParaRPr lang="en-US" sz="4000" b="1">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3" name="TextBox 2"/>
          <p:cNvSpPr txBox="1"/>
          <p:nvPr/>
        </p:nvSpPr>
        <p:spPr>
          <a:xfrm>
            <a:off x="368966" y="991914"/>
            <a:ext cx="6184234"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Bạn có thấy lạ không</a:t>
            </a:r>
          </a:p>
          <a:p>
            <a:r>
              <a:rPr lang="en-US" sz="2800" b="1" smtClean="0">
                <a:solidFill>
                  <a:schemeClr val="accent5">
                    <a:lumMod val="50000"/>
                  </a:schemeClr>
                </a:solidFill>
                <a:latin typeface="UTM Avo" panose="02040603050506020204" pitchFamily="18" charset="0"/>
              </a:rPr>
              <a:t>Mỗi đứa mình một khác</a:t>
            </a:r>
          </a:p>
          <a:p>
            <a:r>
              <a:rPr lang="en-US" sz="2800" b="1" smtClean="0">
                <a:solidFill>
                  <a:schemeClr val="accent5">
                    <a:lumMod val="50000"/>
                  </a:schemeClr>
                </a:solidFill>
                <a:latin typeface="UTM Avo" panose="02040603050506020204" pitchFamily="18" charset="0"/>
              </a:rPr>
              <a:t>Cùng ngân nga câu hát</a:t>
            </a:r>
          </a:p>
          <a:p>
            <a:r>
              <a:rPr lang="en-US" sz="2800" b="1" smtClean="0">
                <a:solidFill>
                  <a:schemeClr val="accent5">
                    <a:lumMod val="50000"/>
                  </a:schemeClr>
                </a:solidFill>
                <a:latin typeface="UTM Avo" panose="02040603050506020204" pitchFamily="18" charset="0"/>
              </a:rPr>
              <a:t>Chẳng giọng nào giống nhau.</a:t>
            </a:r>
          </a:p>
        </p:txBody>
      </p:sp>
      <p:sp>
        <p:nvSpPr>
          <p:cNvPr id="4" name="TextBox 3"/>
          <p:cNvSpPr txBox="1"/>
          <p:nvPr/>
        </p:nvSpPr>
        <p:spPr>
          <a:xfrm>
            <a:off x="368965" y="2892904"/>
            <a:ext cx="4652211"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Có bạn thích đứng đầu</a:t>
            </a:r>
          </a:p>
          <a:p>
            <a:r>
              <a:rPr lang="en-US" sz="2800" b="1" smtClean="0">
                <a:solidFill>
                  <a:schemeClr val="accent5">
                    <a:lumMod val="50000"/>
                  </a:schemeClr>
                </a:solidFill>
                <a:latin typeface="UTM Avo" panose="02040603050506020204" pitchFamily="18" charset="0"/>
              </a:rPr>
              <a:t>Có bạn hay giận dỗi</a:t>
            </a:r>
          </a:p>
          <a:p>
            <a:r>
              <a:rPr lang="en-US" sz="2800" b="1" smtClean="0">
                <a:solidFill>
                  <a:schemeClr val="accent5">
                    <a:lumMod val="50000"/>
                  </a:schemeClr>
                </a:solidFill>
                <a:latin typeface="UTM Avo" panose="02040603050506020204" pitchFamily="18" charset="0"/>
              </a:rPr>
              <a:t>Có bạn thích thay đổi </a:t>
            </a:r>
          </a:p>
          <a:p>
            <a:r>
              <a:rPr lang="en-US" sz="2800" b="1" smtClean="0">
                <a:solidFill>
                  <a:schemeClr val="accent5">
                    <a:lumMod val="50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Bạn có nghĩ vu vơ</a:t>
            </a:r>
          </a:p>
          <a:p>
            <a:r>
              <a:rPr lang="en-US" sz="2800" b="1" smtClean="0">
                <a:solidFill>
                  <a:schemeClr val="accent5">
                    <a:lumMod val="50000"/>
                  </a:schemeClr>
                </a:solidFill>
                <a:latin typeface="UTM Avo" panose="02040603050506020204" pitchFamily="18" charset="0"/>
              </a:rPr>
              <a:t>Mình khác nhau nhiều thế</a:t>
            </a:r>
          </a:p>
          <a:p>
            <a:r>
              <a:rPr lang="en-US" sz="2800" b="1" smtClean="0">
                <a:solidFill>
                  <a:schemeClr val="accent5">
                    <a:lumMod val="50000"/>
                  </a:schemeClr>
                </a:solidFill>
                <a:latin typeface="UTM Avo" panose="02040603050506020204" pitchFamily="18" charset="0"/>
              </a:rPr>
              <a:t>Nếu mỗi người một vẻ</a:t>
            </a:r>
          </a:p>
          <a:p>
            <a:r>
              <a:rPr lang="en-US" sz="2800" b="1" smtClean="0">
                <a:solidFill>
                  <a:schemeClr val="accent5">
                    <a:lumMod val="50000"/>
                  </a:schemeClr>
                </a:solidFill>
                <a:latin typeface="UTM Avo" panose="02040603050506020204" pitchFamily="18" charset="0"/>
              </a:rPr>
              <a:t>Liệu mình có cách xa?</a:t>
            </a:r>
          </a:p>
        </p:txBody>
      </p:sp>
      <p:sp>
        <p:nvSpPr>
          <p:cNvPr id="6" name="TextBox 5"/>
          <p:cNvSpPr txBox="1"/>
          <p:nvPr/>
        </p:nvSpPr>
        <p:spPr>
          <a:xfrm>
            <a:off x="6385577" y="991914"/>
            <a:ext cx="5404553" cy="1815882"/>
          </a:xfrm>
          <a:prstGeom prst="rect">
            <a:avLst/>
          </a:prstGeom>
          <a:noFill/>
        </p:spPr>
        <p:txBody>
          <a:bodyPr wrap="square" rtlCol="0">
            <a:spAutoFit/>
          </a:bodyPr>
          <a:lstStyle/>
          <a:p>
            <a:r>
              <a:rPr lang="en-US" sz="2800" b="1" dirty="0" err="1" smtClean="0">
                <a:solidFill>
                  <a:schemeClr val="accent5">
                    <a:lumMod val="50000"/>
                  </a:schemeClr>
                </a:solidFill>
                <a:latin typeface="UTM Avo" panose="02040603050506020204" pitchFamily="18" charset="0"/>
              </a:rPr>
              <a:t>Tớ</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bỗng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phát</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hiện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ra</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Trong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vườn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của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mẹ</a:t>
            </a:r>
            <a:endParaRPr lang="en-US" sz="2800" b="1" dirty="0" smtClean="0">
              <a:solidFill>
                <a:schemeClr val="accent5">
                  <a:lumMod val="50000"/>
                </a:schemeClr>
              </a:solidFill>
              <a:latin typeface="UTM Avo" panose="02040603050506020204" pitchFamily="18" charset="0"/>
            </a:endParaRPr>
          </a:p>
          <a:p>
            <a:r>
              <a:rPr lang="en-US" sz="2800" b="1" dirty="0" smtClean="0">
                <a:solidFill>
                  <a:schemeClr val="accent5">
                    <a:lumMod val="50000"/>
                  </a:schemeClr>
                </a:solidFill>
                <a:latin typeface="UTM Avo" panose="02040603050506020204" pitchFamily="18" charset="0"/>
              </a:rPr>
              <a:t>Lung </a:t>
            </a:r>
            <a:r>
              <a:rPr lang="en-US" sz="2800" b="1" dirty="0" err="1" smtClean="0">
                <a:solidFill>
                  <a:schemeClr val="accent5">
                    <a:lumMod val="50000"/>
                  </a:schemeClr>
                </a:solidFill>
                <a:latin typeface="UTM Avo" panose="02040603050506020204" pitchFamily="18" charset="0"/>
              </a:rPr>
              <a:t>linh</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màu</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sắc</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thế</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Từng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bông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tươi</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xinh</a:t>
            </a:r>
            <a:r>
              <a:rPr lang="en-US" sz="2800" b="1" dirty="0" smtClean="0">
                <a:solidFill>
                  <a:schemeClr val="accent5">
                    <a:lumMod val="50000"/>
                  </a:schemeClr>
                </a:solidFill>
                <a:latin typeface="UTM Avo" panose="02040603050506020204" pitchFamily="18" charset="0"/>
              </a:rPr>
              <a:t>.</a:t>
            </a:r>
          </a:p>
        </p:txBody>
      </p:sp>
      <p:sp>
        <p:nvSpPr>
          <p:cNvPr id="7" name="TextBox 6"/>
          <p:cNvSpPr txBox="1"/>
          <p:nvPr/>
        </p:nvSpPr>
        <p:spPr>
          <a:xfrm>
            <a:off x="6385577" y="2877697"/>
            <a:ext cx="5404553"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Cũng giống như chúng mình</a:t>
            </a:r>
          </a:p>
          <a:p>
            <a:r>
              <a:rPr lang="en-US" sz="2800" b="1" smtClean="0">
                <a:solidFill>
                  <a:schemeClr val="accent5">
                    <a:lumMod val="50000"/>
                  </a:schemeClr>
                </a:solidFill>
                <a:latin typeface="UTM Avo" panose="02040603050506020204" pitchFamily="18" charset="0"/>
              </a:rPr>
              <a:t>Ai cũng đều đáng mến</a:t>
            </a:r>
          </a:p>
          <a:p>
            <a:r>
              <a:rPr lang="en-US" sz="2800" b="1" smtClean="0">
                <a:solidFill>
                  <a:schemeClr val="accent5">
                    <a:lumMod val="50000"/>
                  </a:schemeClr>
                </a:solidFill>
                <a:latin typeface="UTM Avo" panose="02040603050506020204" pitchFamily="18" charset="0"/>
              </a:rPr>
              <a:t>Và khi giọng hòa quyện</a:t>
            </a:r>
          </a:p>
          <a:p>
            <a:r>
              <a:rPr lang="en-US" sz="2800" b="1" smtClean="0">
                <a:solidFill>
                  <a:schemeClr val="accent5">
                    <a:lumMod val="50000"/>
                  </a:schemeClr>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smtClean="0">
                <a:solidFill>
                  <a:srgbClr val="002060"/>
                </a:solidFill>
                <a:latin typeface="UVN Bach Dang" panose="02070603080706020303" pitchFamily="18" charset="0"/>
              </a:rPr>
              <a:t>(Huỳnh Mai Liên)</a:t>
            </a:r>
            <a:endParaRPr lang="en-US" sz="3200">
              <a:solidFill>
                <a:srgbClr val="002060"/>
              </a:solidFill>
              <a:latin typeface="UVN Bach Dang" panose="02070603080706020303" pitchFamily="18" charset="0"/>
            </a:endParaRPr>
          </a:p>
        </p:txBody>
      </p:sp>
      <p:grpSp>
        <p:nvGrpSpPr>
          <p:cNvPr id="10" name="Group 9"/>
          <p:cNvGrpSpPr/>
          <p:nvPr/>
        </p:nvGrpSpPr>
        <p:grpSpPr>
          <a:xfrm>
            <a:off x="7237714" y="4120265"/>
            <a:ext cx="5698041" cy="3232842"/>
            <a:chOff x="5734276" y="2540494"/>
            <a:chExt cx="6038992" cy="3911890"/>
          </a:xfrm>
        </p:grpSpPr>
        <p:pic>
          <p:nvPicPr>
            <p:cNvPr id="11" name="Picture 10">
              <a:extLst>
                <a:ext uri="{FF2B5EF4-FFF2-40B4-BE49-F238E27FC236}">
                  <a16:creationId xmlns:a16="http://schemas.microsoft.com/office/drawing/2014/main" id="{E7BEA6AB-E8BB-4650-86A8-072C6AA27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14" b="6814"/>
            <a:stretch/>
          </p:blipFill>
          <p:spPr bwMode="auto">
            <a:xfrm>
              <a:off x="5734276" y="2540494"/>
              <a:ext cx="6038992" cy="39118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28580" y="3861181"/>
              <a:ext cx="3537284" cy="1750393"/>
            </a:xfrm>
            <a:prstGeom prst="rect">
              <a:avLst/>
            </a:prstGeom>
            <a:noFill/>
          </p:spPr>
          <p:txBody>
            <a:bodyPr wrap="square" rtlCol="0">
              <a:spAutoFit/>
            </a:bodyPr>
            <a:lstStyle/>
            <a:p>
              <a:pPr algn="ctr"/>
              <a:r>
                <a:rPr lang="en-US" sz="4400" b="1" smtClean="0">
                  <a:solidFill>
                    <a:srgbClr val="FF0000"/>
                  </a:solidFill>
                  <a:latin typeface="UTM Avo" panose="02040603050506020204" pitchFamily="18" charset="0"/>
                </a:rPr>
                <a:t>Bài thơ có </a:t>
              </a:r>
              <a:r>
                <a:rPr lang="en-US" sz="4400" b="1" smtClean="0">
                  <a:solidFill>
                    <a:schemeClr val="accent1">
                      <a:lumMod val="50000"/>
                    </a:schemeClr>
                  </a:solidFill>
                  <a:latin typeface="UTM Avo" panose="02040603050506020204" pitchFamily="18" charset="0"/>
                </a:rPr>
                <a:t>5</a:t>
              </a:r>
              <a:r>
                <a:rPr lang="en-US" sz="4400" b="1" smtClean="0">
                  <a:solidFill>
                    <a:srgbClr val="FF0000"/>
                  </a:solidFill>
                  <a:latin typeface="UTM Avo" panose="02040603050506020204" pitchFamily="18" charset="0"/>
                </a:rPr>
                <a:t> khổ.</a:t>
              </a:r>
              <a:endParaRPr lang="en-US" sz="4400" b="1">
                <a:solidFill>
                  <a:srgbClr val="FF0000"/>
                </a:solidFill>
                <a:latin typeface="UTM Avo" panose="02040603050506020204" pitchFamily="18" charset="0"/>
              </a:endParaRPr>
            </a:p>
          </p:txBody>
        </p:sp>
      </p:grpSp>
      <p:sp>
        <p:nvSpPr>
          <p:cNvPr id="13" name="Rectangle: Rounded Corners 10">
            <a:extLst>
              <a:ext uri="{FF2B5EF4-FFF2-40B4-BE49-F238E27FC236}">
                <a16:creationId xmlns:a16="http://schemas.microsoft.com/office/drawing/2014/main" id="{62744F70-AF6E-747B-94A5-66711287907F}"/>
              </a:ext>
            </a:extLst>
          </p:cNvPr>
          <p:cNvSpPr/>
          <p:nvPr/>
        </p:nvSpPr>
        <p:spPr>
          <a:xfrm>
            <a:off x="241447" y="983381"/>
            <a:ext cx="5854829" cy="183682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0">
            <a:extLst>
              <a:ext uri="{FF2B5EF4-FFF2-40B4-BE49-F238E27FC236}">
                <a16:creationId xmlns:a16="http://schemas.microsoft.com/office/drawing/2014/main" id="{62744F70-AF6E-747B-94A5-66711287907F}"/>
              </a:ext>
            </a:extLst>
          </p:cNvPr>
          <p:cNvSpPr/>
          <p:nvPr/>
        </p:nvSpPr>
        <p:spPr>
          <a:xfrm>
            <a:off x="241446" y="2886239"/>
            <a:ext cx="5854830" cy="183682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0">
            <a:extLst>
              <a:ext uri="{FF2B5EF4-FFF2-40B4-BE49-F238E27FC236}">
                <a16:creationId xmlns:a16="http://schemas.microsoft.com/office/drawing/2014/main" id="{62744F70-AF6E-747B-94A5-66711287907F}"/>
              </a:ext>
            </a:extLst>
          </p:cNvPr>
          <p:cNvSpPr/>
          <p:nvPr/>
        </p:nvSpPr>
        <p:spPr>
          <a:xfrm>
            <a:off x="225402" y="4858927"/>
            <a:ext cx="5870874" cy="1836821"/>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0">
            <a:extLst>
              <a:ext uri="{FF2B5EF4-FFF2-40B4-BE49-F238E27FC236}">
                <a16:creationId xmlns:a16="http://schemas.microsoft.com/office/drawing/2014/main" id="{62744F70-AF6E-747B-94A5-66711287907F}"/>
              </a:ext>
            </a:extLst>
          </p:cNvPr>
          <p:cNvSpPr/>
          <p:nvPr/>
        </p:nvSpPr>
        <p:spPr>
          <a:xfrm>
            <a:off x="6304011" y="973151"/>
            <a:ext cx="5486119" cy="1836821"/>
          </a:xfrm>
          <a:prstGeom prst="roundRect">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0">
            <a:extLst>
              <a:ext uri="{FF2B5EF4-FFF2-40B4-BE49-F238E27FC236}">
                <a16:creationId xmlns:a16="http://schemas.microsoft.com/office/drawing/2014/main" id="{62744F70-AF6E-747B-94A5-66711287907F}"/>
              </a:ext>
            </a:extLst>
          </p:cNvPr>
          <p:cNvSpPr/>
          <p:nvPr/>
        </p:nvSpPr>
        <p:spPr>
          <a:xfrm>
            <a:off x="6344793" y="2926232"/>
            <a:ext cx="5486119" cy="1836821"/>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9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70410" y="231602"/>
            <a:ext cx="11395880" cy="4135682"/>
          </a:xfrm>
          <a:prstGeom prst="rect">
            <a:avLst/>
          </a:prstGeom>
        </p:spPr>
      </p:pic>
      <p:sp>
        <p:nvSpPr>
          <p:cNvPr id="3" name="TextBox 2">
            <a:extLst>
              <a:ext uri="{FF2B5EF4-FFF2-40B4-BE49-F238E27FC236}">
                <a16:creationId xmlns:a16="http://schemas.microsoft.com/office/drawing/2014/main" id="{96503D2D-B6DF-58AD-C52E-8E36FBD4B906}"/>
              </a:ext>
            </a:extLst>
          </p:cNvPr>
          <p:cNvSpPr txBox="1"/>
          <p:nvPr/>
        </p:nvSpPr>
        <p:spPr>
          <a:xfrm>
            <a:off x="721895" y="1370576"/>
            <a:ext cx="970547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err="1">
                <a:ln w="19050">
                  <a:solidFill>
                    <a:schemeClr val="bg1">
                      <a:lumMod val="10000"/>
                    </a:schemeClr>
                  </a:solidFill>
                </a:ln>
                <a:solidFill>
                  <a:srgbClr val="00CC00"/>
                </a:solidFill>
                <a:latin typeface="#9Slide05 FS Blonde Script" panose="03000503000000000000" pitchFamily="65" charset="0"/>
              </a:rPr>
              <a:t>Luyện</a:t>
            </a:r>
            <a:r>
              <a:rPr lang="en-US" sz="10000" b="1">
                <a:ln w="19050">
                  <a:solidFill>
                    <a:schemeClr val="bg1">
                      <a:lumMod val="10000"/>
                    </a:schemeClr>
                  </a:solidFill>
                </a:ln>
                <a:solidFill>
                  <a:srgbClr val="00CC00"/>
                </a:solidFill>
                <a:latin typeface="#9Slide05 FS Blonde Script" panose="03000503000000000000" pitchFamily="65" charset="0"/>
              </a:rPr>
              <a:t> </a:t>
            </a:r>
            <a:r>
              <a:rPr lang="en-US" sz="10000" b="1" smtClean="0">
                <a:ln w="19050">
                  <a:solidFill>
                    <a:schemeClr val="bg1">
                      <a:lumMod val="10000"/>
                    </a:schemeClr>
                  </a:solidFill>
                </a:ln>
                <a:solidFill>
                  <a:srgbClr val="00CC00"/>
                </a:solidFill>
                <a:latin typeface="#9Slide05 FS Blonde Script" panose="03000503000000000000" pitchFamily="65" charset="0"/>
              </a:rPr>
              <a:t>đọc theo khổ</a:t>
            </a:r>
            <a:endParaRPr kumimoji="0" lang="en-US" sz="10000" b="1" i="0" u="none" strike="noStrike" kern="1200" cap="none" spc="0" normalizeH="0" baseline="0" noProof="0" dirty="0">
              <a:ln w="19050">
                <a:solidFill>
                  <a:schemeClr val="bg1">
                    <a:lumMod val="10000"/>
                  </a:schemeClr>
                </a:solidFill>
              </a:ln>
              <a:solidFill>
                <a:srgbClr val="00CC00"/>
              </a:solidFill>
              <a:effectLst/>
              <a:uLnTx/>
              <a:uFillTx/>
              <a:latin typeface="#9Slide05 FS Blonde Script" panose="03000503000000000000" pitchFamily="65" charset="0"/>
            </a:endParaRPr>
          </a:p>
        </p:txBody>
      </p:sp>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12" y="3306564"/>
            <a:ext cx="2614165" cy="3486933"/>
          </a:xfrm>
          <a:prstGeom prst="rect">
            <a:avLst/>
          </a:prstGeom>
        </p:spPr>
      </p:pic>
    </p:spTree>
    <p:extLst>
      <p:ext uri="{BB962C8B-B14F-4D97-AF65-F5344CB8AC3E}">
        <p14:creationId xmlns:p14="http://schemas.microsoft.com/office/powerpoint/2010/main" val="1590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smtClean="0">
                <a:solidFill>
                  <a:srgbClr val="00CC00"/>
                </a:solidFill>
                <a:effectLst>
                  <a:outerShdw blurRad="38100" dist="38100" dir="2700000" algn="tl">
                    <a:srgbClr val="000000">
                      <a:alpha val="43137"/>
                    </a:srgbClr>
                  </a:outerShdw>
                </a:effectLst>
                <a:latin typeface="UTM Avo" panose="02040603050506020204" pitchFamily="18" charset="0"/>
              </a:rPr>
              <a:t>ĐIỀU KÌ DIỆU</a:t>
            </a:r>
            <a:endParaRPr lang="en-US" sz="4000" b="1">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smtClean="0">
                <a:solidFill>
                  <a:srgbClr val="C00000"/>
                </a:solidFill>
                <a:latin typeface="UTM Avo" panose="02040603050506020204" pitchFamily="18" charset="0"/>
              </a:rPr>
              <a:t>Bạn có thấy lạ không</a:t>
            </a:r>
          </a:p>
          <a:p>
            <a:r>
              <a:rPr lang="en-US" sz="2800" b="1" smtClean="0">
                <a:solidFill>
                  <a:srgbClr val="C00000"/>
                </a:solidFill>
                <a:latin typeface="UTM Avo" panose="02040603050506020204" pitchFamily="18" charset="0"/>
              </a:rPr>
              <a:t>Mỗi đứa mình một khác</a:t>
            </a:r>
          </a:p>
          <a:p>
            <a:r>
              <a:rPr lang="en-US" sz="2800" b="1" smtClean="0">
                <a:solidFill>
                  <a:srgbClr val="C00000"/>
                </a:solidFill>
                <a:latin typeface="UTM Avo" panose="02040603050506020204" pitchFamily="18" charset="0"/>
              </a:rPr>
              <a:t>Cùng ngân nga câu hát</a:t>
            </a:r>
          </a:p>
          <a:p>
            <a:r>
              <a:rPr lang="en-US" sz="2800" b="1" smtClean="0">
                <a:solidFill>
                  <a:srgbClr val="C00000"/>
                </a:solidFill>
                <a:latin typeface="UTM Avo" panose="02040603050506020204" pitchFamily="18" charset="0"/>
              </a:rPr>
              <a:t>Chẳng giọng nào giống nhau.</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smtClean="0">
                <a:solidFill>
                  <a:schemeClr val="accent1">
                    <a:lumMod val="75000"/>
                  </a:schemeClr>
                </a:solidFill>
                <a:latin typeface="UTM Avo" panose="02040603050506020204" pitchFamily="18" charset="0"/>
              </a:rPr>
              <a:t>Có bạn thích đứng đầu</a:t>
            </a:r>
          </a:p>
          <a:p>
            <a:r>
              <a:rPr lang="en-US" sz="2800" b="1" smtClean="0">
                <a:solidFill>
                  <a:schemeClr val="accent1">
                    <a:lumMod val="75000"/>
                  </a:schemeClr>
                </a:solidFill>
                <a:latin typeface="UTM Avo" panose="02040603050506020204" pitchFamily="18" charset="0"/>
              </a:rPr>
              <a:t>Có bạn hay giận dỗi</a:t>
            </a:r>
          </a:p>
          <a:p>
            <a:r>
              <a:rPr lang="en-US" sz="2800" b="1" smtClean="0">
                <a:solidFill>
                  <a:schemeClr val="accent1">
                    <a:lumMod val="75000"/>
                  </a:schemeClr>
                </a:solidFill>
                <a:latin typeface="UTM Avo" panose="02040603050506020204" pitchFamily="18" charset="0"/>
              </a:rPr>
              <a:t>Có bạn thích thay đổi </a:t>
            </a:r>
          </a:p>
          <a:p>
            <a:r>
              <a:rPr lang="en-US" sz="2800" b="1" smtClean="0">
                <a:solidFill>
                  <a:schemeClr val="accent1">
                    <a:lumMod val="75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smtClean="0">
                <a:solidFill>
                  <a:srgbClr val="33CC33"/>
                </a:solidFill>
                <a:latin typeface="UTM Avo" panose="02040603050506020204" pitchFamily="18" charset="0"/>
              </a:rPr>
              <a:t>Bạn có nghĩ vu vơ</a:t>
            </a:r>
          </a:p>
          <a:p>
            <a:r>
              <a:rPr lang="en-US" sz="2800" b="1" smtClean="0">
                <a:solidFill>
                  <a:srgbClr val="33CC33"/>
                </a:solidFill>
                <a:latin typeface="UTM Avo" panose="02040603050506020204" pitchFamily="18" charset="0"/>
              </a:rPr>
              <a:t>Mình khác nhau nhiều thế</a:t>
            </a:r>
          </a:p>
          <a:p>
            <a:r>
              <a:rPr lang="en-US" sz="2800" b="1" smtClean="0">
                <a:solidFill>
                  <a:srgbClr val="33CC33"/>
                </a:solidFill>
                <a:latin typeface="UTM Avo" panose="02040603050506020204" pitchFamily="18" charset="0"/>
              </a:rPr>
              <a:t>Nếu mỗi người một vẻ</a:t>
            </a:r>
          </a:p>
          <a:p>
            <a:r>
              <a:rPr lang="en-US" sz="2800" b="1" smtClean="0">
                <a:solidFill>
                  <a:srgbClr val="33CC33"/>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smtClean="0">
                <a:solidFill>
                  <a:schemeClr val="accent5">
                    <a:lumMod val="50000"/>
                  </a:schemeClr>
                </a:solidFill>
                <a:latin typeface="UTM Avo" panose="02040603050506020204" pitchFamily="18" charset="0"/>
              </a:rPr>
              <a:t>Tớ</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bỗng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phát</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hiện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ra</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Trong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vườn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của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mẹ</a:t>
            </a:r>
            <a:endParaRPr lang="en-US" sz="2800" b="1" dirty="0" smtClean="0">
              <a:solidFill>
                <a:schemeClr val="accent5">
                  <a:lumMod val="50000"/>
                </a:schemeClr>
              </a:solidFill>
              <a:latin typeface="UTM Avo" panose="02040603050506020204" pitchFamily="18" charset="0"/>
            </a:endParaRPr>
          </a:p>
          <a:p>
            <a:r>
              <a:rPr lang="en-US" sz="2800" b="1" dirty="0" smtClean="0">
                <a:solidFill>
                  <a:schemeClr val="accent5">
                    <a:lumMod val="50000"/>
                  </a:schemeClr>
                </a:solidFill>
                <a:latin typeface="UTM Avo" panose="02040603050506020204" pitchFamily="18" charset="0"/>
              </a:rPr>
              <a:t>Lung </a:t>
            </a:r>
            <a:r>
              <a:rPr lang="en-US" sz="2800" b="1" dirty="0" err="1" smtClean="0">
                <a:solidFill>
                  <a:schemeClr val="accent5">
                    <a:lumMod val="50000"/>
                  </a:schemeClr>
                </a:solidFill>
                <a:latin typeface="UTM Avo" panose="02040603050506020204" pitchFamily="18" charset="0"/>
              </a:rPr>
              <a:t>linh</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màu</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sắc</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thế</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Từng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bông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tươi</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xinh</a:t>
            </a:r>
            <a:r>
              <a:rPr lang="en-US" sz="2800" b="1" dirty="0" smtClean="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smtClean="0">
                <a:solidFill>
                  <a:srgbClr val="FF6600"/>
                </a:solidFill>
                <a:latin typeface="UTM Avo" panose="02040603050506020204" pitchFamily="18" charset="0"/>
              </a:rPr>
              <a:t>Cũng giống như chúng mình</a:t>
            </a:r>
          </a:p>
          <a:p>
            <a:r>
              <a:rPr lang="en-US" sz="2800" b="1" smtClean="0">
                <a:solidFill>
                  <a:srgbClr val="FF6600"/>
                </a:solidFill>
                <a:latin typeface="UTM Avo" panose="02040603050506020204" pitchFamily="18" charset="0"/>
              </a:rPr>
              <a:t>Ai cũng đều đáng mến</a:t>
            </a:r>
          </a:p>
          <a:p>
            <a:r>
              <a:rPr lang="en-US" sz="2800" b="1" smtClean="0">
                <a:solidFill>
                  <a:srgbClr val="FF6600"/>
                </a:solidFill>
                <a:latin typeface="UTM Avo" panose="02040603050506020204" pitchFamily="18" charset="0"/>
              </a:rPr>
              <a:t>Và khi giọng hòa quyện</a:t>
            </a:r>
          </a:p>
          <a:p>
            <a:r>
              <a:rPr lang="en-US" sz="2800" b="1" smtClean="0">
                <a:solidFill>
                  <a:srgbClr val="FF6600"/>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smtClean="0">
                <a:solidFill>
                  <a:srgbClr val="002060"/>
                </a:solidFill>
                <a:latin typeface="UVN Bach Dang" panose="02070603080706020303" pitchFamily="18" charset="0"/>
              </a:rPr>
              <a:t>(Huỳnh Mai Liên)</a:t>
            </a:r>
            <a:endParaRPr lang="en-US" sz="3200">
              <a:solidFill>
                <a:srgbClr val="002060"/>
              </a:solidFill>
              <a:latin typeface="UVN Bach Dang" panose="02070603080706020303" pitchFamily="18" charset="0"/>
            </a:endParaRPr>
          </a:p>
        </p:txBody>
      </p:sp>
    </p:spTree>
    <p:extLst>
      <p:ext uri="{BB962C8B-B14F-4D97-AF65-F5344CB8AC3E}">
        <p14:creationId xmlns:p14="http://schemas.microsoft.com/office/powerpoint/2010/main" val="17990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0" name="Google Shape;1483;p40"/>
          <p:cNvSpPr txBox="1">
            <a:spLocks/>
          </p:cNvSpPr>
          <p:nvPr/>
        </p:nvSpPr>
        <p:spPr>
          <a:xfrm>
            <a:off x="4468630" y="415510"/>
            <a:ext cx="5549429"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5400" b="1" kern="0" smtClean="0">
                <a:latin typeface="#9Slide07 SVNCinnamoncake" panose="02000000000000000000" pitchFamily="2" charset="0"/>
              </a:rPr>
              <a:t>LUYỆN ĐỌC TỪ KHÓ</a:t>
            </a:r>
            <a:endParaRPr lang="en-US" sz="5400" b="1" kern="0" dirty="0">
              <a:latin typeface="#9Slide07 SVNCinnamoncake" panose="02000000000000000000" pitchFamily="2"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FFC000"/>
                </a:solidFill>
                <a:latin typeface="UTM Avo" panose="02040603050506020204" pitchFamily="18" charset="0"/>
              </a:rPr>
              <a:t>ngân nga</a:t>
            </a:r>
            <a:endParaRPr sz="3600" b="1" dirty="0">
              <a:solidFill>
                <a:srgbClr val="FFC000"/>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smtClean="0">
                <a:solidFill>
                  <a:schemeClr val="accent2">
                    <a:lumMod val="75000"/>
                  </a:schemeClr>
                </a:solidFill>
                <a:latin typeface="UTM Avo" panose="02040603050506020204" pitchFamily="18" charset="0"/>
              </a:rPr>
              <a:t>hòa quyện</a:t>
            </a:r>
            <a:endParaRPr sz="3600" b="1" dirty="0">
              <a:solidFill>
                <a:schemeClr val="accent2">
                  <a:lumMod val="75000"/>
                </a:schemeClr>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smtClean="0">
                <a:solidFill>
                  <a:srgbClr val="009999"/>
                </a:solidFill>
                <a:latin typeface="UTM Avo" panose="02040603050506020204" pitchFamily="18" charset="0"/>
              </a:rPr>
              <a:t> </a:t>
            </a:r>
            <a:r>
              <a:rPr lang="en-US" sz="3600" b="1" smtClean="0">
                <a:solidFill>
                  <a:srgbClr val="FF0066"/>
                </a:solidFill>
                <a:latin typeface="UTM Avo" panose="02040603050506020204" pitchFamily="18" charset="0"/>
              </a:rPr>
              <a:t>giận dỗi</a:t>
            </a:r>
            <a:endParaRPr sz="3600" b="1" dirty="0">
              <a:solidFill>
                <a:srgbClr val="FF0066"/>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00CC00"/>
                </a:solidFill>
                <a:latin typeface="UTM Avo" panose="02040603050506020204" pitchFamily="18" charset="0"/>
              </a:rPr>
              <a:t>vang lừng</a:t>
            </a:r>
            <a:endParaRPr sz="3600" b="1" dirty="0">
              <a:solidFill>
                <a:srgbClr val="00CC00"/>
              </a:solidFill>
              <a:latin typeface="UTM Avo" panose="02040603050506020204" pitchFamily="18"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Tree>
    <p:extLst>
      <p:ext uri="{BB962C8B-B14F-4D97-AF65-F5344CB8AC3E}">
        <p14:creationId xmlns:p14="http://schemas.microsoft.com/office/powerpoint/2010/main" val="12397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1AF88B5-2E81-3AC5-3BD0-8A7E243B924E}"/>
              </a:ext>
            </a:extLst>
          </p:cNvPr>
          <p:cNvGrpSpPr/>
          <p:nvPr/>
        </p:nvGrpSpPr>
        <p:grpSpPr>
          <a:xfrm>
            <a:off x="864995" y="1317638"/>
            <a:ext cx="9095148" cy="1862048"/>
            <a:chOff x="6230156" y="2722367"/>
            <a:chExt cx="4837806" cy="1363636"/>
          </a:xfrm>
        </p:grpSpPr>
        <p:sp>
          <p:nvSpPr>
            <p:cNvPr id="3" name="矩形 27">
              <a:extLst>
                <a:ext uri="{FF2B5EF4-FFF2-40B4-BE49-F238E27FC236}">
                  <a16:creationId xmlns:a16="http://schemas.microsoft.com/office/drawing/2014/main" id="{0DB7C923-47AD-299F-6652-245B08887F1A}"/>
                </a:ext>
              </a:extLst>
            </p:cNvPr>
            <p:cNvSpPr/>
            <p:nvPr/>
          </p:nvSpPr>
          <p:spPr>
            <a:xfrm>
              <a:off x="6230156" y="2722367"/>
              <a:ext cx="4828752" cy="1363636"/>
            </a:xfrm>
            <a:prstGeom prst="rect">
              <a:avLst/>
            </a:prstGeom>
          </p:spPr>
          <p:txBody>
            <a:bodyPr vert="horz" wrap="none">
              <a:spAutoFit/>
            </a:bodyPr>
            <a:lstStyle/>
            <a:p>
              <a:pPr algn="ctr"/>
              <a:r>
                <a:rPr lang="en-US" altLang="zh-CN" sz="11500" smtClean="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4" name="矩形 28">
              <a:extLst>
                <a:ext uri="{FF2B5EF4-FFF2-40B4-BE49-F238E27FC236}">
                  <a16:creationId xmlns:a16="http://schemas.microsoft.com/office/drawing/2014/main" id="{0486687C-426A-E595-5E09-00AC10217305}"/>
                </a:ext>
              </a:extLst>
            </p:cNvPr>
            <p:cNvSpPr/>
            <p:nvPr/>
          </p:nvSpPr>
          <p:spPr>
            <a:xfrm>
              <a:off x="6239210" y="2722367"/>
              <a:ext cx="4828752"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smtClean="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spTree>
    <p:extLst>
      <p:ext uri="{BB962C8B-B14F-4D97-AF65-F5344CB8AC3E}">
        <p14:creationId xmlns:p14="http://schemas.microsoft.com/office/powerpoint/2010/main" val="9182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639</Words>
  <Application>Microsoft Office PowerPoint</Application>
  <PresentationFormat>Widescreen</PresentationFormat>
  <Paragraphs>91</Paragraphs>
  <Slides>15</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15</vt:i4>
      </vt:variant>
    </vt:vector>
  </HeadingPairs>
  <TitlesOfParts>
    <vt:vector size="32" baseType="lpstr">
      <vt:lpstr>UTM Wedding K&amp;T</vt:lpstr>
      <vt:lpstr>#9Slide07 IcielPony</vt:lpstr>
      <vt:lpstr>#9Slide05 SVNHollycakes</vt:lpstr>
      <vt:lpstr>#9Slide05 FS Blonde Script</vt:lpstr>
      <vt:lpstr>字魂131号-酷乐潮玩体</vt:lpstr>
      <vt:lpstr>Times New Roman</vt:lpstr>
      <vt:lpstr>#9Slide07 HoneyCream</vt:lpstr>
      <vt:lpstr>#9Slide07 SVNCinnamoncake</vt:lpstr>
      <vt:lpstr>UVN Bach Dang</vt:lpstr>
      <vt:lpstr>Calibri</vt:lpstr>
      <vt:lpstr>#9Slide05 Bodega Script</vt:lpstr>
      <vt:lpstr>SVN-Newton</vt:lpstr>
      <vt:lpstr>Arial</vt:lpstr>
      <vt:lpstr>#9Slide07 IcielCadena</vt:lpstr>
      <vt:lpstr>UTM Avo</vt:lpstr>
      <vt:lpstr>UTM Aptima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Bích</dc:creator>
  <cp:keywords>Măngnon</cp:keywords>
  <dc:description>MT50</dc:description>
  <cp:lastModifiedBy>pc</cp:lastModifiedBy>
  <cp:revision>2</cp:revision>
  <dcterms:created xsi:type="dcterms:W3CDTF">2023-06-18T14:45:43Z</dcterms:created>
  <dcterms:modified xsi:type="dcterms:W3CDTF">2024-09-12T04:57:52Z</dcterms:modified>
  <cp:category>MT50</cp:category>
  <cp:version>MT50</cp:version>
</cp:coreProperties>
</file>