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58" r:id="rId4"/>
    <p:sldId id="260" r:id="rId5"/>
    <p:sldId id="261" r:id="rId6"/>
    <p:sldId id="262" r:id="rId7"/>
    <p:sldId id="263" r:id="rId8"/>
    <p:sldId id="259" r:id="rId9"/>
    <p:sldId id="256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278207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941117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081205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34500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669537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16684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027386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05219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148044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18627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2" y="215900"/>
            <a:ext cx="11375699" cy="6235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FE4A4-0C24-6127-0FF8-7FF627C5B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8FD329-15DE-42EF-A6BE-BAC69FD1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59673" y="6916900"/>
            <a:ext cx="1824009" cy="2002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C3F860-085E-89BA-0D57-929D50D2E10C}"/>
              </a:ext>
            </a:extLst>
          </p:cNvPr>
          <p:cNvSpPr txBox="1"/>
          <p:nvPr userDrawn="1"/>
        </p:nvSpPr>
        <p:spPr>
          <a:xfrm>
            <a:off x="2976529" y="805495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753E55-59E7-D27D-7D36-83A14924433A}"/>
              </a:ext>
            </a:extLst>
          </p:cNvPr>
          <p:cNvSpPr txBox="1">
            <a:spLocks/>
          </p:cNvSpPr>
          <p:nvPr userDrawn="1"/>
        </p:nvSpPr>
        <p:spPr>
          <a:xfrm>
            <a:off x="1378553" y="86250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BEDF5E-1862-66D3-150B-6B21B190F53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575EC5-300D-FC15-20D3-E00676D4CDE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F56C7-0F1C-DE68-E023-D8358C72D9F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914BEB-DC23-018D-C999-91B034A65D0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0FE8C8B-A14A-84B0-37C3-94BFDE4CBAC0}"/>
              </a:ext>
            </a:extLst>
          </p:cNvPr>
          <p:cNvSpPr txBox="1">
            <a:spLocks/>
          </p:cNvSpPr>
          <p:nvPr userDrawn="1"/>
        </p:nvSpPr>
        <p:spPr>
          <a:xfrm>
            <a:off x="-2052208" y="21890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BÍCH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9851F2-57EF-1C68-2740-50AE48E0F28A}"/>
              </a:ext>
            </a:extLst>
          </p:cNvPr>
          <p:cNvSpPr txBox="1">
            <a:spLocks/>
          </p:cNvSpPr>
          <p:nvPr userDrawn="1"/>
        </p:nvSpPr>
        <p:spPr>
          <a:xfrm>
            <a:off x="-254924" y="589758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02DD5C-1323-5AC5-A655-64CAAFCCFD6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344BFE-1F96-AC00-B7ED-B193392362CF}"/>
              </a:ext>
            </a:extLst>
          </p:cNvPr>
          <p:cNvSpPr txBox="1"/>
          <p:nvPr userDrawn="1"/>
        </p:nvSpPr>
        <p:spPr>
          <a:xfrm>
            <a:off x="10105236" y="419573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C209A-3DC9-965A-F4FC-7EF01B73BA6E}"/>
              </a:ext>
            </a:extLst>
          </p:cNvPr>
          <p:cNvSpPr txBox="1"/>
          <p:nvPr userDrawn="1"/>
        </p:nvSpPr>
        <p:spPr>
          <a:xfrm>
            <a:off x="466549" y="9236827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12859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FE4A4-0C24-6127-0FF8-7FF627C5B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8FD329-15DE-42EF-A6BE-BAC69FD1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59673" y="6916900"/>
            <a:ext cx="1824009" cy="2002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C3F860-085E-89BA-0D57-929D50D2E10C}"/>
              </a:ext>
            </a:extLst>
          </p:cNvPr>
          <p:cNvSpPr txBox="1"/>
          <p:nvPr userDrawn="1"/>
        </p:nvSpPr>
        <p:spPr>
          <a:xfrm>
            <a:off x="2976529" y="805495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753E55-59E7-D27D-7D36-83A14924433A}"/>
              </a:ext>
            </a:extLst>
          </p:cNvPr>
          <p:cNvSpPr txBox="1">
            <a:spLocks/>
          </p:cNvSpPr>
          <p:nvPr userDrawn="1"/>
        </p:nvSpPr>
        <p:spPr>
          <a:xfrm>
            <a:off x="1378553" y="86250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BEDF5E-1862-66D3-150B-6B21B190F5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575EC5-300D-FC15-20D3-E00676D4CD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F56C7-0F1C-DE68-E023-D8358C72D9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914BEB-DC23-018D-C999-91B034A65D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0FE8C8B-A14A-84B0-37C3-94BFDE4CBAC0}"/>
              </a:ext>
            </a:extLst>
          </p:cNvPr>
          <p:cNvSpPr txBox="1">
            <a:spLocks/>
          </p:cNvSpPr>
          <p:nvPr userDrawn="1"/>
        </p:nvSpPr>
        <p:spPr>
          <a:xfrm>
            <a:off x="-2052208" y="21890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BÍCH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9851F2-57EF-1C68-2740-50AE48E0F28A}"/>
              </a:ext>
            </a:extLst>
          </p:cNvPr>
          <p:cNvSpPr txBox="1">
            <a:spLocks/>
          </p:cNvSpPr>
          <p:nvPr userDrawn="1"/>
        </p:nvSpPr>
        <p:spPr>
          <a:xfrm>
            <a:off x="-254924" y="589758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02DD5C-1323-5AC5-A655-64CAAFCCFD6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344BFE-1F96-AC00-B7ED-B193392362CF}"/>
              </a:ext>
            </a:extLst>
          </p:cNvPr>
          <p:cNvSpPr txBox="1"/>
          <p:nvPr userDrawn="1"/>
        </p:nvSpPr>
        <p:spPr>
          <a:xfrm>
            <a:off x="10105236" y="419573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C209A-3DC9-965A-F4FC-7EF01B73BA6E}"/>
              </a:ext>
            </a:extLst>
          </p:cNvPr>
          <p:cNvSpPr txBox="1"/>
          <p:nvPr userDrawn="1"/>
        </p:nvSpPr>
        <p:spPr>
          <a:xfrm>
            <a:off x="466549" y="9236827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590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1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FB4BC-8C31-E753-96FE-78423CC3C280}"/>
              </a:ext>
            </a:extLst>
          </p:cNvPr>
          <p:cNvSpPr txBox="1"/>
          <p:nvPr/>
        </p:nvSpPr>
        <p:spPr>
          <a:xfrm>
            <a:off x="2291349" y="2736606"/>
            <a:ext cx="73142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Quê hương em</a:t>
            </a:r>
          </a:p>
        </p:txBody>
      </p:sp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DE846454-DB08-9729-CEBE-68C9E78A6600}"/>
              </a:ext>
            </a:extLst>
          </p:cNvPr>
          <p:cNvSpPr txBox="1">
            <a:spLocks/>
          </p:cNvSpPr>
          <p:nvPr/>
        </p:nvSpPr>
        <p:spPr>
          <a:xfrm>
            <a:off x="1318009" y="2249425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VẺ ĐẸP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49CFE-7040-1470-1D7E-F8552E082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583" y="194516"/>
            <a:ext cx="3243353" cy="1231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E13A4-EA3C-4BA2-799F-8E0791FDC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521" y="174630"/>
            <a:ext cx="4330106" cy="3645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9061" y="3776146"/>
            <a:ext cx="238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accent6">
                    <a:lumMod val="75000"/>
                  </a:schemeClr>
                </a:solidFill>
                <a:latin typeface="#9Slide05 Ciaobella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931845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E93EEA0-8181-D8EC-272E-2797A0232641}"/>
              </a:ext>
            </a:extLst>
          </p:cNvPr>
          <p:cNvSpPr txBox="1"/>
          <p:nvPr/>
        </p:nvSpPr>
        <p:spPr>
          <a:xfrm>
            <a:off x="2789658" y="382816"/>
            <a:ext cx="705102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vi-VN" sz="3200" b="1" dirty="0">
              <a:solidFill>
                <a:srgbClr val="00206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2647" y="0"/>
            <a:ext cx="2934382" cy="1288726"/>
            <a:chOff x="665162" y="435862"/>
            <a:chExt cx="2934382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5162" y="435862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422402" y="818615"/>
              <a:ext cx="217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7030A0"/>
                  </a:solidFill>
                  <a:latin typeface="UTM Cookies" panose="02040603050506020204" pitchFamily="18" charset="0"/>
                </a:rPr>
                <a:t>LUYỆN TẬP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67315" y="382816"/>
            <a:ext cx="9564913" cy="584775"/>
            <a:chOff x="569825" y="2127315"/>
            <a:chExt cx="9564913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3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27315"/>
              <a:ext cx="90387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err="1">
                  <a:solidFill>
                    <a:srgbClr val="00B05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b="1">
                  <a:solidFill>
                    <a:srgbClr val="00B050"/>
                  </a:solidFill>
                  <a:latin typeface="UTM Avo" panose="02040603050506020204" pitchFamily="18" charset="0"/>
                </a:rPr>
                <a:t> sẽ khuyên bạn điều gì?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59481" y="1288726"/>
            <a:ext cx="8387605" cy="4147226"/>
            <a:chOff x="1736111" y="1845260"/>
            <a:chExt cx="8145012" cy="4304080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630ECC9-1DDC-9AA6-F994-0E01F241046C}"/>
              </a:ext>
            </a:extLst>
          </p:cNvPr>
          <p:cNvSpPr txBox="1"/>
          <p:nvPr/>
        </p:nvSpPr>
        <p:spPr>
          <a:xfrm>
            <a:off x="1247872" y="4999962"/>
            <a:ext cx="1013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>
                <a:solidFill>
                  <a:srgbClr val="D7318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sẽ khuyên bạn nên tìm hiểu về quê hương mình, vì quê hương chính là niềm tự hào của mỗi người.</a:t>
            </a:r>
            <a:endParaRPr lang="en-US" sz="3200" b="1">
              <a:solidFill>
                <a:srgbClr val="D7318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563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22830" y="1452406"/>
            <a:ext cx="11382233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9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33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VẬN </a:t>
            </a:r>
            <a:endParaRPr lang="en-US" sz="9900">
              <a:ln>
                <a:solidFill>
                  <a:schemeClr val="tx1">
                    <a:lumMod val="10000"/>
                  </a:schemeClr>
                </a:solidFill>
              </a:ln>
              <a:solidFill>
                <a:srgbClr val="00CCFF"/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SVN-Hole Hearted" panose="020B0A060201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484380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CCFF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DỤNG</a:t>
            </a:r>
          </a:p>
          <a:p>
            <a:endParaRPr lang="en-US" sz="9900"/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37115-0E6C-4EB8-9AFF-E91DFB9C91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873" y="769537"/>
            <a:ext cx="2677424" cy="1274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5295" y="1145154"/>
            <a:ext cx="217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bg1"/>
                </a:solidFill>
                <a:latin typeface="UTM Cookies" panose="02040603050506020204" pitchFamily="18" charset="0"/>
              </a:rPr>
              <a:t>VẬN DỤNG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4115" y="2708842"/>
            <a:ext cx="10900228" cy="4149158"/>
            <a:chOff x="233244" y="2704012"/>
            <a:chExt cx="11118379" cy="3913090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1146586" y="5543092"/>
            <a:ext cx="653039" cy="686566"/>
          </a:xfrm>
          <a:prstGeom prst="ellipse">
            <a:avLst/>
          </a:prstGeom>
          <a:solidFill>
            <a:srgbClr val="FD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18612" y="1023198"/>
            <a:ext cx="7873502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Sưu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tầm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vẻ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con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bức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đẹp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9828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0738" y="3570915"/>
            <a:ext cx="7953014" cy="3017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5FB4BC-8C31-E753-96FE-78423CC3C280}"/>
              </a:ext>
            </a:extLst>
          </p:cNvPr>
          <p:cNvSpPr txBox="1"/>
          <p:nvPr/>
        </p:nvSpPr>
        <p:spPr>
          <a:xfrm>
            <a:off x="994945" y="269275"/>
            <a:ext cx="1020211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>
                <a:solidFill>
                  <a:srgbClr val="002060"/>
                </a:solidFill>
                <a:latin typeface="#9Slide07 IcielBC Cubano Normal" panose="00000500000000000000" pitchFamily="2" charset="0"/>
              </a:rPr>
              <a:t>CHÚC CÁC EM</a:t>
            </a:r>
          </a:p>
        </p:txBody>
      </p:sp>
      <p:sp>
        <p:nvSpPr>
          <p:cNvPr id="4" name="Google Shape;1910;p31">
            <a:extLst>
              <a:ext uri="{FF2B5EF4-FFF2-40B4-BE49-F238E27FC236}">
                <a16:creationId xmlns:a16="http://schemas.microsoft.com/office/drawing/2014/main" id="{68F450CD-7F84-00CD-9A76-9E8A1219AC82}"/>
              </a:ext>
            </a:extLst>
          </p:cNvPr>
          <p:cNvSpPr txBox="1">
            <a:spLocks/>
          </p:cNvSpPr>
          <p:nvPr/>
        </p:nvSpPr>
        <p:spPr>
          <a:xfrm>
            <a:off x="1499905" y="2582438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6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D73184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HỌC TỐT!</a:t>
            </a:r>
          </a:p>
        </p:txBody>
      </p:sp>
    </p:spTree>
    <p:extLst>
      <p:ext uri="{BB962C8B-B14F-4D97-AF65-F5344CB8AC3E}">
        <p14:creationId xmlns:p14="http://schemas.microsoft.com/office/powerpoint/2010/main" val="1606642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sp>
        <p:nvSpPr>
          <p:cNvPr id="2" name="Google Shape;1910;p31">
            <a:extLst>
              <a:ext uri="{FF2B5EF4-FFF2-40B4-BE49-F238E27FC236}">
                <a16:creationId xmlns:a16="http://schemas.microsoft.com/office/drawing/2014/main" id="{FAF3AA4E-443F-3A9F-44FA-6A76EC1BAA90}"/>
              </a:ext>
            </a:extLst>
          </p:cNvPr>
          <p:cNvSpPr txBox="1">
            <a:spLocks/>
          </p:cNvSpPr>
          <p:nvPr/>
        </p:nvSpPr>
        <p:spPr>
          <a:xfrm>
            <a:off x="3903484" y="118494"/>
            <a:ext cx="5677243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lang="en-US" sz="600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C0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latin typeface="SVN-Hole Hearted" panose="020B0A06020104020203" pitchFamily="34" charset="0"/>
              </a:rPr>
              <a:t>Yêu </a:t>
            </a:r>
            <a:r>
              <a:rPr lang="en-US" sz="6000" dirty="0" err="1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C0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latin typeface="SVN-Hole Hearted" panose="020B0A06020104020203" pitchFamily="34" charset="0"/>
              </a:rPr>
              <a:t>cầu</a:t>
            </a:r>
            <a:r>
              <a:rPr lang="en-US" sz="600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C0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6000" dirty="0" err="1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C0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latin typeface="SVN-Hole Hearted" panose="020B0A06020104020203" pitchFamily="34" charset="0"/>
              </a:rPr>
              <a:t>cần</a:t>
            </a:r>
            <a:r>
              <a:rPr lang="en-US" sz="600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C0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latin typeface="SVN-Hole Hearted" panose="020B0A06020104020203" pitchFamily="34" charset="0"/>
              </a:rPr>
              <a:t> </a:t>
            </a:r>
            <a:r>
              <a:rPr lang="en-US" sz="6000" dirty="0" err="1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C0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latin typeface="SVN-Hole Hearted" panose="020B0A06020104020203" pitchFamily="34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solidFill>
                  <a:prstClr val="black">
                    <a:lumMod val="10000"/>
                  </a:prstClr>
                </a:solidFill>
              </a:ln>
              <a:solidFill>
                <a:srgbClr val="FFC000"/>
              </a:solidFill>
              <a:effectLst>
                <a:glow rad="101600">
                  <a:prstClr val="white">
                    <a:lumMod val="60000"/>
                    <a:lumOff val="40000"/>
                    <a:alpha val="60000"/>
                  </a:prstClr>
                </a:glow>
              </a:effectLst>
              <a:uLnTx/>
              <a:uFillTx/>
              <a:latin typeface="SVN-Hole Hearted" panose="020B0A06020104020203" pitchFamily="34" charset="0"/>
              <a:sym typeface="Chang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B2AA74-897E-1D0F-1B5C-4EC3D2957D09}"/>
              </a:ext>
            </a:extLst>
          </p:cNvPr>
          <p:cNvSpPr txBox="1"/>
          <p:nvPr/>
        </p:nvSpPr>
        <p:spPr>
          <a:xfrm>
            <a:off x="1355387" y="1375965"/>
            <a:ext cx="9662199" cy="4454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Kiến thức, kĩ năng: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3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cố, khắc sâu kiến thức đã học để thực hành xử lí tình huống cụ thể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Phát triển năng lực và phẩm chất: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Rèn năng lực phát triển bản thân, điều chỉnh hành vi.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Hình thành phẩm chất yêu nước, trách nhiệm, chăm chỉ.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35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1176852" y="1986694"/>
            <a:ext cx="4808207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KH</a:t>
            </a:r>
            <a:r>
              <a:rPr lang="en-US" sz="120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Ở</a:t>
            </a:r>
            <a:r>
              <a:rPr lang="en-US" sz="120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39532" y="3216565"/>
            <a:ext cx="51224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20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Đ</a:t>
            </a:r>
            <a:r>
              <a:rPr lang="en-US" sz="120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Ộ</a:t>
            </a:r>
            <a:r>
              <a:rPr lang="en-US" sz="120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2085564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350327"/>
            <a:ext cx="6759590" cy="256495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86531" y="277090"/>
            <a:ext cx="2790124" cy="720436"/>
            <a:chOff x="4386531" y="277090"/>
            <a:chExt cx="2790124" cy="720436"/>
          </a:xfrm>
        </p:grpSpPr>
        <p:sp>
          <p:nvSpPr>
            <p:cNvPr id="5" name="Flowchart: Terminator 4"/>
            <p:cNvSpPr/>
            <p:nvPr/>
          </p:nvSpPr>
          <p:spPr>
            <a:xfrm>
              <a:off x="4386531" y="277090"/>
              <a:ext cx="2443760" cy="720436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599709" y="295776"/>
              <a:ext cx="2576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solidFill>
                    <a:srgbClr val="FF3300"/>
                  </a:solidFill>
                  <a:latin typeface="UTM Seagull" panose="02040603050506020204" pitchFamily="18" charset="0"/>
                </a:rPr>
                <a:t>Trò chơi 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28799" y="2604654"/>
            <a:ext cx="8201891" cy="28124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000">
                <a:solidFill>
                  <a:srgbClr val="00CC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Quê</a:t>
            </a:r>
            <a:r>
              <a:rPr lang="en-US" sz="800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bạn</a:t>
            </a:r>
            <a:r>
              <a:rPr lang="en-US" sz="800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ở</a:t>
            </a:r>
            <a:r>
              <a:rPr lang="en-US" sz="800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>
                <a:solidFill>
                  <a:srgbClr val="FF33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đâu</a:t>
            </a:r>
            <a:r>
              <a:rPr lang="en-US" sz="800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vậy </a:t>
            </a:r>
            <a:r>
              <a:rPr lang="en-US" sz="800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nhỉ</a:t>
            </a:r>
            <a:r>
              <a:rPr lang="en-US" sz="8000"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3153852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45060" y="302080"/>
            <a:ext cx="4350939" cy="894316"/>
            <a:chOff x="1745060" y="302080"/>
            <a:chExt cx="4350939" cy="8943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B86D33-0E2C-4799-A9B4-3CFA82D34800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" name="组合 58">
                <a:extLst>
                  <a:ext uri="{FF2B5EF4-FFF2-40B4-BE49-F238E27FC236}">
                    <a16:creationId xmlns:a16="http://schemas.microsoft.com/office/drawing/2014/main" id="{6B8AF614-31CA-45D8-A5B0-D933F55BDE14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6" name="五角星 2">
                  <a:extLst>
                    <a:ext uri="{FF2B5EF4-FFF2-40B4-BE49-F238E27FC236}">
                      <a16:creationId xmlns:a16="http://schemas.microsoft.com/office/drawing/2014/main" id="{38674AB7-00FB-4AA9-8678-8D3E1404217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" name="五角星 2">
                  <a:extLst>
                    <a:ext uri="{FF2B5EF4-FFF2-40B4-BE49-F238E27FC236}">
                      <a16:creationId xmlns:a16="http://schemas.microsoft.com/office/drawing/2014/main" id="{C2076813-290E-40AB-BFCD-34079681C42F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9" name="TextBox 8"/>
            <p:cNvSpPr txBox="1"/>
            <p:nvPr/>
          </p:nvSpPr>
          <p:spPr>
            <a:xfrm>
              <a:off x="2620814" y="332509"/>
              <a:ext cx="347518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accent1">
                      <a:lumMod val="75000"/>
                    </a:schemeClr>
                  </a:solidFill>
                  <a:latin typeface="UTM Seagull" panose="02040603050506020204" pitchFamily="18" charset="0"/>
                </a:rPr>
                <a:t>Quê tớ có</a:t>
              </a:r>
            </a:p>
          </p:txBody>
        </p:sp>
      </p:grpSp>
      <p:pic>
        <p:nvPicPr>
          <p:cNvPr id="1026" name="Picture 2" descr="Lăng Chủ tịch Hồ Chí Minh: Nơi hội tụ tình cảm, khát vọng và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26" y="91421"/>
            <a:ext cx="4824088" cy="3618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8" name="Picture 4" descr="Hồ Hoàn Kiếm - THÔNG TIN DU LỊCH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58" y="2205945"/>
            <a:ext cx="4242239" cy="3645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0" name="Picture 6" descr="Cầu Thê Húc - Biểu tượng cho nét đẹp văn hóa của người Hà thà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62">
            <a:off x="6979884" y="3874358"/>
            <a:ext cx="5313709" cy="283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1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863943" y="5571750"/>
              <a:ext cx="3548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3300"/>
                  </a:solidFill>
                  <a:latin typeface="UTM Avo" panose="02040603050506020204" pitchFamily="18" charset="0"/>
                </a:rPr>
                <a:t>Thủ đô Hà Nội</a:t>
              </a:r>
            </a:p>
          </p:txBody>
        </p:sp>
      </p:grpSp>
      <p:pic>
        <p:nvPicPr>
          <p:cNvPr id="19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1088889" y="446040"/>
            <a:ext cx="1428120" cy="7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55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45060" y="302080"/>
            <a:ext cx="4350939" cy="894316"/>
            <a:chOff x="1745060" y="302080"/>
            <a:chExt cx="4350939" cy="8943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B86D33-0E2C-4799-A9B4-3CFA82D34800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" name="组合 58">
                <a:extLst>
                  <a:ext uri="{FF2B5EF4-FFF2-40B4-BE49-F238E27FC236}">
                    <a16:creationId xmlns:a16="http://schemas.microsoft.com/office/drawing/2014/main" id="{6B8AF614-31CA-45D8-A5B0-D933F55BDE14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7" name="五角星 2">
                  <a:extLst>
                    <a:ext uri="{FF2B5EF4-FFF2-40B4-BE49-F238E27FC236}">
                      <a16:creationId xmlns:a16="http://schemas.microsoft.com/office/drawing/2014/main" id="{38674AB7-00FB-4AA9-8678-8D3E1404217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8" name="五角星 2">
                  <a:extLst>
                    <a:ext uri="{FF2B5EF4-FFF2-40B4-BE49-F238E27FC236}">
                      <a16:creationId xmlns:a16="http://schemas.microsoft.com/office/drawing/2014/main" id="{C2076813-290E-40AB-BFCD-34079681C42F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2620814" y="332509"/>
              <a:ext cx="347518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chemeClr val="accent1">
                      <a:lumMod val="75000"/>
                    </a:schemeClr>
                  </a:solidFill>
                  <a:latin typeface="UTM Seagull" panose="02040603050506020204" pitchFamily="18" charset="0"/>
                </a:rPr>
                <a:t>Quê tớ có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1088889" y="446040"/>
            <a:ext cx="1428120" cy="750356"/>
          </a:xfrm>
          <a:prstGeom prst="rect">
            <a:avLst/>
          </a:prstGeom>
        </p:spPr>
      </p:pic>
      <p:pic>
        <p:nvPicPr>
          <p:cNvPr id="1026" name="Picture 2" descr="GOLDL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749238"/>
            <a:ext cx="5525695" cy="3685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nh Nghiệm Du Lịch Huế tự túc từ Ví MoMo Cho Bạn Khám Phá Trọn Vẹn Cố Đ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67" y="3842114"/>
            <a:ext cx="5827594" cy="2913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30" name="Picture 6" descr="Rực rỡ sắc màu tại làng hương hàng trăm năm tuổi ngày giáp Tế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07" y="3975885"/>
            <a:ext cx="3671678" cy="2646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62756" y="1226824"/>
            <a:ext cx="3533243" cy="1965163"/>
            <a:chOff x="2620814" y="4612470"/>
            <a:chExt cx="4087417" cy="2213810"/>
          </a:xfrm>
        </p:grpSpPr>
        <p:grpSp>
          <p:nvGrpSpPr>
            <p:cNvPr id="15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17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842427" y="5337370"/>
              <a:ext cx="3548402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FF3300"/>
                  </a:solidFill>
                  <a:latin typeface="UTM Avo" panose="02040603050506020204" pitchFamily="18" charset="0"/>
                </a:rPr>
                <a:t>Thành phố Huế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7987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992086" y="1406071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0" y="1653586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900" dirty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33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LUYÊN</a:t>
            </a:r>
            <a:endParaRPr lang="en-US" sz="9900" dirty="0">
              <a:ln>
                <a:solidFill>
                  <a:schemeClr val="tx1">
                    <a:lumMod val="10000"/>
                  </a:schemeClr>
                </a:solidFill>
              </a:ln>
              <a:solidFill>
                <a:srgbClr val="00CCFF"/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SVN-Hole Hearted" panose="020B0A060201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9019" y="3592628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CCFF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TẬP</a:t>
            </a:r>
          </a:p>
          <a:p>
            <a:endParaRPr lang="en-US" sz="9900"/>
          </a:p>
        </p:txBody>
      </p:sp>
    </p:spTree>
    <p:extLst>
      <p:ext uri="{BB962C8B-B14F-4D97-AF65-F5344CB8AC3E}">
        <p14:creationId xmlns:p14="http://schemas.microsoft.com/office/powerpoint/2010/main" val="409482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2647" y="0"/>
            <a:ext cx="2934382" cy="1288726"/>
            <a:chOff x="665162" y="435862"/>
            <a:chExt cx="2934382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5162" y="435862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422402" y="818615"/>
              <a:ext cx="217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7030A0"/>
                  </a:solidFill>
                  <a:latin typeface="UTM Cookies" panose="02040603050506020204" pitchFamily="18" charset="0"/>
                </a:rPr>
                <a:t>LUYỆN TẬP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22401" y="1328887"/>
            <a:ext cx="9564913" cy="1200329"/>
            <a:chOff x="569825" y="2127315"/>
            <a:chExt cx="9564913" cy="120032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3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27315"/>
              <a:ext cx="90387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giới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thiệu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quê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hương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theo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gợi</a:t>
              </a:r>
              <a:r>
                <a:rPr lang="en-US" sz="36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ý:</a:t>
              </a:r>
              <a:endParaRPr lang="vi-VN" sz="3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36915" y="2829019"/>
            <a:ext cx="10314934" cy="247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cảnh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3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38" y="4633983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548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5" b="93147" l="986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378" y="777725"/>
            <a:ext cx="4952092" cy="660278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688080" y="1755996"/>
            <a:ext cx="6921863" cy="3411090"/>
            <a:chOff x="3688080" y="1755996"/>
            <a:chExt cx="6921863" cy="3411090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688080" y="1755996"/>
              <a:ext cx="6921863" cy="3411090"/>
            </a:xfrm>
            <a:prstGeom prst="wedgeRoundRectCallout">
              <a:avLst>
                <a:gd name="adj1" fmla="val -60957"/>
                <a:gd name="adj2" fmla="val -12107"/>
                <a:gd name="adj3" fmla="val 16667"/>
              </a:avLst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17982" y="1938047"/>
              <a:ext cx="666205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3200">
                  <a:solidFill>
                    <a:srgbClr val="0070C0"/>
                  </a:solidFill>
                  <a:latin typeface="UTM Avo" panose="02040603050506020204" pitchFamily="18" charset="0"/>
                </a:rPr>
                <a:t>Mình là người Đà Nẵng.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200">
                  <a:solidFill>
                    <a:srgbClr val="0070C0"/>
                  </a:solidFill>
                  <a:latin typeface="UTM Avo" panose="02040603050506020204" pitchFamily="18" charset="0"/>
                </a:rPr>
                <a:t>Đà Nẵng có nhiều cảnh đẹp nổi tiếng như Bà Nà Hill, có chùa Linh Ứng, có cầu Rồng,…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200">
                  <a:solidFill>
                    <a:srgbClr val="0070C0"/>
                  </a:solidFill>
                  <a:latin typeface="UTM Avo" panose="02040603050506020204" pitchFamily="18" charset="0"/>
                </a:rPr>
                <a:t>Người dân nơi đây rất thân thiện và hiếu khách.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0027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</TotalTime>
  <Words>249</Words>
  <Application>Microsoft Office PowerPoint</Application>
  <PresentationFormat>Widescreen</PresentationFormat>
  <Paragraphs>39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等线</vt:lpstr>
      <vt:lpstr>#9Slide05 Aphrodite Pro</vt:lpstr>
      <vt:lpstr>#9Slide05 Ciaobella</vt:lpstr>
      <vt:lpstr>#9Slide07 Altus</vt:lpstr>
      <vt:lpstr>#9Slide07 HoneyCream</vt:lpstr>
      <vt:lpstr>#9Slide07 IcielBC Cubano Normal</vt:lpstr>
      <vt:lpstr>#9Slide07 IcielNabila</vt:lpstr>
      <vt:lpstr>Arial</vt:lpstr>
      <vt:lpstr>Cambria</vt:lpstr>
      <vt:lpstr>Chango</vt:lpstr>
      <vt:lpstr>inpin heiti</vt:lpstr>
      <vt:lpstr>SVN-Hole Hearted</vt:lpstr>
      <vt:lpstr>SVN-Newton</vt:lpstr>
      <vt:lpstr>Times New Roman</vt:lpstr>
      <vt:lpstr>UTM Avo</vt:lpstr>
      <vt:lpstr>UTM Cookies</vt:lpstr>
      <vt:lpstr>UTM Seagull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17</cp:revision>
  <dcterms:created xsi:type="dcterms:W3CDTF">2022-08-18T18:05:55Z</dcterms:created>
  <dcterms:modified xsi:type="dcterms:W3CDTF">2024-09-13T05:28:37Z</dcterms:modified>
</cp:coreProperties>
</file>