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5" r:id="rId2"/>
  </p:sldMasterIdLst>
  <p:notesMasterIdLst>
    <p:notesMasterId r:id="rId21"/>
  </p:notesMasterIdLst>
  <p:sldIdLst>
    <p:sldId id="256" r:id="rId3"/>
    <p:sldId id="260" r:id="rId4"/>
    <p:sldId id="316" r:id="rId5"/>
    <p:sldId id="314" r:id="rId6"/>
    <p:sldId id="317" r:id="rId7"/>
    <p:sldId id="318" r:id="rId8"/>
    <p:sldId id="319" r:id="rId9"/>
    <p:sldId id="320" r:id="rId10"/>
    <p:sldId id="321" r:id="rId11"/>
    <p:sldId id="322" r:id="rId12"/>
    <p:sldId id="312" r:id="rId13"/>
    <p:sldId id="323" r:id="rId14"/>
    <p:sldId id="261" r:id="rId15"/>
    <p:sldId id="288" r:id="rId16"/>
    <p:sldId id="326" r:id="rId17"/>
    <p:sldId id="327" r:id="rId18"/>
    <p:sldId id="324" r:id="rId19"/>
    <p:sldId id="329" r:id="rId20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2"/>
    </p:embeddedFont>
    <p:embeddedFont>
      <p:font typeface="#9Slide03 SFU Helvetica UltraCo" panose="00000400000000000000" pitchFamily="2" charset="0"/>
      <p:regular r:id="rId23"/>
    </p:embeddedFont>
    <p:embeddedFont>
      <p:font typeface="#9Slide05 Amtenar" panose="02000000000000000000" pitchFamily="2" charset="0"/>
      <p:regular r:id="rId24"/>
    </p:embeddedFont>
    <p:embeddedFont>
      <p:font typeface="#9Slide07 Altus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#9Slide07 SVNCinnamoncake" panose="02000000000000000000" pitchFamily="2" charset="0"/>
      <p:regular r:id="rId27"/>
    </p:embeddedFont>
    <p:embeddedFont>
      <p:font typeface="#9Slide07 SVNZiclets" panose="02000603000000000000" pitchFamily="2" charset="0"/>
      <p:regular r:id="rId28"/>
    </p:embeddedFont>
    <p:embeddedFont>
      <p:font typeface="Advent Pro Medium" panose="020B0604020202020204" charset="0"/>
      <p:regular r:id="rId29"/>
      <p:bold r:id="rId30"/>
    </p:embeddedFont>
    <p:embeddedFont>
      <p:font typeface="Fredoka One" panose="02000000000000000000" pitchFamily="2" charset="0"/>
      <p:regular r:id="rId31"/>
    </p:embeddedFont>
    <p:embeddedFont>
      <p:font typeface="Inria Sans" panose="020B0604020202020204" charset="0"/>
      <p:regular r:id="rId32"/>
      <p:bold r:id="rId33"/>
      <p:italic r:id="rId34"/>
      <p:boldItalic r:id="rId35"/>
    </p:embeddedFont>
    <p:embeddedFont>
      <p:font typeface="Press Start 2P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EA798-41DF-415A-9F30-8F1E658A6590}">
  <a:tblStyle styleId="{A9BEA798-41DF-415A-9F30-8F1E658A65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99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7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3" name="Google Shape;14273;gb8b30863f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4" name="Google Shape;14274;gb8b30863f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0" name="Google Shape;15680;gb9126897ec_0_14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1" name="Google Shape;15681;gb9126897ec_0_14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849875" y="1070097"/>
            <a:ext cx="7401691" cy="3229425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356617" y="679695"/>
            <a:ext cx="3846950" cy="598983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647750" y="1191725"/>
            <a:ext cx="5848500" cy="1797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201969" y="3814250"/>
            <a:ext cx="4740600" cy="447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5683060" y="2478045"/>
            <a:ext cx="626006" cy="615008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627959" y="4496438"/>
            <a:ext cx="351578" cy="313402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6156273" y="3146464"/>
            <a:ext cx="658095" cy="707132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7496250" y="179125"/>
            <a:ext cx="118775" cy="124075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576600" y="2172750"/>
            <a:ext cx="273275" cy="294325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69000" y="572625"/>
            <a:ext cx="118775" cy="124075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8804275" y="2509713"/>
            <a:ext cx="118775" cy="124075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2984075" y="225113"/>
            <a:ext cx="118775" cy="124075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528975" y="4549025"/>
            <a:ext cx="118775" cy="124075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3177082" y="217206"/>
            <a:ext cx="1049633" cy="523940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8424007" y="540006"/>
            <a:ext cx="1049633" cy="523940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4226715" y="3990919"/>
            <a:ext cx="433691" cy="60783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8110985" y="3870986"/>
            <a:ext cx="1191387" cy="732516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4447737" y="1770150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4447737" y="2611950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4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59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2510400" y="896825"/>
            <a:ext cx="4123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3047250" y="1944625"/>
            <a:ext cx="3049500" cy="3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3494700" y="2244475"/>
            <a:ext cx="2154600" cy="87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8258907" y="146381"/>
            <a:ext cx="1049633" cy="523940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390468" y="2047819"/>
            <a:ext cx="1049633" cy="523940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72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8581282" y="539994"/>
            <a:ext cx="1049633" cy="523940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463618" y="3516531"/>
            <a:ext cx="1049633" cy="523940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077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1647750" y="1356237"/>
            <a:ext cx="5848500" cy="19845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3801650" y="473225"/>
            <a:ext cx="1540800" cy="15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04076" y="3104387"/>
            <a:ext cx="5892168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1647750" y="2201850"/>
            <a:ext cx="5848500" cy="739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866384" y="4454363"/>
            <a:ext cx="351578" cy="313402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615025" y="364375"/>
            <a:ext cx="118775" cy="124075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34913" y="1883200"/>
            <a:ext cx="273275" cy="294325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112775" y="4769925"/>
            <a:ext cx="118775" cy="124075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090025" y="652375"/>
            <a:ext cx="118775" cy="124075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8803425" y="4193125"/>
            <a:ext cx="118775" cy="124075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8473283" y="1237376"/>
            <a:ext cx="475092" cy="46674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720000" y="1758000"/>
            <a:ext cx="3868500" cy="2377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7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42896" y="-80425"/>
            <a:ext cx="9525600" cy="53043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497950" y="775050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714850" y="1590163"/>
            <a:ext cx="3085500" cy="7728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714850" y="2472838"/>
            <a:ext cx="35850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387784" y="4769913"/>
            <a:ext cx="351578" cy="313402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269000" y="2903475"/>
            <a:ext cx="273275" cy="294325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8557467" y="90282"/>
            <a:ext cx="365587" cy="393748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8428500" y="3992907"/>
            <a:ext cx="336565" cy="36252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0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295536" y="4389069"/>
            <a:ext cx="455123" cy="443973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8393065" y="4282764"/>
            <a:ext cx="365188" cy="358722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7490212" y="97632"/>
            <a:ext cx="507090" cy="4797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497950" y="1150171"/>
            <a:ext cx="8148000" cy="35934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1"/>
          <p:cNvSpPr/>
          <p:nvPr/>
        </p:nvSpPr>
        <p:spPr>
          <a:xfrm>
            <a:off x="497950" y="471200"/>
            <a:ext cx="8148000" cy="531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172149" y="272947"/>
            <a:ext cx="123372" cy="128877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8923824" y="1150172"/>
            <a:ext cx="123372" cy="128877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442599" y="110347"/>
            <a:ext cx="123372" cy="128877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7815599" y="4909547"/>
            <a:ext cx="123372" cy="128877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6507801" y="185942"/>
            <a:ext cx="709009" cy="447615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8488800" y="2906775"/>
            <a:ext cx="273275" cy="294325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277205" y="1599021"/>
            <a:ext cx="351570" cy="345345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792413" y="4574675"/>
            <a:ext cx="484625" cy="500050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91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3393210" y="3870986"/>
            <a:ext cx="1191387" cy="732516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034492" y="96567"/>
            <a:ext cx="1049633" cy="523940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7819471" y="544517"/>
            <a:ext cx="1049633" cy="523940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6031078" y="4237329"/>
            <a:ext cx="275098" cy="366258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37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151417" y="4511474"/>
            <a:ext cx="9446833" cy="1136997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256301" y="147620"/>
            <a:ext cx="926943" cy="228568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224938" y="1269813"/>
            <a:ext cx="304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224938" y="2025513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498068" y="3818306"/>
            <a:ext cx="1049633" cy="523940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6565232" y="367856"/>
            <a:ext cx="1049633" cy="523940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ria Sans"/>
              <a:buChar char="■"/>
              <a:defRPr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8E816-ECFE-FCD2-4115-7756DCFCF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268C9D-817E-6FED-B904-200E8F5B8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DF536F4-CD0A-B42D-4ABA-FDB98206F7CC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63D87-819D-DA69-9822-46FC420B23E3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6CE2FC-0DBD-6A75-967E-41D36BEF4B4B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65830-F441-BF43-A53C-2B90F358AB4D}"/>
              </a:ext>
            </a:extLst>
          </p:cNvPr>
          <p:cNvSpPr txBox="1">
            <a:spLocks/>
          </p:cNvSpPr>
          <p:nvPr userDrawn="1"/>
        </p:nvSpPr>
        <p:spPr>
          <a:xfrm>
            <a:off x="7379336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accent6"/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accent6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66" r:id="rId4"/>
    <p:sldLayoutId id="2147483676" r:id="rId5"/>
    <p:sldLayoutId id="2147483677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●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dvent Pro Medium"/>
              <a:buChar char="○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dvent Pro Medium"/>
              <a:buChar char="■"/>
              <a:defRPr sz="16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73EA-FB90-4419-D92F-DE9950988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6CA3-EEBB-93C6-7509-7C367894E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10E72-D6A8-3E31-1AA6-E17449716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B5213B3-C626-92D4-8DF8-98B371C93891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2DD59D-256E-3CEE-01D4-45EC06CE1A9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DAB961-90BC-1379-510B-6AD0FA785676}"/>
              </a:ext>
            </a:extLst>
          </p:cNvPr>
          <p:cNvSpPr txBox="1">
            <a:spLocks/>
          </p:cNvSpPr>
          <p:nvPr userDrawn="1"/>
        </p:nvSpPr>
        <p:spPr>
          <a:xfrm>
            <a:off x="-2030504" y="199815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9481E9-5881-1F96-1563-ED86B2D6E586}"/>
              </a:ext>
            </a:extLst>
          </p:cNvPr>
          <p:cNvSpPr txBox="1">
            <a:spLocks/>
          </p:cNvSpPr>
          <p:nvPr userDrawn="1"/>
        </p:nvSpPr>
        <p:spPr>
          <a:xfrm>
            <a:off x="6823712" y="-321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894027-59CF-ED71-21B7-FF024D8C63C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699424" y="44395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11" Type="http://schemas.openxmlformats.org/officeDocument/2006/relationships/image" Target="../media/image18.png"/><Relationship Id="rId5" Type="http://schemas.openxmlformats.org/officeDocument/2006/relationships/hyperlink" Target="https://www.pngall.com/fan-png" TargetMode="External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6.jp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slide" Target="slide10.xml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852412" y="651791"/>
            <a:ext cx="4740600" cy="6226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SVN-A Love Of Thunder" panose="02040603050506020204" pitchFamily="18" charset="0"/>
              </a:rPr>
              <a:t>LUYỆN TẬP</a:t>
            </a:r>
            <a:endParaRPr sz="36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951087" y="1890376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Androgyne" panose="02040603050506020204" pitchFamily="18" charset="0"/>
              </a:rPr>
              <a:t>TỪ NGỮ CHỈ SỰ VẬT, HOẠT ĐỘNG </a:t>
            </a:r>
            <a:br>
              <a:rPr lang="en" sz="6000" dirty="0">
                <a:solidFill>
                  <a:schemeClr val="lt2"/>
                </a:solidFill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CÂU NÊU </a:t>
            </a:r>
            <a:b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66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HOẠT ĐỘNG</a:t>
            </a:r>
            <a:endParaRPr sz="6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30511" y="612789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21629" y="612789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292379" y="2753594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21710" y="2105546"/>
            <a:ext cx="4142401" cy="3400285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2163748" y="3200497"/>
            <a:ext cx="758772" cy="884718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02A14EB-BB44-9B9B-EA95-C80B706F5DF4}"/>
              </a:ext>
            </a:extLst>
          </p:cNvPr>
          <p:cNvSpPr/>
          <p:nvPr/>
        </p:nvSpPr>
        <p:spPr>
          <a:xfrm>
            <a:off x="7780231" y="0"/>
            <a:ext cx="1363769" cy="3661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3" name="Google Shape;15683;p52"/>
          <p:cNvGrpSpPr/>
          <p:nvPr/>
        </p:nvGrpSpPr>
        <p:grpSpPr>
          <a:xfrm flipH="1">
            <a:off x="720009" y="891801"/>
            <a:ext cx="4051863" cy="2817627"/>
            <a:chOff x="1783594" y="620894"/>
            <a:chExt cx="5498525" cy="2832356"/>
          </a:xfrm>
        </p:grpSpPr>
        <p:sp>
          <p:nvSpPr>
            <p:cNvPr id="15684" name="Google Shape;15684;p5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5" name="Google Shape;15685;p5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6" name="Google Shape;15686;p5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7" name="Google Shape;15687;p5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8" name="Google Shape;15688;p5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90" name="Google Shape;15690;p52"/>
          <p:cNvSpPr txBox="1">
            <a:spLocks noGrp="1"/>
          </p:cNvSpPr>
          <p:nvPr>
            <p:ph type="subTitle" idx="1"/>
          </p:nvPr>
        </p:nvSpPr>
        <p:spPr>
          <a:xfrm>
            <a:off x="1153580" y="1601737"/>
            <a:ext cx="3042000" cy="13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#9Slide03 SFU Helvetica UltraCo" panose="00000400000000000000" pitchFamily="2" charset="0"/>
              </a:rPr>
              <a:t>HÔM NAY CÁC NGƯƠI MAY MẮN ĐÓ, TA SẼ TRỞ LẠI VÀO MỘT NGÀY KHÁC 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5691" name="Google Shape;15691;p52"/>
          <p:cNvGrpSpPr/>
          <p:nvPr/>
        </p:nvGrpSpPr>
        <p:grpSpPr>
          <a:xfrm>
            <a:off x="5923568" y="1518461"/>
            <a:ext cx="2219528" cy="3084849"/>
            <a:chOff x="5975958" y="1518528"/>
            <a:chExt cx="2164970" cy="3009021"/>
          </a:xfrm>
        </p:grpSpPr>
        <p:sp>
          <p:nvSpPr>
            <p:cNvPr id="15692" name="Google Shape;15692;p52"/>
            <p:cNvSpPr/>
            <p:nvPr/>
          </p:nvSpPr>
          <p:spPr>
            <a:xfrm>
              <a:off x="6112230" y="1518528"/>
              <a:ext cx="1894934" cy="1504678"/>
            </a:xfrm>
            <a:custGeom>
              <a:avLst/>
              <a:gdLst/>
              <a:ahLst/>
              <a:cxnLst/>
              <a:rect l="l" t="t" r="r" b="b"/>
              <a:pathLst>
                <a:path w="11333" h="8999" extrusionOk="0">
                  <a:moveTo>
                    <a:pt x="5659" y="1"/>
                  </a:moveTo>
                  <a:lnTo>
                    <a:pt x="5659" y="894"/>
                  </a:lnTo>
                  <a:lnTo>
                    <a:pt x="3229" y="894"/>
                  </a:lnTo>
                  <a:lnTo>
                    <a:pt x="3229" y="1804"/>
                  </a:lnTo>
                  <a:lnTo>
                    <a:pt x="1615" y="1804"/>
                  </a:lnTo>
                  <a:lnTo>
                    <a:pt x="1615" y="3606"/>
                  </a:lnTo>
                  <a:lnTo>
                    <a:pt x="0" y="3606"/>
                  </a:lnTo>
                  <a:lnTo>
                    <a:pt x="0" y="8998"/>
                  </a:lnTo>
                  <a:lnTo>
                    <a:pt x="11333" y="8998"/>
                  </a:lnTo>
                  <a:lnTo>
                    <a:pt x="11333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3" name="Google Shape;15693;p52"/>
            <p:cNvSpPr/>
            <p:nvPr/>
          </p:nvSpPr>
          <p:spPr>
            <a:xfrm>
              <a:off x="5975958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4" name="Google Shape;15694;p52"/>
            <p:cNvSpPr/>
            <p:nvPr/>
          </p:nvSpPr>
          <p:spPr>
            <a:xfrm>
              <a:off x="8006997" y="2422772"/>
              <a:ext cx="133931" cy="298963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5" name="Google Shape;15695;p52"/>
            <p:cNvSpPr/>
            <p:nvPr/>
          </p:nvSpPr>
          <p:spPr>
            <a:xfrm>
              <a:off x="6382099" y="2422772"/>
              <a:ext cx="136439" cy="298963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6" name="Google Shape;15696;p52"/>
            <p:cNvSpPr/>
            <p:nvPr/>
          </p:nvSpPr>
          <p:spPr>
            <a:xfrm>
              <a:off x="7600856" y="2422772"/>
              <a:ext cx="133764" cy="298963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7" name="Google Shape;15697;p52"/>
            <p:cNvSpPr/>
            <p:nvPr/>
          </p:nvSpPr>
          <p:spPr>
            <a:xfrm>
              <a:off x="6720188" y="2873557"/>
              <a:ext cx="676344" cy="149648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8" name="Google Shape;15698;p52"/>
            <p:cNvSpPr/>
            <p:nvPr/>
          </p:nvSpPr>
          <p:spPr>
            <a:xfrm>
              <a:off x="7328312" y="2121469"/>
              <a:ext cx="136439" cy="301471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9" name="Google Shape;15699;p52"/>
            <p:cNvSpPr/>
            <p:nvPr/>
          </p:nvSpPr>
          <p:spPr>
            <a:xfrm>
              <a:off x="7194548" y="2422772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0" name="Google Shape;15700;p52"/>
            <p:cNvSpPr/>
            <p:nvPr/>
          </p:nvSpPr>
          <p:spPr>
            <a:xfrm>
              <a:off x="7058276" y="1518528"/>
              <a:ext cx="948888" cy="603108"/>
            </a:xfrm>
            <a:custGeom>
              <a:avLst/>
              <a:gdLst/>
              <a:ahLst/>
              <a:cxnLst/>
              <a:rect l="l" t="t" r="r" b="b"/>
              <a:pathLst>
                <a:path w="567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2430" y="894"/>
                  </a:lnTo>
                  <a:lnTo>
                    <a:pt x="2430" y="1804"/>
                  </a:lnTo>
                  <a:lnTo>
                    <a:pt x="4045" y="1804"/>
                  </a:lnTo>
                  <a:lnTo>
                    <a:pt x="4045" y="3606"/>
                  </a:lnTo>
                  <a:lnTo>
                    <a:pt x="5675" y="3606"/>
                  </a:lnTo>
                  <a:lnTo>
                    <a:pt x="5675" y="894"/>
                  </a:lnTo>
                  <a:lnTo>
                    <a:pt x="4860" y="894"/>
                  </a:lnTo>
                  <a:lnTo>
                    <a:pt x="4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1" name="Google Shape;15701;p52"/>
            <p:cNvSpPr/>
            <p:nvPr/>
          </p:nvSpPr>
          <p:spPr>
            <a:xfrm>
              <a:off x="6382099" y="1819998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2" name="Google Shape;15702;p52"/>
            <p:cNvSpPr/>
            <p:nvPr/>
          </p:nvSpPr>
          <p:spPr>
            <a:xfrm>
              <a:off x="6382099" y="3175028"/>
              <a:ext cx="1352521" cy="149481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3" name="Google Shape;15703;p52"/>
            <p:cNvSpPr/>
            <p:nvPr/>
          </p:nvSpPr>
          <p:spPr>
            <a:xfrm>
              <a:off x="6245827" y="3324342"/>
              <a:ext cx="136439" cy="301638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4" name="Google Shape;15704;p52"/>
            <p:cNvSpPr/>
            <p:nvPr/>
          </p:nvSpPr>
          <p:spPr>
            <a:xfrm>
              <a:off x="7734453" y="3324342"/>
              <a:ext cx="136439" cy="60294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5" name="Google Shape;15705;p52"/>
            <p:cNvSpPr/>
            <p:nvPr/>
          </p:nvSpPr>
          <p:spPr>
            <a:xfrm>
              <a:off x="6518371" y="3927116"/>
              <a:ext cx="1082652" cy="450952"/>
            </a:xfrm>
            <a:custGeom>
              <a:avLst/>
              <a:gdLst/>
              <a:ahLst/>
              <a:cxnLst/>
              <a:rect l="l" t="t" r="r" b="b"/>
              <a:pathLst>
                <a:path w="6475" h="2697" extrusionOk="0">
                  <a:moveTo>
                    <a:pt x="1" y="1"/>
                  </a:moveTo>
                  <a:lnTo>
                    <a:pt x="1" y="2697"/>
                  </a:lnTo>
                  <a:lnTo>
                    <a:pt x="800" y="2697"/>
                  </a:lnTo>
                  <a:lnTo>
                    <a:pt x="800" y="894"/>
                  </a:lnTo>
                  <a:lnTo>
                    <a:pt x="5659" y="894"/>
                  </a:lnTo>
                  <a:lnTo>
                    <a:pt x="5659" y="2697"/>
                  </a:lnTo>
                  <a:lnTo>
                    <a:pt x="6474" y="2697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6" name="Google Shape;15706;p52"/>
            <p:cNvSpPr/>
            <p:nvPr/>
          </p:nvSpPr>
          <p:spPr>
            <a:xfrm>
              <a:off x="6518371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7" name="Google Shape;15707;p52"/>
            <p:cNvSpPr/>
            <p:nvPr/>
          </p:nvSpPr>
          <p:spPr>
            <a:xfrm>
              <a:off x="6518371" y="3023038"/>
              <a:ext cx="1082652" cy="904245"/>
            </a:xfrm>
            <a:custGeom>
              <a:avLst/>
              <a:gdLst/>
              <a:ahLst/>
              <a:cxnLst/>
              <a:rect l="l" t="t" r="r" b="b"/>
              <a:pathLst>
                <a:path w="6475" h="5408" extrusionOk="0">
                  <a:moveTo>
                    <a:pt x="4844" y="1803"/>
                  </a:moveTo>
                  <a:lnTo>
                    <a:pt x="4844" y="3605"/>
                  </a:lnTo>
                  <a:lnTo>
                    <a:pt x="4045" y="3605"/>
                  </a:lnTo>
                  <a:lnTo>
                    <a:pt x="4045" y="1803"/>
                  </a:lnTo>
                  <a:close/>
                  <a:moveTo>
                    <a:pt x="1" y="0"/>
                  </a:moveTo>
                  <a:lnTo>
                    <a:pt x="1" y="5408"/>
                  </a:lnTo>
                  <a:lnTo>
                    <a:pt x="6474" y="5408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8" name="Google Shape;15708;p52"/>
            <p:cNvSpPr/>
            <p:nvPr/>
          </p:nvSpPr>
          <p:spPr>
            <a:xfrm>
              <a:off x="7058276" y="3625812"/>
              <a:ext cx="136439" cy="149481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16" y="894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9" name="Google Shape;15709;p52"/>
            <p:cNvSpPr/>
            <p:nvPr/>
          </p:nvSpPr>
          <p:spPr>
            <a:xfrm>
              <a:off x="7465759" y="4377901"/>
              <a:ext cx="133931" cy="149648"/>
            </a:xfrm>
            <a:custGeom>
              <a:avLst/>
              <a:gdLst/>
              <a:ahLst/>
              <a:cxnLst/>
              <a:rect l="l" t="t" r="r" b="b"/>
              <a:pathLst>
                <a:path w="801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0" y="894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LUYỆN TẬP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345662"/>
            <a:ext cx="3932875" cy="3146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F8C4A9-E324-08B7-5ACF-313E7320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1: Tìm và gọi tên các vật trong tranh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257840" y="980040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523508-446D-F516-A2D5-81B6625DD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927"/>
          <a:stretch/>
        </p:blipFill>
        <p:spPr>
          <a:xfrm>
            <a:off x="1391562" y="1335306"/>
            <a:ext cx="5640609" cy="33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E393C35B-EA1A-0993-8977-D6581285D60B}"/>
              </a:ext>
            </a:extLst>
          </p:cNvPr>
          <p:cNvSpPr/>
          <p:nvPr/>
        </p:nvSpPr>
        <p:spPr>
          <a:xfrm>
            <a:off x="7020199" y="1717457"/>
            <a:ext cx="10145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774"/>
              <a:gd name="adj6" fmla="val -7791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gối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3341A244-E347-A114-4E5E-346221A8B1B8}"/>
              </a:ext>
            </a:extLst>
          </p:cNvPr>
          <p:cNvSpPr/>
          <p:nvPr/>
        </p:nvSpPr>
        <p:spPr>
          <a:xfrm>
            <a:off x="7032170" y="1196268"/>
            <a:ext cx="137649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602"/>
              <a:gd name="adj6" fmla="val -84148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giường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388DB058-7510-0621-6B76-7DC01875C48D}"/>
              </a:ext>
            </a:extLst>
          </p:cNvPr>
          <p:cNvSpPr/>
          <p:nvPr/>
        </p:nvSpPr>
        <p:spPr>
          <a:xfrm>
            <a:off x="7020199" y="2218522"/>
            <a:ext cx="1115416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945"/>
              <a:gd name="adj6" fmla="val -14087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móc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087DB36-57D7-ADA5-D266-EE12FD79039D}"/>
              </a:ext>
            </a:extLst>
          </p:cNvPr>
          <p:cNvSpPr/>
          <p:nvPr/>
        </p:nvSpPr>
        <p:spPr>
          <a:xfrm>
            <a:off x="7032170" y="2722502"/>
            <a:ext cx="1255844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0743"/>
              <a:gd name="adj6" fmla="val -12917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chăn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A1D72F-62BF-0643-1FE5-D060A61E4A9F}"/>
              </a:ext>
            </a:extLst>
          </p:cNvPr>
          <p:cNvSpPr/>
          <p:nvPr/>
        </p:nvSpPr>
        <p:spPr>
          <a:xfrm>
            <a:off x="7032170" y="3206338"/>
            <a:ext cx="1255844" cy="57537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879"/>
              <a:gd name="adj6" fmla="val -104403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điện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4F1B8713-DE29-ADB1-F5DF-8BCF1204A998}"/>
              </a:ext>
            </a:extLst>
          </p:cNvPr>
          <p:cNvSpPr/>
          <p:nvPr/>
        </p:nvSpPr>
        <p:spPr>
          <a:xfrm>
            <a:off x="7070634" y="3861806"/>
            <a:ext cx="1914969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1863"/>
              <a:gd name="adj6" fmla="val -80970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74B1DCD-2A20-16D9-9213-8508F61E597E}"/>
              </a:ext>
            </a:extLst>
          </p:cNvPr>
          <p:cNvSpPr/>
          <p:nvPr/>
        </p:nvSpPr>
        <p:spPr>
          <a:xfrm>
            <a:off x="7008990" y="4428271"/>
            <a:ext cx="2051505" cy="4209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8385"/>
              <a:gd name="adj6" fmla="val -87132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ấm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trà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7C99B5F8-9076-0624-8460-97171D643572}"/>
              </a:ext>
            </a:extLst>
          </p:cNvPr>
          <p:cNvSpPr/>
          <p:nvPr/>
        </p:nvSpPr>
        <p:spPr>
          <a:xfrm>
            <a:off x="572813" y="1312591"/>
            <a:ext cx="1376494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92157"/>
              <a:gd name="adj6" fmla="val 22662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9ECC04F6-BDE8-96BC-F52C-C78F5E625425}"/>
              </a:ext>
            </a:extLst>
          </p:cNvPr>
          <p:cNvSpPr/>
          <p:nvPr/>
        </p:nvSpPr>
        <p:spPr>
          <a:xfrm>
            <a:off x="135719" y="1865871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quạt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trần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DD01DF88-C734-C5B0-C769-FCA1A00481E7}"/>
              </a:ext>
            </a:extLst>
          </p:cNvPr>
          <p:cNvSpPr/>
          <p:nvPr/>
        </p:nvSpPr>
        <p:spPr>
          <a:xfrm>
            <a:off x="135719" y="2393252"/>
            <a:ext cx="1813588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3376"/>
              <a:gd name="adj6" fmla="val 196814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nồi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6469F431-C99F-3E90-FBB0-9C681F2A1F28}"/>
              </a:ext>
            </a:extLst>
          </p:cNvPr>
          <p:cNvSpPr/>
          <p:nvPr/>
        </p:nvSpPr>
        <p:spPr>
          <a:xfrm>
            <a:off x="0" y="2920633"/>
            <a:ext cx="1950553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271487"/>
              <a:gd name="adj6" fmla="val 20499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chén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/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bát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079CD8B-576D-3873-6492-3F6146BF6D81}"/>
              </a:ext>
            </a:extLst>
          </p:cNvPr>
          <p:cNvSpPr/>
          <p:nvPr/>
        </p:nvSpPr>
        <p:spPr>
          <a:xfrm>
            <a:off x="571567" y="3419488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154381"/>
              <a:gd name="adj6" fmla="val 171621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chổi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B9BFC64F-8758-8B52-D562-412D82196195}"/>
              </a:ext>
            </a:extLst>
          </p:cNvPr>
          <p:cNvSpPr/>
          <p:nvPr/>
        </p:nvSpPr>
        <p:spPr>
          <a:xfrm>
            <a:off x="604264" y="3907540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99605"/>
              <a:gd name="adj6" fmla="val 244339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dĩa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DF55F8EB-233A-2DFD-C1DC-0E77CC5CE422}"/>
              </a:ext>
            </a:extLst>
          </p:cNvPr>
          <p:cNvSpPr/>
          <p:nvPr/>
        </p:nvSpPr>
        <p:spPr>
          <a:xfrm>
            <a:off x="604264" y="4385991"/>
            <a:ext cx="1377740" cy="420968"/>
          </a:xfrm>
          <a:prstGeom prst="borderCallout2">
            <a:avLst>
              <a:gd name="adj1" fmla="val 43304"/>
              <a:gd name="adj2" fmla="val 107197"/>
              <a:gd name="adj3" fmla="val 41416"/>
              <a:gd name="adj4" fmla="val 123701"/>
              <a:gd name="adj5" fmla="val -189384"/>
              <a:gd name="adj6" fmla="val 299166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ghế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75262-6DB1-3939-D329-6D76EA3D2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luận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đôi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vât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4621010" y="1104039"/>
            <a:ext cx="3691500" cy="2421300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5930534" y="3536002"/>
            <a:ext cx="3085500" cy="7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 vi</a:t>
            </a:r>
            <a:endParaRPr dirty="0"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C7DA0F3A-F12B-AAE0-2EEF-0324C34CC6F3}"/>
              </a:ext>
            </a:extLst>
          </p:cNvPr>
          <p:cNvSpPr/>
          <p:nvPr/>
        </p:nvSpPr>
        <p:spPr>
          <a:xfrm flipH="1">
            <a:off x="1645263" y="1100360"/>
            <a:ext cx="2070902" cy="844426"/>
          </a:xfrm>
          <a:prstGeom prst="border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6C0D60FA-9CD3-25C3-A2D4-902C603D081F}"/>
              </a:ext>
            </a:extLst>
          </p:cNvPr>
          <p:cNvSpPr/>
          <p:nvPr/>
        </p:nvSpPr>
        <p:spPr>
          <a:xfrm flipH="1">
            <a:off x="1645263" y="2104122"/>
            <a:ext cx="2070902" cy="844426"/>
          </a:xfrm>
          <a:prstGeom prst="borderCallout1">
            <a:avLst>
              <a:gd name="adj1" fmla="val 59043"/>
              <a:gd name="adj2" fmla="val -6279"/>
              <a:gd name="adj3" fmla="val -8378"/>
              <a:gd name="adj4" fmla="val -3833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Mua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sp>
        <p:nvSpPr>
          <p:cNvPr id="33" name="Callout: Line 32">
            <a:extLst>
              <a:ext uri="{FF2B5EF4-FFF2-40B4-BE49-F238E27FC236}">
                <a16:creationId xmlns:a16="http://schemas.microsoft.com/office/drawing/2014/main" id="{728D6A4A-ECB9-D120-E465-B30908C88225}"/>
              </a:ext>
            </a:extLst>
          </p:cNvPr>
          <p:cNvSpPr/>
          <p:nvPr/>
        </p:nvSpPr>
        <p:spPr>
          <a:xfrm flipH="1">
            <a:off x="1998023" y="3056745"/>
            <a:ext cx="2070902" cy="844426"/>
          </a:xfrm>
          <a:prstGeom prst="borderCallout1">
            <a:avLst>
              <a:gd name="adj1" fmla="val 18750"/>
              <a:gd name="adj2" fmla="val -8333"/>
              <a:gd name="adj3" fmla="val -119182"/>
              <a:gd name="adj4" fmla="val -1985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Khiêng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0893B-00F4-BCEC-564C-4E152A0E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770" y="720545"/>
            <a:ext cx="3226760" cy="3226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06CE3F-2FD4-D737-7079-05834F964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9144000" cy="522387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8588130" y="1080201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190800" y="0"/>
            <a:ext cx="9525600" cy="4698577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4854" y="1416952"/>
            <a:ext cx="8148000" cy="3640127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229954" y="129998"/>
            <a:ext cx="8517801" cy="11352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808200" y="119361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2: Tìm 3 – 5 từ ngữ chỉ hoạt động gắng với các vật trong tranh ở bài tập 1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164" y="2117689"/>
            <a:ext cx="3932875" cy="314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C5CA4-8AAB-1331-E5F0-EFC7B9E8696C}"/>
              </a:ext>
            </a:extLst>
          </p:cNvPr>
          <p:cNvSpPr txBox="1"/>
          <p:nvPr/>
        </p:nvSpPr>
        <p:spPr>
          <a:xfrm>
            <a:off x="4672581" y="1457843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Trò</a:t>
            </a: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>
                    <a:lumMod val="50000"/>
                  </a:schemeClr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chơi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29B3A9-FB6E-302A-69F5-3740419722EB}"/>
              </a:ext>
            </a:extLst>
          </p:cNvPr>
          <p:cNvSpPr txBox="1"/>
          <p:nvPr/>
        </p:nvSpPr>
        <p:spPr>
          <a:xfrm>
            <a:off x="3949606" y="2222592"/>
            <a:ext cx="451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Em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có</a:t>
            </a:r>
            <a:r>
              <a:rPr lang="en-US" sz="5400" dirty="0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 </a:t>
            </a:r>
            <a:r>
              <a:rPr lang="en-US" sz="5400" dirty="0" err="1">
                <a:ln w="19050">
                  <a:solidFill>
                    <a:schemeClr val="bg1">
                      <a:lumMod val="10000"/>
                    </a:schemeClr>
                  </a:solidFill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#9Slide07 SVNZiclets" panose="02000603000000000000" pitchFamily="2" charset="0"/>
                <a:ea typeface="#9Slide05 Amtenar" panose="02000000000000000000" pitchFamily="2" charset="0"/>
              </a:rPr>
              <a:t>biết</a:t>
            </a:r>
            <a:endParaRPr lang="en-US" sz="5400" dirty="0">
              <a:ln w="19050">
                <a:solidFill>
                  <a:schemeClr val="bg1">
                    <a:lumMod val="10000"/>
                  </a:schemeClr>
                </a:solidFill>
              </a:ln>
              <a:gradFill flip="none" rotWithShape="1">
                <a:gsLst>
                  <a:gs pos="0">
                    <a:schemeClr val="tx2">
                      <a:shade val="30000"/>
                      <a:satMod val="115000"/>
                    </a:schemeClr>
                  </a:gs>
                  <a:gs pos="50000">
                    <a:schemeClr val="tx2">
                      <a:shade val="67500"/>
                      <a:satMod val="115000"/>
                    </a:schemeClr>
                  </a:gs>
                  <a:gs pos="100000">
                    <a:schemeClr val="tx2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#9Slide07 SVNZiclets" panose="02000603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726494" y="3297530"/>
            <a:ext cx="4491666" cy="1621256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Giờ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nhìn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tìm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chỉ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gắng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đó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llRoundGothic" panose="020B07030202020201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3794960" y="985333"/>
            <a:ext cx="4567987" cy="3153257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4471010" y="2680946"/>
            <a:ext cx="396000" cy="56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67"/>
          <p:cNvSpPr/>
          <p:nvPr/>
        </p:nvSpPr>
        <p:spPr>
          <a:xfrm>
            <a:off x="8145009" y="2582575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67"/>
          <p:cNvSpPr/>
          <p:nvPr/>
        </p:nvSpPr>
        <p:spPr>
          <a:xfrm>
            <a:off x="4621010" y="2358376"/>
            <a:ext cx="96000" cy="95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3431376" y="3992896"/>
            <a:ext cx="691463" cy="713471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7285250" y="387492"/>
            <a:ext cx="597601" cy="587020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10251" y="1075467"/>
            <a:ext cx="709009" cy="447615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5E4F9AC-CD6B-42C1-6085-B5B2F0B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69" y="2582575"/>
            <a:ext cx="3543584" cy="2637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3917290" y="1080289"/>
            <a:ext cx="4323325" cy="29337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49FDE-B99C-D67C-AE27-FCC85AA3C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05945" y="1034837"/>
            <a:ext cx="3191175" cy="3191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820B9-05C9-8A76-F133-1122D7FC9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223" b="18469"/>
          <a:stretch/>
        </p:blipFill>
        <p:spPr>
          <a:xfrm>
            <a:off x="4190808" y="1472969"/>
            <a:ext cx="3691253" cy="2099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C6838-4AAA-82D7-E063-A3371EDD8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630" y="1064699"/>
            <a:ext cx="4899995" cy="3048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4F995-47A5-B156-A669-A179A32E8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290" y="692083"/>
            <a:ext cx="3744456" cy="3744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4B6FE-8E99-7385-AE0F-D6D2A5524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654" y="1057880"/>
            <a:ext cx="5078228" cy="3046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C4224D-700E-3A3C-B57C-310B51E7E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729" y="1329123"/>
            <a:ext cx="4267514" cy="2465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52EB7-AE10-DFB3-1E2E-2136E16BAF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644" y="923832"/>
            <a:ext cx="3176418" cy="33997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6594FE-96CA-EAE7-790D-673153182D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785" y="636485"/>
            <a:ext cx="3987878" cy="3987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859105-A81A-7BA8-83F4-074024E7F6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720000" y="401825"/>
            <a:ext cx="77040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#9Slide07 SVNCinnamoncake" panose="02000000000000000000" pitchFamily="2" charset="0"/>
              </a:rPr>
              <a:t>Bài 3: Đặt 1 câu nói về việc em làm ở nhà</a:t>
            </a:r>
            <a:endParaRPr sz="3200" dirty="0">
              <a:latin typeface="#9Slide07 SVNCinnamoncake" panose="02000000000000000000" pitchFamily="2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7972089" y="1065073"/>
            <a:ext cx="651833" cy="672580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B459EC-8B20-8159-FE65-D07C09F9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797" y="10220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125932" y="13516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học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bài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851C-AC0F-77AD-0EE7-27CD80D6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38" y="1521883"/>
            <a:ext cx="3289419" cy="3635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2A779-A2DA-346C-9511-10FC5582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86" y="2400901"/>
            <a:ext cx="3076545" cy="3076545"/>
          </a:xfrm>
          <a:prstGeom prst="rect">
            <a:avLst/>
          </a:prstGeom>
        </p:spPr>
      </p:pic>
      <p:sp>
        <p:nvSpPr>
          <p:cNvPr id="17" name="Google Shape;276;p7">
            <a:extLst>
              <a:ext uri="{FF2B5EF4-FFF2-40B4-BE49-F238E27FC236}">
                <a16:creationId xmlns:a16="http://schemas.microsoft.com/office/drawing/2014/main" id="{38695F55-1A42-395C-FFB3-C83F32D38AD5}"/>
              </a:ext>
            </a:extLst>
          </p:cNvPr>
          <p:cNvSpPr/>
          <p:nvPr/>
        </p:nvSpPr>
        <p:spPr>
          <a:xfrm>
            <a:off x="2147456" y="24865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lau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nhà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A829B0F-A3AD-2D67-11AC-02AFDCA421ED}"/>
              </a:ext>
            </a:extLst>
          </p:cNvPr>
          <p:cNvSpPr/>
          <p:nvPr/>
        </p:nvSpPr>
        <p:spPr>
          <a:xfrm>
            <a:off x="3073000" y="35099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#9Slide03 AllRoundGothic" panose="020B0703020202020104" pitchFamily="34" charset="0"/>
              </a:rPr>
              <a:t>Em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rửa</a:t>
            </a:r>
            <a:r>
              <a:rPr lang="en-US" sz="3600" dirty="0">
                <a:latin typeface="#9Slide03 AllRoundGothic" panose="020B0703020202020104" pitchFamily="34" charset="0"/>
              </a:rPr>
              <a:t> </a:t>
            </a:r>
            <a:r>
              <a:rPr lang="en-US" sz="3600" dirty="0" err="1">
                <a:latin typeface="#9Slide03 AllRoundGothic" panose="020B0703020202020104" pitchFamily="34" charset="0"/>
              </a:rPr>
              <a:t>bát</a:t>
            </a:r>
            <a:r>
              <a:rPr lang="en-US" sz="3600" dirty="0">
                <a:latin typeface="#9Slide03 AllRoundGothic" panose="020B0703020202020104" pitchFamily="34" charset="0"/>
              </a:rPr>
              <a:t>.</a:t>
            </a:r>
            <a:endParaRPr sz="36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25109" y="1076548"/>
            <a:ext cx="7300821" cy="17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Chào tạm</a:t>
            </a:r>
            <a:b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</a:br>
            <a:r>
              <a:rPr lang="en" sz="8800" dirty="0">
                <a:solidFill>
                  <a:schemeClr val="lt2"/>
                </a:solidFill>
                <a:latin typeface="SVN-A Love Of Thunder" panose="02040603050506020204" pitchFamily="18" charset="0"/>
              </a:rPr>
              <a:t> biệt</a:t>
            </a:r>
            <a:endParaRPr sz="8000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948799" y="602632"/>
            <a:ext cx="829940" cy="785114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7142456" y="303284"/>
            <a:ext cx="694072" cy="693096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6239917" y="602632"/>
            <a:ext cx="365587" cy="393748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382" y="49562"/>
            <a:ext cx="1173607" cy="1161988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455525" y="4156982"/>
            <a:ext cx="1022698" cy="645654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1" y="1795633"/>
            <a:ext cx="4743099" cy="35298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1653816" y="2124255"/>
            <a:ext cx="5848500" cy="7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SVN-Adam Gorry" panose="02040603050506020204" pitchFamily="18" charset="0"/>
              </a:rPr>
              <a:t>KHỞI ĐỘNG</a:t>
            </a:r>
            <a:endParaRPr sz="72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359469" y="2763694"/>
            <a:ext cx="616074" cy="66198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7263422" y="1858873"/>
            <a:ext cx="351611" cy="342975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7260589" y="3030799"/>
            <a:ext cx="983418" cy="620856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2274563" y="1198063"/>
            <a:ext cx="273275" cy="294325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3575850" y="737150"/>
            <a:ext cx="1992300" cy="1012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5694170" y="364379"/>
            <a:ext cx="739983" cy="700069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379" y="2211619"/>
            <a:ext cx="3932875" cy="3146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81B220-E76D-2161-9D1F-1DCD3B082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6" name="Google Shape;14276;p32"/>
          <p:cNvGrpSpPr/>
          <p:nvPr/>
        </p:nvGrpSpPr>
        <p:grpSpPr>
          <a:xfrm>
            <a:off x="4074877" y="1281225"/>
            <a:ext cx="4349333" cy="2778262"/>
            <a:chOff x="1783594" y="620894"/>
            <a:chExt cx="5498525" cy="2832356"/>
          </a:xfrm>
        </p:grpSpPr>
        <p:sp>
          <p:nvSpPr>
            <p:cNvPr id="14277" name="Google Shape;14277;p32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2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2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2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2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2" name="Google Shape;14282;p32"/>
          <p:cNvSpPr txBox="1">
            <a:spLocks noGrp="1"/>
          </p:cNvSpPr>
          <p:nvPr>
            <p:ph type="title"/>
          </p:nvPr>
        </p:nvSpPr>
        <p:spPr>
          <a:xfrm>
            <a:off x="3740216" y="1574737"/>
            <a:ext cx="3603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Whimsy" panose="02040603050506020204" pitchFamily="18" charset="0"/>
              </a:rPr>
              <a:t>WHOA!</a:t>
            </a:r>
            <a:endParaRPr dirty="0">
              <a:latin typeface="SVN-Whimsy" panose="02040603050506020204" pitchFamily="18" charset="0"/>
            </a:endParaRPr>
          </a:p>
        </p:txBody>
      </p:sp>
      <p:sp>
        <p:nvSpPr>
          <p:cNvPr id="14283" name="Google Shape;14283;p32"/>
          <p:cNvSpPr txBox="1">
            <a:spLocks noGrp="1"/>
          </p:cNvSpPr>
          <p:nvPr>
            <p:ph type="subTitle" idx="1"/>
          </p:nvPr>
        </p:nvSpPr>
        <p:spPr>
          <a:xfrm>
            <a:off x="4603006" y="2748602"/>
            <a:ext cx="3603600" cy="76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SFU Helvetica UltraCo" panose="00000400000000000000" pitchFamily="2" charset="0"/>
              </a:rPr>
              <a:t>Hiện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giời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đang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tấn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công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căn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cứ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của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hãy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giúp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tớ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tiêu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diệt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bọn</a:t>
            </a:r>
            <a:r>
              <a:rPr lang="en-US" sz="3200" dirty="0">
                <a:latin typeface="#9Slide03 SFU Helvetica UltraCo" panose="00000400000000000000" pitchFamily="2" charset="0"/>
              </a:rPr>
              <a:t> Zombie </a:t>
            </a:r>
            <a:r>
              <a:rPr lang="en-US" sz="3200" dirty="0" err="1">
                <a:latin typeface="#9Slide03 SFU Helvetica UltraCo" panose="00000400000000000000" pitchFamily="2" charset="0"/>
              </a:rPr>
              <a:t>này</a:t>
            </a:r>
            <a:r>
              <a:rPr lang="en-US" sz="3200" dirty="0">
                <a:latin typeface="#9Slide03 SFU Helvetica UltraCo" panose="00000400000000000000" pitchFamily="2" charset="0"/>
              </a:rPr>
              <a:t> </a:t>
            </a:r>
            <a:r>
              <a:rPr lang="en-US" sz="3200" dirty="0" err="1">
                <a:latin typeface="#9Slide03 SFU Helvetica UltraCo" panose="00000400000000000000" pitchFamily="2" charset="0"/>
              </a:rPr>
              <a:t>nhé</a:t>
            </a:r>
            <a:r>
              <a:rPr lang="en-US" sz="3200" dirty="0">
                <a:latin typeface="#9Slide03 SFU Helvetica UltraCo" panose="00000400000000000000" pitchFamily="2" charset="0"/>
              </a:rPr>
              <a:t> !</a:t>
            </a:r>
            <a:endParaRPr sz="32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38" name="Google Shape;15077;p45">
            <a:extLst>
              <a:ext uri="{FF2B5EF4-FFF2-40B4-BE49-F238E27FC236}">
                <a16:creationId xmlns:a16="http://schemas.microsoft.com/office/drawing/2014/main" id="{3B06CD1E-5958-5B0C-CB0C-BE26BF604240}"/>
              </a:ext>
            </a:extLst>
          </p:cNvPr>
          <p:cNvGrpSpPr/>
          <p:nvPr/>
        </p:nvGrpSpPr>
        <p:grpSpPr>
          <a:xfrm>
            <a:off x="813968" y="1703693"/>
            <a:ext cx="2051513" cy="2851218"/>
            <a:chOff x="2590725" y="1407025"/>
            <a:chExt cx="323700" cy="449875"/>
          </a:xfrm>
        </p:grpSpPr>
        <p:sp>
          <p:nvSpPr>
            <p:cNvPr id="39" name="Google Shape;15078;p45">
              <a:extLst>
                <a:ext uri="{FF2B5EF4-FFF2-40B4-BE49-F238E27FC236}">
                  <a16:creationId xmlns:a16="http://schemas.microsoft.com/office/drawing/2014/main" id="{6ED7D781-B4CF-68D2-017C-9189A001E41C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79;p45">
              <a:extLst>
                <a:ext uri="{FF2B5EF4-FFF2-40B4-BE49-F238E27FC236}">
                  <a16:creationId xmlns:a16="http://schemas.microsoft.com/office/drawing/2014/main" id="{8175F6AF-A516-0A36-93D0-BD4248C5B402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80;p45">
              <a:extLst>
                <a:ext uri="{FF2B5EF4-FFF2-40B4-BE49-F238E27FC236}">
                  <a16:creationId xmlns:a16="http://schemas.microsoft.com/office/drawing/2014/main" id="{F7731551-6E60-A14E-CCB3-E08E86119E46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81;p45">
              <a:extLst>
                <a:ext uri="{FF2B5EF4-FFF2-40B4-BE49-F238E27FC236}">
                  <a16:creationId xmlns:a16="http://schemas.microsoft.com/office/drawing/2014/main" id="{9058A721-EA12-0126-7081-4138DE1EAC40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82;p45">
              <a:extLst>
                <a:ext uri="{FF2B5EF4-FFF2-40B4-BE49-F238E27FC236}">
                  <a16:creationId xmlns:a16="http://schemas.microsoft.com/office/drawing/2014/main" id="{008B5FF8-C1EB-0844-841F-100DE0A384CF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3;p45">
              <a:extLst>
                <a:ext uri="{FF2B5EF4-FFF2-40B4-BE49-F238E27FC236}">
                  <a16:creationId xmlns:a16="http://schemas.microsoft.com/office/drawing/2014/main" id="{6E1E82BB-FD16-511D-7C80-73D89FB9A858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84;p45">
              <a:extLst>
                <a:ext uri="{FF2B5EF4-FFF2-40B4-BE49-F238E27FC236}">
                  <a16:creationId xmlns:a16="http://schemas.microsoft.com/office/drawing/2014/main" id="{DDACE3C0-7E0D-1B10-9CF5-FE8A75F119D5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085;p45">
              <a:extLst>
                <a:ext uri="{FF2B5EF4-FFF2-40B4-BE49-F238E27FC236}">
                  <a16:creationId xmlns:a16="http://schemas.microsoft.com/office/drawing/2014/main" id="{F33E1F21-8770-464F-6ABF-3853DAF9981A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086;p45">
              <a:extLst>
                <a:ext uri="{FF2B5EF4-FFF2-40B4-BE49-F238E27FC236}">
                  <a16:creationId xmlns:a16="http://schemas.microsoft.com/office/drawing/2014/main" id="{75A814A7-3C32-D180-1E6B-E282A77589E0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087;p45">
              <a:extLst>
                <a:ext uri="{FF2B5EF4-FFF2-40B4-BE49-F238E27FC236}">
                  <a16:creationId xmlns:a16="http://schemas.microsoft.com/office/drawing/2014/main" id="{A2C4959D-02D8-CBC1-B1AA-3B92E2E6B80D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088;p45">
              <a:extLst>
                <a:ext uri="{FF2B5EF4-FFF2-40B4-BE49-F238E27FC236}">
                  <a16:creationId xmlns:a16="http://schemas.microsoft.com/office/drawing/2014/main" id="{8231E523-3202-948F-978F-E6CD5D27718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089;p45">
              <a:extLst>
                <a:ext uri="{FF2B5EF4-FFF2-40B4-BE49-F238E27FC236}">
                  <a16:creationId xmlns:a16="http://schemas.microsoft.com/office/drawing/2014/main" id="{4ABEEC46-B088-6723-4EFD-D4C242D6D832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090;p45">
              <a:extLst>
                <a:ext uri="{FF2B5EF4-FFF2-40B4-BE49-F238E27FC236}">
                  <a16:creationId xmlns:a16="http://schemas.microsoft.com/office/drawing/2014/main" id="{61116708-4C46-B530-D2DF-BC1F1699B913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091;p45">
              <a:extLst>
                <a:ext uri="{FF2B5EF4-FFF2-40B4-BE49-F238E27FC236}">
                  <a16:creationId xmlns:a16="http://schemas.microsoft.com/office/drawing/2014/main" id="{2FD3D435-01A1-9E3B-6817-CAA675C12C90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092;p45">
              <a:extLst>
                <a:ext uri="{FF2B5EF4-FFF2-40B4-BE49-F238E27FC236}">
                  <a16:creationId xmlns:a16="http://schemas.microsoft.com/office/drawing/2014/main" id="{CD22F2D8-9217-47BD-769B-BD68AFA8B76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093;p45">
              <a:extLst>
                <a:ext uri="{FF2B5EF4-FFF2-40B4-BE49-F238E27FC236}">
                  <a16:creationId xmlns:a16="http://schemas.microsoft.com/office/drawing/2014/main" id="{32623C7D-7FB5-59C8-BFF8-508DFD23A3A2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094;p45">
              <a:extLst>
                <a:ext uri="{FF2B5EF4-FFF2-40B4-BE49-F238E27FC236}">
                  <a16:creationId xmlns:a16="http://schemas.microsoft.com/office/drawing/2014/main" id="{A3D7177E-66B0-E400-3187-8CB03ADE02E0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095;p45">
              <a:extLst>
                <a:ext uri="{FF2B5EF4-FFF2-40B4-BE49-F238E27FC236}">
                  <a16:creationId xmlns:a16="http://schemas.microsoft.com/office/drawing/2014/main" id="{CF95C354-A499-C747-32CD-0A2D635BF38B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183D2D-CA1C-6E07-EB6F-A9960458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504" y="-51776"/>
            <a:ext cx="717221" cy="71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2" grpId="0"/>
      <p:bldP spid="142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1783594" y="620894"/>
            <a:ext cx="5498525" cy="2832356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3826;p30">
            <a:extLst>
              <a:ext uri="{FF2B5EF4-FFF2-40B4-BE49-F238E27FC236}">
                <a16:creationId xmlns:a16="http://schemas.microsoft.com/office/drawing/2014/main" id="{6FE293D2-B000-A0FF-7943-FC71ACF64D98}"/>
              </a:ext>
            </a:extLst>
          </p:cNvPr>
          <p:cNvSpPr txBox="1">
            <a:spLocks/>
          </p:cNvSpPr>
          <p:nvPr/>
        </p:nvSpPr>
        <p:spPr>
          <a:xfrm>
            <a:off x="1868250" y="1099850"/>
            <a:ext cx="54075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ess Start 2P"/>
              <a:buNone/>
              <a:defRPr sz="2000" b="0" i="0" u="none" strike="noStrike" cap="none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accent3"/>
                </a:solidFill>
                <a:latin typeface="SVN-Blade Runner" panose="02040603050506020204" pitchFamily="18" charset="0"/>
              </a:rPr>
              <a:t>TIÊU DIỆT </a:t>
            </a:r>
            <a:r>
              <a:rPr lang="en-US" sz="8800" dirty="0">
                <a:solidFill>
                  <a:srgbClr val="1D1D1B"/>
                </a:solidFill>
                <a:latin typeface="SVN-Whimsy" panose="02040603050506020204" pitchFamily="18" charset="0"/>
              </a:rPr>
              <a:t>zombie</a:t>
            </a:r>
            <a:endParaRPr lang="en-US" sz="3200" dirty="0">
              <a:solidFill>
                <a:srgbClr val="1D1D1B"/>
              </a:solidFill>
              <a:latin typeface="SVN-Whimsy" panose="02040603050506020204" pitchFamily="18" charset="0"/>
            </a:endParaRPr>
          </a:p>
        </p:txBody>
      </p: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226474" y="2808726"/>
            <a:ext cx="1291401" cy="1794831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3814755" y="3667391"/>
            <a:ext cx="1670290" cy="752517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7464229" y="2601029"/>
            <a:ext cx="1461995" cy="2031898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6319158" y="3856986"/>
            <a:ext cx="1649185" cy="576221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366021" y="3495073"/>
            <a:ext cx="891734" cy="413502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2683210" y="3876965"/>
            <a:ext cx="1649185" cy="576221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14700" y="2707694"/>
            <a:ext cx="1371917" cy="1780761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553" y="2456043"/>
            <a:ext cx="1085182" cy="1469263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503" y="1327298"/>
            <a:ext cx="1085182" cy="1469263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50" y="124140"/>
            <a:ext cx="1085182" cy="1469263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5656" y="2648189"/>
            <a:ext cx="1085182" cy="1469263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2347171" y="1593403"/>
            <a:ext cx="587964" cy="684708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4088539" y="629618"/>
            <a:ext cx="587964" cy="684708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6063509" y="1887042"/>
            <a:ext cx="587964" cy="684708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6416060" y="70543"/>
            <a:ext cx="587964" cy="684708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SVN-Blade Runner" panose="02040603050506020204" pitchFamily="18" charset="0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3030349" y="2819256"/>
            <a:ext cx="1085182" cy="1469263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3360769" y="2549247"/>
            <a:ext cx="480011" cy="426692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2313686" y="3443822"/>
            <a:ext cx="312070" cy="154376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5204096" y="1460350"/>
            <a:ext cx="480011" cy="426692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2328935" y="3290687"/>
            <a:ext cx="312070" cy="154376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4631588" y="1633446"/>
            <a:ext cx="1085182" cy="1469263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7686341" y="328559"/>
            <a:ext cx="519054" cy="426692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2342595" y="3044194"/>
            <a:ext cx="337453" cy="154376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7143751" y="447144"/>
            <a:ext cx="1085182" cy="1469263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7130632" y="2702059"/>
            <a:ext cx="480011" cy="426692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2466086" y="3596222"/>
            <a:ext cx="312070" cy="154376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818535" y="2714315"/>
            <a:ext cx="1085182" cy="1469263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483515" y="159777"/>
            <a:ext cx="289329" cy="315199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812161" y="141803"/>
            <a:ext cx="289329" cy="315199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112290" y="141803"/>
            <a:ext cx="289329" cy="315199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20116" y="142428"/>
            <a:ext cx="289329" cy="315199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1839879" y="464201"/>
            <a:ext cx="5570702" cy="2098216"/>
            <a:chOff x="1868250" y="878189"/>
            <a:chExt cx="5570702" cy="2098216"/>
          </a:xfrm>
        </p:grpSpPr>
        <p:sp>
          <p:nvSpPr>
            <p:cNvPr id="1004" name="Google Shape;13821;p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6600" dirty="0">
                  <a:solidFill>
                    <a:schemeClr val="accent3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3200" dirty="0">
                <a:solidFill>
                  <a:srgbClr val="1D1D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#9Slide03 SFU Helvetica UltraCo" panose="00000400000000000000" pitchFamily="2" charset="0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3 SFU Helvetica UltraCo" panose="00000400000000000000" pitchFamily="2" charset="0"/>
              </a:rPr>
              <a:t>Từ ngữ chỉ người là ?</a:t>
            </a:r>
            <a:endParaRPr sz="66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latin typeface="#9Slide03 SFU Helvetica UltraCo" panose="00000400000000000000" pitchFamily="2" charset="0"/>
                </a:rPr>
                <a:t>Hũ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vàng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89169" y="2183627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latin typeface="#9Slide03 SFU Helvetica UltraCo" panose="00000400000000000000" pitchFamily="2" charset="0"/>
                </a:rPr>
                <a:t>Bi</a:t>
              </a:r>
              <a:endParaRPr sz="54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30363"/>
            <a:ext cx="3667516" cy="967683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11016" y="3330363"/>
              <a:ext cx="14029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kéo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3579"/>
            <a:ext cx="3667516" cy="924467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4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828259" y="3373579"/>
              <a:ext cx="1415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54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5400" dirty="0" err="1">
                  <a:latin typeface="#9Slide03 SFU Helvetica UltraCo" panose="00000400000000000000" pitchFamily="2" charset="0"/>
                </a:rPr>
                <a:t>bút</a:t>
              </a:r>
              <a:endParaRPr lang="en-US" sz="54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432704" y="231159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468151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ngữ chỉ vật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53158" y="2103371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Bống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691365" y="2171331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cặp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84760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2060282" y="3422696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Hùng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83516"/>
            <a:ext cx="3667516" cy="914530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284674" y="3383516"/>
              <a:ext cx="4812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Bi</a:t>
              </a: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199161" y="2183370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076727" y="2241665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1992207" y="821171"/>
            <a:ext cx="483406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SFU Helvetica UltraCo" panose="00000400000000000000" pitchFamily="2" charset="0"/>
              </a:rPr>
              <a:t>Việc em có thể làm ở trường là ?</a:t>
            </a:r>
            <a:endParaRPr sz="48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Rửa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bát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831585" y="3469160"/>
            <a:ext cx="3671898" cy="917591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Học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bài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746434" y="2259369"/>
            <a:ext cx="3667516" cy="913286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873709" y="3420078"/>
              <a:ext cx="12362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latin typeface="#9Slide03 SFU Helvetica UltraCo" panose="00000400000000000000" pitchFamily="2" charset="0"/>
                </a:rPr>
                <a:t>Leo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núi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4715395" y="3378344"/>
            <a:ext cx="3667516" cy="919702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6158715" y="3378344"/>
              <a:ext cx="766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Ngủ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3273836" y="3591947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49988" y="3473813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211611" y="2404482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67" y="807482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485126" y="570997"/>
            <a:ext cx="6173744" cy="1268077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130257" y="845454"/>
            <a:ext cx="5312534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#9Slide03 SFU Helvetica UltraCo" panose="00000400000000000000" pitchFamily="2" charset="0"/>
              </a:rPr>
              <a:t>Từ chỉ hoạt động là ?</a:t>
            </a:r>
            <a:endParaRPr sz="8000" dirty="0">
              <a:latin typeface="#9Slide03 SFU Helvetica UltraCo" panose="00000400000000000000" pitchFamily="2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4725669" y="2183627"/>
            <a:ext cx="3667516" cy="913286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Cây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bút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4725669" y="3232938"/>
            <a:ext cx="3667516" cy="913286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 err="1">
                  <a:latin typeface="#9Slide03 SFU Helvetica UltraCo" panose="00000400000000000000" pitchFamily="2" charset="0"/>
                </a:rPr>
                <a:t>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endParaRPr sz="4800" dirty="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678895" y="3365119"/>
            <a:ext cx="3667516" cy="932927"/>
            <a:chOff x="678895" y="3365119"/>
            <a:chExt cx="3667516" cy="932927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 dirty="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751704" y="3365119"/>
              <a:ext cx="1521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Quyển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vở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750815" y="2200226"/>
            <a:ext cx="3667516" cy="913286"/>
            <a:chOff x="4715395" y="3384760"/>
            <a:chExt cx="3667516" cy="913286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latin typeface="#9Slide03 SFU Helvetica UltraCo" panose="00000400000000000000" pitchFamily="2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914365" y="3429112"/>
              <a:ext cx="12698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atin typeface="#9Slide03 SFU Helvetica UltraCo" panose="00000400000000000000" pitchFamily="2" charset="0"/>
                </a:rPr>
                <a:t>Cái</a:t>
              </a:r>
              <a:r>
                <a:rPr lang="en-US" sz="4800" dirty="0">
                  <a:latin typeface="#9Slide03 SFU Helvetica UltraCo" panose="00000400000000000000" pitchFamily="2" charset="0"/>
                </a:rPr>
                <a:t> </a:t>
              </a:r>
              <a:r>
                <a:rPr lang="en-US" sz="4800" dirty="0" err="1">
                  <a:latin typeface="#9Slide03 SFU Helvetica UltraCo" panose="00000400000000000000" pitchFamily="2" charset="0"/>
                </a:rPr>
                <a:t>bàn</a:t>
              </a:r>
              <a:endParaRPr lang="en-US" sz="4800" dirty="0">
                <a:latin typeface="#9Slide03 SFU Helvetica UltraCo" panose="00000400000000000000" pitchFamily="2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7276633" y="3412949"/>
            <a:ext cx="1139296" cy="793772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7351546" y="2291268"/>
            <a:ext cx="1197631" cy="834416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54795" y="2291268"/>
            <a:ext cx="1197631" cy="834416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3310555" y="3473813"/>
            <a:ext cx="1197631" cy="83441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802" y="1029265"/>
            <a:ext cx="188992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312</Words>
  <Application>Microsoft Office PowerPoint</Application>
  <PresentationFormat>On-screen Show (16:9)</PresentationFormat>
  <Paragraphs>67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Advent Pro Medium</vt:lpstr>
      <vt:lpstr>#9Slide07 SVNCinnamoncake</vt:lpstr>
      <vt:lpstr>#9Slide03 AllRoundGothic</vt:lpstr>
      <vt:lpstr>Times New Roman</vt:lpstr>
      <vt:lpstr>Fredoka One</vt:lpstr>
      <vt:lpstr>#9Slide05 Amtenar</vt:lpstr>
      <vt:lpstr>#9Slide07 SVNZiclets</vt:lpstr>
      <vt:lpstr>Inria Sans</vt:lpstr>
      <vt:lpstr>SVN-Adam Gorry</vt:lpstr>
      <vt:lpstr>#9Slide03 SFU Helvetica UltraCo</vt:lpstr>
      <vt:lpstr>SVN-Whimsy</vt:lpstr>
      <vt:lpstr>SVN-Newton</vt:lpstr>
      <vt:lpstr>Arial</vt:lpstr>
      <vt:lpstr>SVN-Androgyne</vt:lpstr>
      <vt:lpstr>#9Slide07 Altus</vt:lpstr>
      <vt:lpstr>Press Start 2P</vt:lpstr>
      <vt:lpstr>SVN-A Love Of Thunder</vt:lpstr>
      <vt:lpstr>#9Slide07 HoneyCream</vt:lpstr>
      <vt:lpstr>SVN-Blade Runner</vt:lpstr>
      <vt:lpstr>Grammar Subject for Pre-K: Adjectives by Slidesgo</vt:lpstr>
      <vt:lpstr>Crafting and Mining! by Slidesgo</vt:lpstr>
      <vt:lpstr>TỪ NGỮ CHỈ SỰ VẬT, HOẠT ĐỘNG  CÂU NÊU  HOẠT ĐỘNG</vt:lpstr>
      <vt:lpstr>KHỞI ĐỘNG</vt:lpstr>
      <vt:lpstr>WHOA!</vt:lpstr>
      <vt:lpstr>PowerPoint Presentation</vt:lpstr>
      <vt:lpstr>PowerPoint Presentation</vt:lpstr>
      <vt:lpstr>Từ ngữ chỉ người là ?</vt:lpstr>
      <vt:lpstr>Từ ngữ chỉ vật là ?</vt:lpstr>
      <vt:lpstr>Việc em có thể làm ở trường là ?</vt:lpstr>
      <vt:lpstr>Từ chỉ hoạt động là ?</vt:lpstr>
      <vt:lpstr>PowerPoint Presentation</vt:lpstr>
      <vt:lpstr>LUYỆN TẬP</vt:lpstr>
      <vt:lpstr>Bài 1: Tìm và gọi tên các vật trong tranh</vt:lpstr>
      <vt:lpstr>Bài 2: Tìm 3 – 5 từ ngữ chỉ hoạt động gắng với các vật trong tranh ở bài tập 1</vt:lpstr>
      <vt:lpstr>Ti vi</vt:lpstr>
      <vt:lpstr>Bài 2: Tìm 3 – 5 từ ngữ chỉ hoạt động gắng với các vật trong tranh ở bài tập 1</vt:lpstr>
      <vt:lpstr>PowerPoint Presentation</vt:lpstr>
      <vt:lpstr>Bài 3: Đặt 1 câu nói về việc em làm ở nhà</vt:lpstr>
      <vt:lpstr> Chào tạm 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HOẠT ĐỘNG</dc:title>
  <dc:creator>haoho</dc:creator>
  <cp:keywords>MĂNG NON TEAM</cp:keywords>
  <cp:lastModifiedBy>hoangvananh204@gmail.com</cp:lastModifiedBy>
  <cp:revision>10</cp:revision>
  <dcterms:modified xsi:type="dcterms:W3CDTF">2024-09-10T04:50:36Z</dcterms:modified>
</cp:coreProperties>
</file>