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2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5C61D-B964-4903-A1CB-48B5C6C00488}"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D45A7-1D64-4AFF-B99D-DE1F4F8F72B2}" type="slidenum">
              <a:rPr lang="en-US" smtClean="0"/>
              <a:t>‹#›</a:t>
            </a:fld>
            <a:endParaRPr lang="en-US"/>
          </a:p>
        </p:txBody>
      </p:sp>
    </p:spTree>
    <p:extLst>
      <p:ext uri="{BB962C8B-B14F-4D97-AF65-F5344CB8AC3E}">
        <p14:creationId xmlns:p14="http://schemas.microsoft.com/office/powerpoint/2010/main" val="160948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425760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39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705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30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054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75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204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423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3CFC38-0F3A-4311-9D08-CA72A1F4623D}"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59357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5747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68514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64887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40844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CFC38-0F3A-4311-9D08-CA72A1F4623D}"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76228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CFC38-0F3A-4311-9D08-CA72A1F4623D}"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116776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CFC38-0F3A-4311-9D08-CA72A1F4623D}" type="datetimeFigureOut">
              <a:rPr lang="en-US" smtClean="0"/>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44395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CFC38-0F3A-4311-9D08-CA72A1F4623D}" type="datetimeFigureOut">
              <a:rPr lang="en-US" smtClean="0"/>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8756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CFC38-0F3A-4311-9D08-CA72A1F4623D}" type="datetimeFigureOut">
              <a:rPr lang="en-US" smtClean="0"/>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66480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32243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4861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CFC38-0F3A-4311-9D08-CA72A1F4623D}" type="datetimeFigureOut">
              <a:rPr lang="en-US" smtClean="0"/>
              <a:t>9/8/2024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BB74-7A33-41ED-BC24-F611C7C31CBF}" type="slidenum">
              <a:rPr lang="en-US" smtClean="0"/>
              <a:t>‹#›</a:t>
            </a:fld>
            <a:endParaRPr lang="en-US"/>
          </a:p>
        </p:txBody>
      </p:sp>
    </p:spTree>
    <p:extLst>
      <p:ext uri="{BB962C8B-B14F-4D97-AF65-F5344CB8AC3E}">
        <p14:creationId xmlns:p14="http://schemas.microsoft.com/office/powerpoint/2010/main" val="20908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5.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6.xm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slide" Target="slide11.xml"/><Relationship Id="rId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94114" y="333799"/>
            <a:ext cx="9274987"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a16="http://schemas.microsoft.com/office/drawing/2014/main" id="{191F72DA-56F2-45B7-A1C9-1C3819EFABA6}"/>
              </a:ext>
            </a:extLst>
          </p:cNvPr>
          <p:cNvSpPr txBox="1"/>
          <p:nvPr/>
        </p:nvSpPr>
        <p:spPr>
          <a:xfrm>
            <a:off x="5419529" y="1200678"/>
            <a:ext cx="161134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Times New Roman" panose="02020603050405020304" pitchFamily="18" charset="0"/>
                <a:cs typeface="Times New Roman" panose="02020603050405020304" pitchFamily="18" charset="0"/>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a16="http://schemas.microsoft.com/office/drawing/2014/main" id="{3D7F0720-1D12-482D-94E6-43C60B5509F5}"/>
              </a:ext>
            </a:extLst>
          </p:cNvPr>
          <p:cNvPicPr>
            <a:picLocks noChangeAspect="1"/>
          </p:cNvPicPr>
          <p:nvPr/>
        </p:nvPicPr>
        <p:blipFill>
          <a:blip r:embed="rId9"/>
          <a:stretch>
            <a:fillRect/>
          </a:stretch>
        </p:blipFill>
        <p:spPr>
          <a:xfrm>
            <a:off x="2704454" y="1812273"/>
            <a:ext cx="7041490" cy="2700762"/>
          </a:xfrm>
          <a:prstGeom prst="rect">
            <a:avLst/>
          </a:prstGeom>
        </p:spPr>
      </p:pic>
    </p:spTree>
    <p:extLst>
      <p:ext uri="{BB962C8B-B14F-4D97-AF65-F5344CB8AC3E}">
        <p14:creationId xmlns:p14="http://schemas.microsoft.com/office/powerpoint/2010/main" val="2800921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anose="02020603050405020304" pitchFamily="18" charset="0"/>
                  <a:cs typeface="Times New Roman" panose="02020603050405020304" pitchFamily="18" charset="0"/>
                </a:rPr>
                <a:t>Quốc hiệu là tên một nước.</a:t>
              </a: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anose="02020603050405020304" pitchFamily="18" charset="0"/>
                  <a:cs typeface="Times New Roman" panose="02020603050405020304" pitchFamily="18" charset="0"/>
                </a:rPr>
                <a:t>Quốc hiệu của nước ta là nước Cộng hoà xã hội chủ nghĩa Việt Nam</a:t>
              </a: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 </a:t>
            </a:r>
            <a:r>
              <a:rPr lang="vi-VN"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Times New Roman" panose="02020603050405020304" pitchFamily="18" charset="0"/>
                  <a:cs typeface="Times New Roman" panose="02020603050405020304" pitchFamily="18" charset="0"/>
                </a:rPr>
                <a:t>Quốc</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kì</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Việt</a:t>
              </a:r>
              <a:r>
                <a:rPr lang="en-US" sz="4800" dirty="0">
                  <a:solidFill>
                    <a:srgbClr val="C00000"/>
                  </a:solidFill>
                  <a:latin typeface="Times New Roman" panose="02020603050405020304" pitchFamily="18" charset="0"/>
                  <a:cs typeface="Times New Roman" panose="02020603050405020304" pitchFamily="18" charset="0"/>
                </a:rPr>
                <a:t> Nam </a:t>
              </a:r>
              <a:r>
                <a:rPr lang="en-US" sz="4800" dirty="0" err="1">
                  <a:solidFill>
                    <a:srgbClr val="C00000"/>
                  </a:solidFill>
                  <a:latin typeface="Times New Roman" panose="02020603050405020304" pitchFamily="18" charset="0"/>
                  <a:cs typeface="Times New Roman" panose="02020603050405020304" pitchFamily="18" charset="0"/>
                </a:rPr>
                <a:t>là</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lá</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cờ</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đỏ</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sao</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vàng</a:t>
              </a:r>
              <a:r>
                <a:rPr lang="en-US" sz="4800" dirty="0">
                  <a:solidFill>
                    <a:srgbClr val="C00000"/>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dirty="0" err="1">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mô</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tả</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kì</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Việt</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Nam.</a:t>
            </a:r>
            <a:endParaRPr lang="zh-CN" altLang="en-US" sz="4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Times New Roman" panose="02020603050405020304" pitchFamily="18" charset="0"/>
                  <a:cs typeface="Times New Roman" panose="02020603050405020304" pitchFamily="18" charset="0"/>
                </a:rPr>
                <a:t>Quốc</a:t>
              </a:r>
              <a:r>
                <a:rPr lang="en-US" sz="4400" dirty="0">
                  <a:solidFill>
                    <a:prstClr val="black"/>
                  </a:solidFill>
                  <a:latin typeface="Times New Roman" panose="02020603050405020304" pitchFamily="18" charset="0"/>
                  <a:cs typeface="Times New Roman" panose="02020603050405020304" pitchFamily="18" charset="0"/>
                </a:rPr>
                <a:t> ca </a:t>
              </a:r>
              <a:r>
                <a:rPr lang="en-US" sz="4400" dirty="0" err="1">
                  <a:solidFill>
                    <a:prstClr val="black"/>
                  </a:solidFill>
                  <a:latin typeface="Times New Roman" panose="02020603050405020304" pitchFamily="18" charset="0"/>
                  <a:cs typeface="Times New Roman" panose="02020603050405020304" pitchFamily="18" charset="0"/>
                </a:rPr>
                <a:t>Việt</a:t>
              </a:r>
              <a:r>
                <a:rPr lang="en-US" sz="4400" dirty="0">
                  <a:solidFill>
                    <a:prstClr val="black"/>
                  </a:solidFill>
                  <a:latin typeface="Times New Roman" panose="02020603050405020304" pitchFamily="18" charset="0"/>
                  <a:cs typeface="Times New Roman" panose="02020603050405020304" pitchFamily="18" charset="0"/>
                </a:rPr>
                <a:t> Nam </a:t>
              </a:r>
              <a:r>
                <a:rPr lang="en-US" sz="4400" dirty="0" err="1">
                  <a:solidFill>
                    <a:prstClr val="black"/>
                  </a:solidFill>
                  <a:latin typeface="Times New Roman" panose="02020603050405020304" pitchFamily="18" charset="0"/>
                  <a:cs typeface="Times New Roman" panose="02020603050405020304" pitchFamily="18" charset="0"/>
                </a:rPr>
                <a:t>là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hát</a:t>
              </a:r>
              <a:r>
                <a:rPr lang="en-US" sz="4400"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Tiến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quân</a:t>
              </a:r>
              <a:r>
                <a:rPr lang="en-US" sz="4400" b="1" dirty="0">
                  <a:solidFill>
                    <a:prstClr val="black"/>
                  </a:solidFill>
                  <a:latin typeface="Times New Roman" panose="02020603050405020304" pitchFamily="18" charset="0"/>
                  <a:cs typeface="Times New Roman" panose="02020603050405020304" pitchFamily="18" charset="0"/>
                </a:rPr>
                <a:t> ca</a:t>
              </a:r>
              <a:r>
                <a:rPr lang="en-US" sz="4400" dirty="0">
                  <a:solidFill>
                    <a:prstClr val="black"/>
                  </a:solidFill>
                  <a:latin typeface="Times New Roman" panose="02020603050405020304" pitchFamily="18" charset="0"/>
                  <a:cs typeface="Times New Roman" panose="02020603050405020304" pitchFamily="18" charset="0"/>
                </a:rPr>
                <a:t>” do </a:t>
              </a:r>
              <a:r>
                <a:rPr lang="en-US" sz="4400" dirty="0" err="1">
                  <a:solidFill>
                    <a:prstClr val="black"/>
                  </a:solidFill>
                  <a:latin typeface="Times New Roman" panose="02020603050405020304" pitchFamily="18" charset="0"/>
                  <a:cs typeface="Times New Roman" panose="02020603050405020304" pitchFamily="18" charset="0"/>
                </a:rPr>
                <a:t>cố</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nhạc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Văn</a:t>
              </a:r>
              <a:r>
                <a:rPr lang="en-US" sz="4400" dirty="0">
                  <a:solidFill>
                    <a:prstClr val="black"/>
                  </a:solidFill>
                  <a:latin typeface="Times New Roman" panose="02020603050405020304" pitchFamily="18" charset="0"/>
                  <a:cs typeface="Times New Roman" panose="02020603050405020304" pitchFamily="18" charset="0"/>
                </a:rPr>
                <a:t> Cao </a:t>
              </a:r>
              <a:r>
                <a:rPr lang="en-US" sz="4400" dirty="0" err="1">
                  <a:solidFill>
                    <a:prstClr val="black"/>
                  </a:solidFill>
                  <a:latin typeface="Times New Roman" panose="02020603050405020304" pitchFamily="18" charset="0"/>
                  <a:cs typeface="Times New Roman" panose="02020603050405020304" pitchFamily="18" charset="0"/>
                </a:rPr>
                <a:t>sáng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tác</a:t>
              </a:r>
              <a:r>
                <a:rPr lang="en-US" sz="4400" dirty="0">
                  <a:solidFill>
                    <a:prstClr val="black"/>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dirty="0" err="1">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Nêu</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tên</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hát</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tác</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giả</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ca </a:t>
            </a:r>
          </a:p>
          <a:p>
            <a:pPr algn="ctr" defTabSz="914126"/>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Việt</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Nam</a:t>
            </a:r>
            <a:endParaRPr lang="zh-CN" altLang="en-US" sz="4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Quay </a:t>
            </a:r>
            <a:r>
              <a:rPr kumimoji="0" lang="en-US" sz="2399"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về</a:t>
            </a:r>
            <a:endParaRPr kumimoji="0" lang="en-US" sz="2399"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Vì</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nghiêm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trang</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hát</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Quốc</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ca?</a:t>
            </a:r>
            <a:endParaRPr kumimoji="0" lang="zh-CN"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07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Q</a:t>
              </a:r>
              <a:r>
                <a:rPr lang="en-US" sz="3200" b="1" i="0" dirty="0">
                  <a:solidFill>
                    <a:srgbClr val="FF0000"/>
                  </a:solidFill>
                  <a:effectLst/>
                  <a:latin typeface="Times New Roman" panose="02020603050405020304" pitchFamily="18" charset="0"/>
                  <a:cs typeface="Times New Roman" panose="02020603050405020304" pitchFamily="18" charset="0"/>
                </a:rPr>
                <a:t>uan </a:t>
              </a:r>
              <a:r>
                <a:rPr lang="en-US" sz="3200" b="1" i="0" dirty="0" err="1">
                  <a:solidFill>
                    <a:srgbClr val="FF0000"/>
                  </a:solidFill>
                  <a:effectLst/>
                  <a:latin typeface="Times New Roman" panose="02020603050405020304" pitchFamily="18" charset="0"/>
                  <a:cs typeface="Times New Roman" panose="02020603050405020304" pitchFamily="18" charset="0"/>
                </a:rPr>
                <a:t>sát</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tranh</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và</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lời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hỏi</a:t>
              </a:r>
              <a:r>
                <a:rPr lang="en-US" sz="3200" b="1" i="0" dirty="0">
                  <a:solidFill>
                    <a:srgbClr val="FF0000"/>
                  </a:solidFill>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Khi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chuẩn</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bị</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chào</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cờ</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em</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cần</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phải</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làm</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gì</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Times New Roman" panose="02020603050405020304" pitchFamily="18" charset="0"/>
                <a:ea typeface="Arial"/>
                <a:cs typeface="Times New Roman" panose="02020603050405020304" pitchFamily="18" charset="0"/>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anose="02020603050405020304" pitchFamily="18" charset="0"/>
                <a:ea typeface="Arial"/>
                <a:cs typeface="Times New Roman" panose="02020603050405020304" pitchFamily="18" charset="0"/>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111210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Trình</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bày</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trước</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lớp</a:t>
            </a:r>
            <a:endParaRPr lang="zh-CN" altLang="en-US" sz="4400"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77456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Khi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chuẩn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bị</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chào</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cờ</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em</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cần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chỉnh</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sửa</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trang</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phục</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bỏ</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mũ</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nón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975297" y="447449"/>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Khi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chuẩn</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bị</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cần</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làm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gì</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25349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a:t>
            </a:r>
            <a:r>
              <a:rPr kumimoji="0" lang="vi-VN"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2865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Times New Roman" panose="02020603050405020304" pitchFamily="18" charset="0"/>
                  <a:cs typeface="Times New Roman" panose="02020603050405020304" pitchFamily="18" charset="0"/>
                </a:rPr>
                <a:t>Khi </a:t>
              </a:r>
              <a:r>
                <a:rPr lang="en-US" sz="4400" dirty="0" err="1">
                  <a:solidFill>
                    <a:srgbClr val="C00000"/>
                  </a:solidFill>
                  <a:latin typeface="Times New Roman" panose="02020603050405020304" pitchFamily="18" charset="0"/>
                  <a:cs typeface="Times New Roman" panose="02020603050405020304" pitchFamily="18" charset="0"/>
                </a:rPr>
                <a:t>chào</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cờ</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em</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cần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hát</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Quốc</a:t>
              </a:r>
              <a:r>
                <a:rPr lang="en-US" sz="4400" dirty="0">
                  <a:solidFill>
                    <a:srgbClr val="C00000"/>
                  </a:solidFill>
                  <a:latin typeface="Times New Roman" panose="02020603050405020304" pitchFamily="18" charset="0"/>
                  <a:cs typeface="Times New Roman" panose="02020603050405020304" pitchFamily="18" charset="0"/>
                </a:rPr>
                <a:t> ca to, </a:t>
              </a:r>
              <a:r>
                <a:rPr lang="en-US" sz="4400" dirty="0" err="1">
                  <a:solidFill>
                    <a:srgbClr val="C00000"/>
                  </a:solidFill>
                  <a:latin typeface="Times New Roman" panose="02020603050405020304" pitchFamily="18" charset="0"/>
                  <a:cs typeface="Times New Roman" panose="02020603050405020304" pitchFamily="18" charset="0"/>
                </a:rPr>
                <a:t>rõ</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ràng</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trôi</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chảy</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diễn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cảm</a:t>
              </a:r>
              <a:r>
                <a:rPr lang="en-US" sz="4400" dirty="0">
                  <a:solidFill>
                    <a:srgbClr val="C00000"/>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09058" y="387809"/>
            <a:ext cx="10554242" cy="707886"/>
          </a:xfrm>
          <a:prstGeom prst="rect">
            <a:avLst/>
          </a:prstGeom>
          <a:noFill/>
        </p:spPr>
        <p:txBody>
          <a:bodyPr wrap="square" rtlCol="0">
            <a:spAutoFit/>
          </a:bodyPr>
          <a:lstStyle/>
          <a:p>
            <a:pPr defTabSz="914126"/>
            <a:r>
              <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vi-VN"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Khi chào cờ, em cần hát quốc ca như thế nào?</a:t>
            </a:r>
            <a:endPar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20788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144004671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Tree>
    <p:extLst>
      <p:ext uri="{BB962C8B-B14F-4D97-AF65-F5344CB8AC3E}">
        <p14:creationId xmlns:p14="http://schemas.microsoft.com/office/powerpoint/2010/main" val="414937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30253552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Times New Roman" panose="02020603050405020304" pitchFamily="18" charset="0"/>
                  <a:cs typeface="Times New Roman" panose="02020603050405020304" pitchFamily="18" charset="0"/>
                </a:rPr>
                <a:t>Luật</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chơi</a:t>
              </a:r>
              <a:r>
                <a:rPr lang="en-US" sz="7200" b="1" dirty="0">
                  <a:solidFill>
                    <a:srgbClr val="FF0000"/>
                  </a:solidFill>
                  <a:latin typeface="Times New Roman" panose="02020603050405020304" pitchFamily="18" charset="0"/>
                  <a:cs typeface="Times New Roman" panose="02020603050405020304" pitchFamily="18"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1117600" y="2905760"/>
            <a:ext cx="10109200" cy="304698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chia ra thành các nhóm (3-4 nhóm). </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Lớp trưởng điều hành lễ chào cờ.</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3200" dirty="0">
                <a:latin typeface="Times New Roman" panose="02020603050405020304" pitchFamily="18" charset="0"/>
                <a:cs typeface="Times New Roman" panose="02020603050405020304" pitchFamily="18" charset="0"/>
              </a:rPr>
              <a:t>Mỗi nhóm thực hành lèm lễ chào cờ và hát Quốc ca 1 lượt.</a:t>
            </a:r>
            <a:endParaRPr lang="en-US" sz="32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nl-NL" sz="3200" dirty="0">
                <a:effectLst/>
                <a:latin typeface="Times New Roman" panose="02020603050405020304" pitchFamily="18" charset="0"/>
                <a:ea typeface="Times New Roman" panose="02020603050405020304" pitchFamily="18" charset="0"/>
                <a:cs typeface="Times New Roman" panose="02020603050405020304" pitchFamily="18" charset="0"/>
              </a:rPr>
              <a:t>Mời các thành viên trong lớp nhận xét trao giải cho nhóm chào cờ tốt nhất, hát Quốc ca đúng và hay nhất.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768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882689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a16="http://schemas.microsoft.com/office/drawing/2014/main"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a16="http://schemas.microsoft.com/office/drawing/2014/main"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a16="http://schemas.microsoft.com/office/drawing/2014/main"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Times New Roman" panose="02020603050405020304" pitchFamily="18" charset="0"/>
                  <a:cs typeface="Times New Roman" panose="02020603050405020304" pitchFamily="18" charset="0"/>
                </a:rPr>
                <a:t>Lắng</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nghe</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bài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hát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91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4142331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04863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Times New Roman" panose="02020603050405020304" pitchFamily="18" charset="0"/>
                  <a:cs typeface="Times New Roman" panose="02020603050405020304" pitchFamily="18" charset="0"/>
                </a:rPr>
                <a:t>1. </a:t>
              </a:r>
              <a:r>
                <a:rPr lang="en-US" sz="3200" b="1" i="0" dirty="0" err="1">
                  <a:solidFill>
                    <a:srgbClr val="FF0000"/>
                  </a:solidFill>
                  <a:effectLst/>
                  <a:latin typeface="Times New Roman" panose="02020603050405020304" pitchFamily="18" charset="0"/>
                  <a:cs typeface="Times New Roman" panose="02020603050405020304" pitchFamily="18" charset="0"/>
                </a:rPr>
                <a:t>Đọc</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đoạn</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hội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thoại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và</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lời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hỏi</a:t>
              </a:r>
              <a:r>
                <a:rPr lang="en-US" sz="3200" b="1" i="0" dirty="0">
                  <a:solidFill>
                    <a:srgbClr val="FF0000"/>
                  </a:solidFill>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2501075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 hiệu của nước ta là gì?</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Hãy</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mô</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tả</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kì</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Việt</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Nam</a:t>
            </a: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Nêu tên bài hát và tác giả Quốc ca Việt Nam</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Vì sao phải nghiêm trang khi chào cờ và hát Quốc ca</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7115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a16="http://schemas.microsoft.com/office/drawing/2014/main"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Times New Roman" panose="02020603050405020304" pitchFamily="18" charset="0"/>
                <a:cs typeface="Times New Roman" panose="02020603050405020304" pitchFamily="18" charset="0"/>
              </a:rPr>
              <a:t>CHIA SẺ</a:t>
            </a:r>
          </a:p>
        </p:txBody>
      </p:sp>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1A2BF507-CA41-4A54-A4CD-07AD81013AF8}"/>
              </a:ext>
            </a:extLst>
          </p:cNvPr>
          <p:cNvGrpSpPr/>
          <p:nvPr/>
        </p:nvGrpSpPr>
        <p:grpSpPr>
          <a:xfrm>
            <a:off x="7698394" y="819478"/>
            <a:ext cx="2423861" cy="2011680"/>
            <a:chOff x="7686151" y="1417318"/>
            <a:chExt cx="2423861" cy="2011680"/>
          </a:xfrm>
        </p:grpSpPr>
        <p:pic>
          <p:nvPicPr>
            <p:cNvPr id="20" name="Picture 19" descr="Shape&#10;&#10;Description automatically generated">
              <a:extLst>
                <a:ext uri="{FF2B5EF4-FFF2-40B4-BE49-F238E27FC236}">
                  <a16:creationId xmlns:a16="http://schemas.microsoft.com/office/drawing/2014/main"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a16="http://schemas.microsoft.com/office/drawing/2014/main" id="{9448279C-E27A-4160-BF2E-A8E9B0D198AE}"/>
                </a:ext>
              </a:extLst>
            </p:cNvPr>
            <p:cNvSpPr txBox="1"/>
            <p:nvPr/>
          </p:nvSpPr>
          <p:spPr>
            <a:xfrm>
              <a:off x="8205081" y="1770188"/>
              <a:ext cx="19049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Times New Roman" panose="02020603050405020304" pitchFamily="18" charset="0"/>
                  <a:cs typeface="Times New Roman" panose="02020603050405020304" pitchFamily="18" charset="0"/>
                </a:rPr>
                <a:t>Nhận</a:t>
              </a:r>
              <a:r>
                <a:rPr kumimoji="0" lang="en-US" sz="3600" b="1" i="0" u="none" strike="noStrike" kern="1200" cap="none" spc="0" normalizeH="0" baseline="0" noProof="0" dirty="0">
                  <a:ln>
                    <a:noFill/>
                  </a:ln>
                  <a:solidFill>
                    <a:srgbClr val="00927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927C"/>
                  </a:solidFill>
                  <a:effectLst/>
                  <a:uLnTx/>
                  <a:uFillTx/>
                  <a:latin typeface="Times New Roman" panose="02020603050405020304" pitchFamily="18" charset="0"/>
                  <a:cs typeface="Times New Roman" panose="02020603050405020304" pitchFamily="18" charset="0"/>
                </a:rPr>
                <a:t>xét</a:t>
              </a:r>
              <a:endParaRPr kumimoji="0" lang="en-US" sz="3600" b="1" i="0" u="none" strike="noStrike" kern="1200" cap="none" spc="0" normalizeH="0" baseline="0" noProof="0" dirty="0">
                <a:ln>
                  <a:noFill/>
                </a:ln>
                <a:solidFill>
                  <a:srgbClr val="00927C"/>
                </a:solidFill>
                <a:effectLst/>
                <a:uLnTx/>
                <a:uFillTx/>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76739" y="1648150"/>
              <a:ext cx="19756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Times New Roman" panose="02020603050405020304" pitchFamily="18" charset="0"/>
                  <a:cs typeface="Times New Roman" panose="02020603050405020304" pitchFamily="18" charset="0"/>
                </a:rPr>
                <a:t>Trình</a:t>
              </a:r>
              <a:r>
                <a:rPr kumimoji="0" lang="en-US" sz="3600" b="1" i="0" u="none" strike="noStrike" kern="1200" cap="none" spc="0" normalizeH="0" baseline="0" noProof="0" dirty="0">
                  <a:ln>
                    <a:noFill/>
                  </a:ln>
                  <a:solidFill>
                    <a:srgbClr val="A23AEA"/>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A23AEA"/>
                  </a:solidFill>
                  <a:effectLst/>
                  <a:uLnTx/>
                  <a:uFillTx/>
                  <a:latin typeface="Times New Roman" panose="02020603050405020304" pitchFamily="18" charset="0"/>
                  <a:cs typeface="Times New Roman" panose="02020603050405020304" pitchFamily="18" charset="0"/>
                </a:rPr>
                <a:t>bày</a:t>
              </a:r>
              <a:endParaRPr kumimoji="0" lang="en-US" sz="3600" b="1" i="0" u="none" strike="noStrike" kern="1200" cap="none" spc="0" normalizeH="0" baseline="0" noProof="0" dirty="0">
                <a:ln>
                  <a:noFill/>
                </a:ln>
                <a:solidFill>
                  <a:srgbClr val="A23AEA"/>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64590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Quả</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trứng</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bí</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ẩn</a:t>
            </a:r>
            <a:endParaRPr lang="zh-CN" altLang="en-US" sz="3599"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a16="http://schemas.microsoft.com/office/drawing/2014/main"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1</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a16="http://schemas.microsoft.com/office/drawing/2014/main"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2</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a16="http://schemas.microsoft.com/office/drawing/2014/main"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3</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16" name="Picture 15">
            <a:hlinkClick r:id="rId13" action="ppaction://hlinksldjump"/>
            <a:extLst>
              <a:ext uri="{FF2B5EF4-FFF2-40B4-BE49-F238E27FC236}">
                <a16:creationId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a16="http://schemas.microsoft.com/office/drawing/2014/main"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4</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19" name="图片 20">
            <a:extLst>
              <a:ext uri="{FF2B5EF4-FFF2-40B4-BE49-F238E27FC236}">
                <a16:creationId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a16="http://schemas.microsoft.com/office/drawing/2014/main"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27641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824</Words>
  <Application>Microsoft Office PowerPoint</Application>
  <PresentationFormat>Widescreen</PresentationFormat>
  <Paragraphs>77</Paragraphs>
  <Slides>23</Slides>
  <Notes>9</Notes>
  <HiddenSlides>0</HiddenSlides>
  <MMClips>8</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微软雅黑</vt:lpstr>
      <vt:lpstr>宋体</vt:lpstr>
      <vt:lpstr>Arial</vt:lpstr>
      <vt:lpstr>Calibri</vt:lpstr>
      <vt:lpstr>Calibri Light</vt:lpstr>
      <vt:lpstr>等线</vt:lpstr>
      <vt:lpstr>Gadugi</vt:lpstr>
      <vt:lpstr>Times New Roman</vt:lpstr>
      <vt:lpstr>仓耳今楷05-6763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Administrator</cp:lastModifiedBy>
  <cp:revision>6</cp:revision>
  <dcterms:created xsi:type="dcterms:W3CDTF">2022-08-16T05:00:50Z</dcterms:created>
  <dcterms:modified xsi:type="dcterms:W3CDTF">2024-09-08T15:37:03Z</dcterms:modified>
</cp:coreProperties>
</file>