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89" r:id="rId2"/>
    <p:sldId id="298" r:id="rId3"/>
    <p:sldId id="299" r:id="rId4"/>
    <p:sldId id="295" r:id="rId5"/>
    <p:sldId id="273" r:id="rId6"/>
    <p:sldId id="258" r:id="rId7"/>
    <p:sldId id="260" r:id="rId8"/>
    <p:sldId id="277" r:id="rId9"/>
    <p:sldId id="261" r:id="rId10"/>
    <p:sldId id="263" r:id="rId11"/>
    <p:sldId id="262" r:id="rId12"/>
    <p:sldId id="296" r:id="rId13"/>
    <p:sldId id="278" r:id="rId14"/>
    <p:sldId id="264" r:id="rId15"/>
    <p:sldId id="266" r:id="rId16"/>
    <p:sldId id="267" r:id="rId17"/>
    <p:sldId id="297" r:id="rId18"/>
    <p:sldId id="287" r:id="rId19"/>
    <p:sldId id="270" r:id="rId20"/>
  </p:sldIdLst>
  <p:sldSz cx="9144000" cy="5143500" type="screen16x9"/>
  <p:notesSz cx="6858000" cy="9144000"/>
  <p:defaultTextStyle>
    <a:defPPr>
      <a:defRPr lang="en-US"/>
    </a:defPPr>
    <a:lvl1pPr marL="0" algn="l" defTabSz="913056" rtl="0" eaLnBrk="1" latinLnBrk="0" hangingPunct="1">
      <a:defRPr sz="1800" kern="1200">
        <a:solidFill>
          <a:schemeClr val="tx1"/>
        </a:solidFill>
        <a:latin typeface="+mn-lt"/>
        <a:ea typeface="+mn-ea"/>
        <a:cs typeface="+mn-cs"/>
      </a:defRPr>
    </a:lvl1pPr>
    <a:lvl2pPr marL="456527" algn="l" defTabSz="913056" rtl="0" eaLnBrk="1" latinLnBrk="0" hangingPunct="1">
      <a:defRPr sz="1800" kern="1200">
        <a:solidFill>
          <a:schemeClr val="tx1"/>
        </a:solidFill>
        <a:latin typeface="+mn-lt"/>
        <a:ea typeface="+mn-ea"/>
        <a:cs typeface="+mn-cs"/>
      </a:defRPr>
    </a:lvl2pPr>
    <a:lvl3pPr marL="913056" algn="l" defTabSz="913056" rtl="0" eaLnBrk="1" latinLnBrk="0" hangingPunct="1">
      <a:defRPr sz="1800" kern="1200">
        <a:solidFill>
          <a:schemeClr val="tx1"/>
        </a:solidFill>
        <a:latin typeface="+mn-lt"/>
        <a:ea typeface="+mn-ea"/>
        <a:cs typeface="+mn-cs"/>
      </a:defRPr>
    </a:lvl3pPr>
    <a:lvl4pPr marL="1369583" algn="l" defTabSz="913056" rtl="0" eaLnBrk="1" latinLnBrk="0" hangingPunct="1">
      <a:defRPr sz="1800" kern="1200">
        <a:solidFill>
          <a:schemeClr val="tx1"/>
        </a:solidFill>
        <a:latin typeface="+mn-lt"/>
        <a:ea typeface="+mn-ea"/>
        <a:cs typeface="+mn-cs"/>
      </a:defRPr>
    </a:lvl4pPr>
    <a:lvl5pPr marL="1826111" algn="l" defTabSz="913056" rtl="0" eaLnBrk="1" latinLnBrk="0" hangingPunct="1">
      <a:defRPr sz="1800" kern="1200">
        <a:solidFill>
          <a:schemeClr val="tx1"/>
        </a:solidFill>
        <a:latin typeface="+mn-lt"/>
        <a:ea typeface="+mn-ea"/>
        <a:cs typeface="+mn-cs"/>
      </a:defRPr>
    </a:lvl5pPr>
    <a:lvl6pPr marL="2282638" algn="l" defTabSz="913056" rtl="0" eaLnBrk="1" latinLnBrk="0" hangingPunct="1">
      <a:defRPr sz="1800" kern="1200">
        <a:solidFill>
          <a:schemeClr val="tx1"/>
        </a:solidFill>
        <a:latin typeface="+mn-lt"/>
        <a:ea typeface="+mn-ea"/>
        <a:cs typeface="+mn-cs"/>
      </a:defRPr>
    </a:lvl6pPr>
    <a:lvl7pPr marL="2739166" algn="l" defTabSz="913056" rtl="0" eaLnBrk="1" latinLnBrk="0" hangingPunct="1">
      <a:defRPr sz="1800" kern="1200">
        <a:solidFill>
          <a:schemeClr val="tx1"/>
        </a:solidFill>
        <a:latin typeface="+mn-lt"/>
        <a:ea typeface="+mn-ea"/>
        <a:cs typeface="+mn-cs"/>
      </a:defRPr>
    </a:lvl7pPr>
    <a:lvl8pPr marL="3195694" algn="l" defTabSz="913056" rtl="0" eaLnBrk="1" latinLnBrk="0" hangingPunct="1">
      <a:defRPr sz="1800" kern="1200">
        <a:solidFill>
          <a:schemeClr val="tx1"/>
        </a:solidFill>
        <a:latin typeface="+mn-lt"/>
        <a:ea typeface="+mn-ea"/>
        <a:cs typeface="+mn-cs"/>
      </a:defRPr>
    </a:lvl8pPr>
    <a:lvl9pPr marL="3652221" algn="l" defTabSz="91305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ECB6"/>
    <a:srgbClr val="B8E08C"/>
    <a:srgbClr val="FF2980"/>
    <a:srgbClr val="FEDEF3"/>
    <a:srgbClr val="FE8ACC"/>
    <a:srgbClr val="FECEED"/>
    <a:srgbClr val="FD0B95"/>
    <a:srgbClr val="FDBBE5"/>
    <a:srgbClr val="FD49B0"/>
    <a:srgbClr val="FEA8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452" autoAdjust="0"/>
  </p:normalViewPr>
  <p:slideViewPr>
    <p:cSldViewPr>
      <p:cViewPr varScale="1">
        <p:scale>
          <a:sx n="108" d="100"/>
          <a:sy n="108" d="100"/>
        </p:scale>
        <p:origin x="730" y="6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5/17/2024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3178" rtl="0" eaLnBrk="1" latinLnBrk="0" hangingPunct="1">
      <a:defRPr sz="1200" kern="1200">
        <a:solidFill>
          <a:schemeClr val="tx1"/>
        </a:solidFill>
        <a:latin typeface="+mn-lt"/>
        <a:ea typeface="+mn-ea"/>
        <a:cs typeface="+mn-cs"/>
      </a:defRPr>
    </a:lvl1pPr>
    <a:lvl2pPr marL="456589" algn="l" defTabSz="913178" rtl="0" eaLnBrk="1" latinLnBrk="0" hangingPunct="1">
      <a:defRPr sz="1200" kern="1200">
        <a:solidFill>
          <a:schemeClr val="tx1"/>
        </a:solidFill>
        <a:latin typeface="+mn-lt"/>
        <a:ea typeface="+mn-ea"/>
        <a:cs typeface="+mn-cs"/>
      </a:defRPr>
    </a:lvl2pPr>
    <a:lvl3pPr marL="913178" algn="l" defTabSz="913178" rtl="0" eaLnBrk="1" latinLnBrk="0" hangingPunct="1">
      <a:defRPr sz="1200" kern="1200">
        <a:solidFill>
          <a:schemeClr val="tx1"/>
        </a:solidFill>
        <a:latin typeface="+mn-lt"/>
        <a:ea typeface="+mn-ea"/>
        <a:cs typeface="+mn-cs"/>
      </a:defRPr>
    </a:lvl3pPr>
    <a:lvl4pPr marL="1369769" algn="l" defTabSz="913178" rtl="0" eaLnBrk="1" latinLnBrk="0" hangingPunct="1">
      <a:defRPr sz="1200" kern="1200">
        <a:solidFill>
          <a:schemeClr val="tx1"/>
        </a:solidFill>
        <a:latin typeface="+mn-lt"/>
        <a:ea typeface="+mn-ea"/>
        <a:cs typeface="+mn-cs"/>
      </a:defRPr>
    </a:lvl4pPr>
    <a:lvl5pPr marL="1826358" algn="l" defTabSz="913178" rtl="0" eaLnBrk="1" latinLnBrk="0" hangingPunct="1">
      <a:defRPr sz="1200" kern="1200">
        <a:solidFill>
          <a:schemeClr val="tx1"/>
        </a:solidFill>
        <a:latin typeface="+mn-lt"/>
        <a:ea typeface="+mn-ea"/>
        <a:cs typeface="+mn-cs"/>
      </a:defRPr>
    </a:lvl5pPr>
    <a:lvl6pPr marL="2282948" algn="l" defTabSz="913178" rtl="0" eaLnBrk="1" latinLnBrk="0" hangingPunct="1">
      <a:defRPr sz="1200" kern="1200">
        <a:solidFill>
          <a:schemeClr val="tx1"/>
        </a:solidFill>
        <a:latin typeface="+mn-lt"/>
        <a:ea typeface="+mn-ea"/>
        <a:cs typeface="+mn-cs"/>
      </a:defRPr>
    </a:lvl6pPr>
    <a:lvl7pPr marL="2739538" algn="l" defTabSz="913178" rtl="0" eaLnBrk="1" latinLnBrk="0" hangingPunct="1">
      <a:defRPr sz="1200" kern="1200">
        <a:solidFill>
          <a:schemeClr val="tx1"/>
        </a:solidFill>
        <a:latin typeface="+mn-lt"/>
        <a:ea typeface="+mn-ea"/>
        <a:cs typeface="+mn-cs"/>
      </a:defRPr>
    </a:lvl7pPr>
    <a:lvl8pPr marL="3196127" algn="l" defTabSz="913178" rtl="0" eaLnBrk="1" latinLnBrk="0" hangingPunct="1">
      <a:defRPr sz="1200" kern="1200">
        <a:solidFill>
          <a:schemeClr val="tx1"/>
        </a:solidFill>
        <a:latin typeface="+mn-lt"/>
        <a:ea typeface="+mn-ea"/>
        <a:cs typeface="+mn-cs"/>
      </a:defRPr>
    </a:lvl8pPr>
    <a:lvl9pPr marL="3652716" algn="l" defTabSz="9131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Giáo</a:t>
            </a:r>
            <a:r>
              <a:rPr lang="en-US" baseline="0"/>
              <a:t> viên chủ động giải thích từ khó, cho hs luyện đọc từ. Từ khó có thể linh động theo vùng miền, không nhất thiết dạy theo giáo án soạn sẵn.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7</a:t>
            </a:fld>
            <a:endParaRPr lang="en-US"/>
          </a:p>
        </p:txBody>
      </p:sp>
    </p:spTree>
    <p:extLst>
      <p:ext uri="{BB962C8B-B14F-4D97-AF65-F5344CB8AC3E}">
        <p14:creationId xmlns:p14="http://schemas.microsoft.com/office/powerpoint/2010/main" val="22058044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GV hướng</a:t>
            </a:r>
            <a:r>
              <a:rPr lang="en-US" baseline="0"/>
              <a:t> dẫn hs đồ chữ hoa K. GV hỏi để khai thác cho HS hiểu kĩ thuật viết (chữ đầu câu viết hoa, cuối câu có dấu chấm, khoảng cách các chữ bằng 1 con chữ o…)</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19</a:t>
            </a:fld>
            <a:endParaRPr lang="en-US"/>
          </a:p>
        </p:txBody>
      </p:sp>
    </p:spTree>
    <p:extLst>
      <p:ext uri="{BB962C8B-B14F-4D97-AF65-F5344CB8AC3E}">
        <p14:creationId xmlns:p14="http://schemas.microsoft.com/office/powerpoint/2010/main" val="2365446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9</a:t>
            </a:fld>
            <a:endParaRPr lang="en-US"/>
          </a:p>
        </p:txBody>
      </p:sp>
    </p:spTree>
    <p:extLst>
      <p:ext uri="{BB962C8B-B14F-4D97-AF65-F5344CB8AC3E}">
        <p14:creationId xmlns:p14="http://schemas.microsoft.com/office/powerpoint/2010/main" val="38619717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Gv yêu</a:t>
            </a:r>
            <a:r>
              <a:rPr lang="en-US" baseline="0"/>
              <a:t> cầu hs nêu nghĩa theo cách hs hiểu trước.</a:t>
            </a:r>
          </a:p>
          <a:p>
            <a:r>
              <a:rPr lang="en-US" baseline="0"/>
              <a:t>Có thể cho HS giải nghĩa bằng cách đặt câu.</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12</a:t>
            </a:fld>
            <a:endParaRPr lang="en-US"/>
          </a:p>
        </p:txBody>
      </p:sp>
    </p:spTree>
    <p:extLst>
      <p:ext uri="{BB962C8B-B14F-4D97-AF65-F5344CB8AC3E}">
        <p14:creationId xmlns:p14="http://schemas.microsoft.com/office/powerpoint/2010/main" val="42418519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Đọc nối</a:t>
            </a:r>
            <a:r>
              <a:rPr lang="en-US" baseline="0"/>
              <a:t> tiếp đoạn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13</a:t>
            </a:fld>
            <a:endParaRPr lang="en-US"/>
          </a:p>
        </p:txBody>
      </p:sp>
    </p:spTree>
    <p:extLst>
      <p:ext uri="{BB962C8B-B14F-4D97-AF65-F5344CB8AC3E}">
        <p14:creationId xmlns:p14="http://schemas.microsoft.com/office/powerpoint/2010/main" val="17256705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 đua</a:t>
            </a:r>
          </a:p>
        </p:txBody>
      </p:sp>
      <p:sp>
        <p:nvSpPr>
          <p:cNvPr id="4" name="Slide Number Placeholder 3"/>
          <p:cNvSpPr>
            <a:spLocks noGrp="1"/>
          </p:cNvSpPr>
          <p:nvPr>
            <p:ph type="sldNum" sz="quarter" idx="10"/>
          </p:nvPr>
        </p:nvSpPr>
        <p:spPr/>
        <p:txBody>
          <a:bodyPr/>
          <a:lstStyle/>
          <a:p>
            <a:fld id="{7AFEA3F6-B450-4284-BB2C-4DA94784FDB0}" type="slidenum">
              <a:rPr lang="en-US" smtClean="0"/>
              <a:t>14</a:t>
            </a:fld>
            <a:endParaRPr lang="en-US"/>
          </a:p>
        </p:txBody>
      </p:sp>
    </p:spTree>
    <p:extLst>
      <p:ext uri="{BB962C8B-B14F-4D97-AF65-F5344CB8AC3E}">
        <p14:creationId xmlns:p14="http://schemas.microsoft.com/office/powerpoint/2010/main" val="16981495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Gọi</a:t>
            </a:r>
            <a:r>
              <a:rPr lang="en-US" baseline="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15</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16</a:t>
            </a:fld>
            <a:endParaRPr lang="en-US"/>
          </a:p>
        </p:txBody>
      </p:sp>
    </p:spTree>
    <p:extLst>
      <p:ext uri="{BB962C8B-B14F-4D97-AF65-F5344CB8AC3E}">
        <p14:creationId xmlns:p14="http://schemas.microsoft.com/office/powerpoint/2010/main" val="28384351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17</a:t>
            </a:fld>
            <a:endParaRPr lang="en-US"/>
          </a:p>
        </p:txBody>
      </p:sp>
    </p:spTree>
    <p:extLst>
      <p:ext uri="{BB962C8B-B14F-4D97-AF65-F5344CB8AC3E}">
        <p14:creationId xmlns:p14="http://schemas.microsoft.com/office/powerpoint/2010/main" val="28384351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giáo</a:t>
            </a:r>
            <a:r>
              <a:rPr lang="en-US" baseline="0"/>
              <a:t> dục mở rộng: bảo vệ thiên nhiên, bảo vệ môi trường.</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18</a:t>
            </a:fld>
            <a:endParaRPr lang="en-US"/>
          </a:p>
        </p:txBody>
      </p:sp>
    </p:spTree>
    <p:extLst>
      <p:ext uri="{BB962C8B-B14F-4D97-AF65-F5344CB8AC3E}">
        <p14:creationId xmlns:p14="http://schemas.microsoft.com/office/powerpoint/2010/main" val="39233808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3"/>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527" indent="0" algn="ctr">
              <a:buNone/>
              <a:defRPr>
                <a:solidFill>
                  <a:schemeClr val="tx1">
                    <a:tint val="75000"/>
                  </a:schemeClr>
                </a:solidFill>
              </a:defRPr>
            </a:lvl2pPr>
            <a:lvl3pPr marL="913056" indent="0" algn="ctr">
              <a:buNone/>
              <a:defRPr>
                <a:solidFill>
                  <a:schemeClr val="tx1">
                    <a:tint val="75000"/>
                  </a:schemeClr>
                </a:solidFill>
              </a:defRPr>
            </a:lvl3pPr>
            <a:lvl4pPr marL="1369583" indent="0" algn="ctr">
              <a:buNone/>
              <a:defRPr>
                <a:solidFill>
                  <a:schemeClr val="tx1">
                    <a:tint val="75000"/>
                  </a:schemeClr>
                </a:solidFill>
              </a:defRPr>
            </a:lvl4pPr>
            <a:lvl5pPr marL="1826111" indent="0" algn="ctr">
              <a:buNone/>
              <a:defRPr>
                <a:solidFill>
                  <a:schemeClr val="tx1">
                    <a:tint val="75000"/>
                  </a:schemeClr>
                </a:solidFill>
              </a:defRPr>
            </a:lvl5pPr>
            <a:lvl6pPr marL="2282638" indent="0" algn="ctr">
              <a:buNone/>
              <a:defRPr>
                <a:solidFill>
                  <a:schemeClr val="tx1">
                    <a:tint val="75000"/>
                  </a:schemeClr>
                </a:solidFill>
              </a:defRPr>
            </a:lvl6pPr>
            <a:lvl7pPr marL="2739166" indent="0" algn="ctr">
              <a:buNone/>
              <a:defRPr>
                <a:solidFill>
                  <a:schemeClr val="tx1">
                    <a:tint val="75000"/>
                  </a:schemeClr>
                </a:solidFill>
              </a:defRPr>
            </a:lvl7pPr>
            <a:lvl8pPr marL="3195694" indent="0" algn="ctr">
              <a:buNone/>
              <a:defRPr>
                <a:solidFill>
                  <a:schemeClr val="tx1">
                    <a:tint val="75000"/>
                  </a:schemeClr>
                </a:solidFill>
              </a:defRPr>
            </a:lvl8pPr>
            <a:lvl9pPr marL="3652221"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CEF851F-4C9B-4ED8-A706-7687066F5A2C}" type="datetimeFigureOut">
              <a:rPr lang="en-US" smtClean="0"/>
              <a:t>5/17/2024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5/17/2024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5/17/2024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5/17/2024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527" indent="0">
              <a:buNone/>
              <a:defRPr sz="1800">
                <a:solidFill>
                  <a:schemeClr val="tx1">
                    <a:tint val="75000"/>
                  </a:schemeClr>
                </a:solidFill>
              </a:defRPr>
            </a:lvl2pPr>
            <a:lvl3pPr marL="913056" indent="0">
              <a:buNone/>
              <a:defRPr sz="1600">
                <a:solidFill>
                  <a:schemeClr val="tx1">
                    <a:tint val="75000"/>
                  </a:schemeClr>
                </a:solidFill>
              </a:defRPr>
            </a:lvl3pPr>
            <a:lvl4pPr marL="1369583" indent="0">
              <a:buNone/>
              <a:defRPr sz="1400">
                <a:solidFill>
                  <a:schemeClr val="tx1">
                    <a:tint val="75000"/>
                  </a:schemeClr>
                </a:solidFill>
              </a:defRPr>
            </a:lvl4pPr>
            <a:lvl5pPr marL="1826111" indent="0">
              <a:buNone/>
              <a:defRPr sz="1400">
                <a:solidFill>
                  <a:schemeClr val="tx1">
                    <a:tint val="75000"/>
                  </a:schemeClr>
                </a:solidFill>
              </a:defRPr>
            </a:lvl5pPr>
            <a:lvl6pPr marL="2282638" indent="0">
              <a:buNone/>
              <a:defRPr sz="1400">
                <a:solidFill>
                  <a:schemeClr val="tx1">
                    <a:tint val="75000"/>
                  </a:schemeClr>
                </a:solidFill>
              </a:defRPr>
            </a:lvl6pPr>
            <a:lvl7pPr marL="2739166" indent="0">
              <a:buNone/>
              <a:defRPr sz="1400">
                <a:solidFill>
                  <a:schemeClr val="tx1">
                    <a:tint val="75000"/>
                  </a:schemeClr>
                </a:solidFill>
              </a:defRPr>
            </a:lvl7pPr>
            <a:lvl8pPr marL="3195694" indent="0">
              <a:buNone/>
              <a:defRPr sz="1400">
                <a:solidFill>
                  <a:schemeClr val="tx1">
                    <a:tint val="75000"/>
                  </a:schemeClr>
                </a:solidFill>
              </a:defRPr>
            </a:lvl8pPr>
            <a:lvl9pPr marL="3652221"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5/17/2024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EF851F-4C9B-4ED8-A706-7687066F5A2C}" type="datetimeFigureOut">
              <a:rPr lang="en-US" smtClean="0"/>
              <a:t>5/17/2024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527" indent="0">
              <a:buNone/>
              <a:defRPr sz="2000" b="1"/>
            </a:lvl2pPr>
            <a:lvl3pPr marL="913056" indent="0">
              <a:buNone/>
              <a:defRPr sz="1800" b="1"/>
            </a:lvl3pPr>
            <a:lvl4pPr marL="1369583" indent="0">
              <a:buNone/>
              <a:defRPr sz="1600" b="1"/>
            </a:lvl4pPr>
            <a:lvl5pPr marL="1826111" indent="0">
              <a:buNone/>
              <a:defRPr sz="1600" b="1"/>
            </a:lvl5pPr>
            <a:lvl6pPr marL="2282638" indent="0">
              <a:buNone/>
              <a:defRPr sz="1600" b="1"/>
            </a:lvl6pPr>
            <a:lvl7pPr marL="2739166" indent="0">
              <a:buNone/>
              <a:defRPr sz="1600" b="1"/>
            </a:lvl7pPr>
            <a:lvl8pPr marL="3195694" indent="0">
              <a:buNone/>
              <a:defRPr sz="1600" b="1"/>
            </a:lvl8pPr>
            <a:lvl9pPr marL="3652221"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151335"/>
            <a:ext cx="4041775" cy="479822"/>
          </a:xfrm>
        </p:spPr>
        <p:txBody>
          <a:bodyPr anchor="b"/>
          <a:lstStyle>
            <a:lvl1pPr marL="0" indent="0">
              <a:buNone/>
              <a:defRPr sz="2400" b="1"/>
            </a:lvl1pPr>
            <a:lvl2pPr marL="456527" indent="0">
              <a:buNone/>
              <a:defRPr sz="2000" b="1"/>
            </a:lvl2pPr>
            <a:lvl3pPr marL="913056" indent="0">
              <a:buNone/>
              <a:defRPr sz="1800" b="1"/>
            </a:lvl3pPr>
            <a:lvl4pPr marL="1369583" indent="0">
              <a:buNone/>
              <a:defRPr sz="1600" b="1"/>
            </a:lvl4pPr>
            <a:lvl5pPr marL="1826111" indent="0">
              <a:buNone/>
              <a:defRPr sz="1600" b="1"/>
            </a:lvl5pPr>
            <a:lvl6pPr marL="2282638" indent="0">
              <a:buNone/>
              <a:defRPr sz="1600" b="1"/>
            </a:lvl6pPr>
            <a:lvl7pPr marL="2739166" indent="0">
              <a:buNone/>
              <a:defRPr sz="1600" b="1"/>
            </a:lvl7pPr>
            <a:lvl8pPr marL="3195694" indent="0">
              <a:buNone/>
              <a:defRPr sz="1600" b="1"/>
            </a:lvl8pPr>
            <a:lvl9pPr marL="365222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EF851F-4C9B-4ED8-A706-7687066F5A2C}" type="datetimeFigureOut">
              <a:rPr lang="en-US" smtClean="0"/>
              <a:t>5/17/2024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5/17/2024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5/17/2024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5" y="1076329"/>
            <a:ext cx="3008313" cy="3518297"/>
          </a:xfrm>
        </p:spPr>
        <p:txBody>
          <a:bodyPr/>
          <a:lstStyle>
            <a:lvl1pPr marL="0" indent="0">
              <a:buNone/>
              <a:defRPr sz="1400"/>
            </a:lvl1pPr>
            <a:lvl2pPr marL="456527" indent="0">
              <a:buNone/>
              <a:defRPr sz="1200"/>
            </a:lvl2pPr>
            <a:lvl3pPr marL="913056" indent="0">
              <a:buNone/>
              <a:defRPr sz="1000"/>
            </a:lvl3pPr>
            <a:lvl4pPr marL="1369583" indent="0">
              <a:buNone/>
              <a:defRPr sz="900"/>
            </a:lvl4pPr>
            <a:lvl5pPr marL="1826111" indent="0">
              <a:buNone/>
              <a:defRPr sz="900"/>
            </a:lvl5pPr>
            <a:lvl6pPr marL="2282638" indent="0">
              <a:buNone/>
              <a:defRPr sz="900"/>
            </a:lvl6pPr>
            <a:lvl7pPr marL="2739166" indent="0">
              <a:buNone/>
              <a:defRPr sz="900"/>
            </a:lvl7pPr>
            <a:lvl8pPr marL="3195694" indent="0">
              <a:buNone/>
              <a:defRPr sz="900"/>
            </a:lvl8pPr>
            <a:lvl9pPr marL="365222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5/17/2024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527" indent="0">
              <a:buNone/>
              <a:defRPr sz="2800"/>
            </a:lvl2pPr>
            <a:lvl3pPr marL="913056" indent="0">
              <a:buNone/>
              <a:defRPr sz="2400"/>
            </a:lvl3pPr>
            <a:lvl4pPr marL="1369583" indent="0">
              <a:buNone/>
              <a:defRPr sz="2000"/>
            </a:lvl4pPr>
            <a:lvl5pPr marL="1826111" indent="0">
              <a:buNone/>
              <a:defRPr sz="2000"/>
            </a:lvl5pPr>
            <a:lvl6pPr marL="2282638" indent="0">
              <a:buNone/>
              <a:defRPr sz="2000"/>
            </a:lvl6pPr>
            <a:lvl7pPr marL="2739166" indent="0">
              <a:buNone/>
              <a:defRPr sz="2000"/>
            </a:lvl7pPr>
            <a:lvl8pPr marL="3195694" indent="0">
              <a:buNone/>
              <a:defRPr sz="2000"/>
            </a:lvl8pPr>
            <a:lvl9pPr marL="3652221" indent="0">
              <a:buNone/>
              <a:defRPr sz="2000"/>
            </a:lvl9pPr>
          </a:lstStyle>
          <a:p>
            <a:endParaRPr lang="en-US"/>
          </a:p>
        </p:txBody>
      </p:sp>
      <p:sp>
        <p:nvSpPr>
          <p:cNvPr id="4" name="Text Placeholder 3"/>
          <p:cNvSpPr>
            <a:spLocks noGrp="1"/>
          </p:cNvSpPr>
          <p:nvPr>
            <p:ph type="body" sz="half" idx="2"/>
          </p:nvPr>
        </p:nvSpPr>
        <p:spPr>
          <a:xfrm>
            <a:off x="1792288" y="4025507"/>
            <a:ext cx="5486400" cy="603647"/>
          </a:xfrm>
        </p:spPr>
        <p:txBody>
          <a:bodyPr/>
          <a:lstStyle>
            <a:lvl1pPr marL="0" indent="0">
              <a:buNone/>
              <a:defRPr sz="1400"/>
            </a:lvl1pPr>
            <a:lvl2pPr marL="456527" indent="0">
              <a:buNone/>
              <a:defRPr sz="1200"/>
            </a:lvl2pPr>
            <a:lvl3pPr marL="913056" indent="0">
              <a:buNone/>
              <a:defRPr sz="1000"/>
            </a:lvl3pPr>
            <a:lvl4pPr marL="1369583" indent="0">
              <a:buNone/>
              <a:defRPr sz="900"/>
            </a:lvl4pPr>
            <a:lvl5pPr marL="1826111" indent="0">
              <a:buNone/>
              <a:defRPr sz="900"/>
            </a:lvl5pPr>
            <a:lvl6pPr marL="2282638" indent="0">
              <a:buNone/>
              <a:defRPr sz="900"/>
            </a:lvl6pPr>
            <a:lvl7pPr marL="2739166" indent="0">
              <a:buNone/>
              <a:defRPr sz="900"/>
            </a:lvl7pPr>
            <a:lvl8pPr marL="3195694" indent="0">
              <a:buNone/>
              <a:defRPr sz="900"/>
            </a:lvl8pPr>
            <a:lvl9pPr marL="365222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5/17/2024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6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305" tIns="45654" rIns="91305" bIns="45654"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305" tIns="45654" rIns="91305" bIns="4565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305" tIns="45654" rIns="91305" bIns="45654" rtlCol="0" anchor="ctr"/>
          <a:lstStyle>
            <a:lvl1pPr algn="l">
              <a:defRPr sz="1200">
                <a:solidFill>
                  <a:schemeClr val="tx1">
                    <a:tint val="75000"/>
                  </a:schemeClr>
                </a:solidFill>
              </a:defRPr>
            </a:lvl1pPr>
          </a:lstStyle>
          <a:p>
            <a:fld id="{4CEF851F-4C9B-4ED8-A706-7687066F5A2C}" type="datetimeFigureOut">
              <a:rPr lang="en-US" smtClean="0"/>
              <a:t>5/17/2024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305" tIns="45654" rIns="91305" bIns="4565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305" tIns="45654" rIns="91305" bIns="45654"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3056" rtl="0" eaLnBrk="1" latinLnBrk="0" hangingPunct="1">
        <a:spcBef>
          <a:spcPct val="0"/>
        </a:spcBef>
        <a:buNone/>
        <a:defRPr sz="4400" kern="1200">
          <a:solidFill>
            <a:schemeClr val="tx1"/>
          </a:solidFill>
          <a:latin typeface="+mj-lt"/>
          <a:ea typeface="+mj-ea"/>
          <a:cs typeface="+mj-cs"/>
        </a:defRPr>
      </a:lvl1pPr>
    </p:titleStyle>
    <p:bodyStyle>
      <a:lvl1pPr marL="342395" indent="-342395" algn="l" defTabSz="91305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1857" indent="-285330" algn="l" defTabSz="91305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319" indent="-228265" algn="l" defTabSz="91305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7847"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4375"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0902"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7429"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3958"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0485"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056" rtl="0" eaLnBrk="1" latinLnBrk="0" hangingPunct="1">
        <a:defRPr sz="1800" kern="1200">
          <a:solidFill>
            <a:schemeClr val="tx1"/>
          </a:solidFill>
          <a:latin typeface="+mn-lt"/>
          <a:ea typeface="+mn-ea"/>
          <a:cs typeface="+mn-cs"/>
        </a:defRPr>
      </a:lvl1pPr>
      <a:lvl2pPr marL="456527" algn="l" defTabSz="913056" rtl="0" eaLnBrk="1" latinLnBrk="0" hangingPunct="1">
        <a:defRPr sz="1800" kern="1200">
          <a:solidFill>
            <a:schemeClr val="tx1"/>
          </a:solidFill>
          <a:latin typeface="+mn-lt"/>
          <a:ea typeface="+mn-ea"/>
          <a:cs typeface="+mn-cs"/>
        </a:defRPr>
      </a:lvl2pPr>
      <a:lvl3pPr marL="913056" algn="l" defTabSz="913056" rtl="0" eaLnBrk="1" latinLnBrk="0" hangingPunct="1">
        <a:defRPr sz="1800" kern="1200">
          <a:solidFill>
            <a:schemeClr val="tx1"/>
          </a:solidFill>
          <a:latin typeface="+mn-lt"/>
          <a:ea typeface="+mn-ea"/>
          <a:cs typeface="+mn-cs"/>
        </a:defRPr>
      </a:lvl3pPr>
      <a:lvl4pPr marL="1369583" algn="l" defTabSz="913056" rtl="0" eaLnBrk="1" latinLnBrk="0" hangingPunct="1">
        <a:defRPr sz="1800" kern="1200">
          <a:solidFill>
            <a:schemeClr val="tx1"/>
          </a:solidFill>
          <a:latin typeface="+mn-lt"/>
          <a:ea typeface="+mn-ea"/>
          <a:cs typeface="+mn-cs"/>
        </a:defRPr>
      </a:lvl4pPr>
      <a:lvl5pPr marL="1826111" algn="l" defTabSz="913056" rtl="0" eaLnBrk="1" latinLnBrk="0" hangingPunct="1">
        <a:defRPr sz="1800" kern="1200">
          <a:solidFill>
            <a:schemeClr val="tx1"/>
          </a:solidFill>
          <a:latin typeface="+mn-lt"/>
          <a:ea typeface="+mn-ea"/>
          <a:cs typeface="+mn-cs"/>
        </a:defRPr>
      </a:lvl5pPr>
      <a:lvl6pPr marL="2282638" algn="l" defTabSz="913056" rtl="0" eaLnBrk="1" latinLnBrk="0" hangingPunct="1">
        <a:defRPr sz="1800" kern="1200">
          <a:solidFill>
            <a:schemeClr val="tx1"/>
          </a:solidFill>
          <a:latin typeface="+mn-lt"/>
          <a:ea typeface="+mn-ea"/>
          <a:cs typeface="+mn-cs"/>
        </a:defRPr>
      </a:lvl6pPr>
      <a:lvl7pPr marL="2739166" algn="l" defTabSz="913056" rtl="0" eaLnBrk="1" latinLnBrk="0" hangingPunct="1">
        <a:defRPr sz="1800" kern="1200">
          <a:solidFill>
            <a:schemeClr val="tx1"/>
          </a:solidFill>
          <a:latin typeface="+mn-lt"/>
          <a:ea typeface="+mn-ea"/>
          <a:cs typeface="+mn-cs"/>
        </a:defRPr>
      </a:lvl7pPr>
      <a:lvl8pPr marL="3195694" algn="l" defTabSz="913056" rtl="0" eaLnBrk="1" latinLnBrk="0" hangingPunct="1">
        <a:defRPr sz="1800" kern="1200">
          <a:solidFill>
            <a:schemeClr val="tx1"/>
          </a:solidFill>
          <a:latin typeface="+mn-lt"/>
          <a:ea typeface="+mn-ea"/>
          <a:cs typeface="+mn-cs"/>
        </a:defRPr>
      </a:lvl8pPr>
      <a:lvl9pPr marL="3652221" algn="l" defTabSz="91305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t="-4000" r="-1000" b="-16000"/>
          </a:stretch>
        </a:blipFill>
        <a:effectLst/>
      </p:bgPr>
    </p:bg>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7484" r="52614"/>
          <a:stretch/>
        </p:blipFill>
        <p:spPr bwMode="auto">
          <a:xfrm>
            <a:off x="3371850" y="-122238"/>
            <a:ext cx="2324100" cy="192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6569" r="16830"/>
          <a:stretch/>
        </p:blipFill>
        <p:spPr bwMode="auto">
          <a:xfrm>
            <a:off x="3111500" y="1015999"/>
            <a:ext cx="2844800" cy="192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66375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09800" y="466150"/>
            <a:ext cx="4419600" cy="584654"/>
          </a:xfrm>
          <a:prstGeom prst="rect">
            <a:avLst/>
          </a:prstGeom>
          <a:solidFill>
            <a:srgbClr val="D2ECB6"/>
          </a:solidFill>
        </p:spPr>
        <p:txBody>
          <a:bodyPr wrap="square" lIns="91318" tIns="45660" rIns="91318" bIns="45660" rtlCol="0">
            <a:spAutoFit/>
          </a:bodyPr>
          <a:lstStyle/>
          <a:p>
            <a:pPr algn="ctr"/>
            <a:r>
              <a:rPr lang="en-US" sz="3200" b="1">
                <a:latin typeface="Arial" pitchFamily="34" charset="0"/>
                <a:ea typeface="Arial-Rounded" pitchFamily="34" charset="0"/>
                <a:cs typeface="Arial" pitchFamily="34" charset="0"/>
              </a:rPr>
              <a:t>Luyện đọc câu dài:</a:t>
            </a:r>
          </a:p>
        </p:txBody>
      </p:sp>
      <p:sp>
        <p:nvSpPr>
          <p:cNvPr id="4" name="TextBox 3"/>
          <p:cNvSpPr txBox="1"/>
          <p:nvPr/>
        </p:nvSpPr>
        <p:spPr>
          <a:xfrm>
            <a:off x="431740" y="1733552"/>
            <a:ext cx="8407461" cy="1077097"/>
          </a:xfrm>
          <a:prstGeom prst="rect">
            <a:avLst/>
          </a:prstGeom>
          <a:noFill/>
        </p:spPr>
        <p:txBody>
          <a:bodyPr wrap="square" lIns="91318" tIns="45660" rIns="91318" bIns="45660" rtlCol="0">
            <a:spAutoFit/>
          </a:bodyPr>
          <a:lstStyle/>
          <a:p>
            <a:pPr algn="just"/>
            <a:r>
              <a:rPr lang="en-US" sz="3200">
                <a:latin typeface="Arial" pitchFamily="34" charset="0"/>
                <a:ea typeface="Arial-Rounded" pitchFamily="34" charset="0"/>
                <a:cs typeface="Arial" pitchFamily="34" charset="0"/>
              </a:rPr>
              <a:t>	Thân cây liễu tuy không to nhưng dẻo dai.</a:t>
            </a:r>
          </a:p>
        </p:txBody>
      </p:sp>
      <p:cxnSp>
        <p:nvCxnSpPr>
          <p:cNvPr id="5" name="Straight Connector 4"/>
          <p:cNvCxnSpPr/>
          <p:nvPr/>
        </p:nvCxnSpPr>
        <p:spPr>
          <a:xfrm flipH="1">
            <a:off x="4038600" y="1846875"/>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6610350" y="1815353"/>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1219200" y="2314159"/>
            <a:ext cx="98712" cy="435617"/>
            <a:chOff x="2590800" y="2272159"/>
            <a:chExt cx="98712" cy="435617"/>
          </a:xfrm>
        </p:grpSpPr>
        <p:cxnSp>
          <p:nvCxnSpPr>
            <p:cNvPr id="11" name="Straight Connector 10"/>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8264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562708" y="517115"/>
            <a:ext cx="8456601" cy="4616515"/>
          </a:xfrm>
          <a:prstGeom prst="rect">
            <a:avLst/>
          </a:prstGeom>
          <a:noFill/>
        </p:spPr>
        <p:txBody>
          <a:bodyPr wrap="square" lIns="91305" tIns="45654" rIns="91305" bIns="45654" rtlCol="0">
            <a:spAutoFit/>
          </a:bodyPr>
          <a:lstStyle/>
          <a:p>
            <a:pPr algn="just">
              <a:spcAft>
                <a:spcPts val="600"/>
              </a:spcAft>
            </a:pPr>
            <a:r>
              <a:rPr lang="en-US" sz="2200">
                <a:latin typeface="Arial" pitchFamily="34" charset="0"/>
                <a:ea typeface="Arial-Rounded" pitchFamily="34" charset="0"/>
                <a:cs typeface="Arial" pitchFamily="34" charset="0"/>
              </a:rPr>
              <a:t>	Trời nổi gió to. Cây liễu không ngừng lắc lư. Thấy vậy, Nam rất lo cây liễu sẽ bị gãy. Nam hỏi mẹ:</a:t>
            </a:r>
          </a:p>
          <a:p>
            <a:pPr algn="just">
              <a:spcAft>
                <a:spcPts val="600"/>
              </a:spcAft>
            </a:pPr>
            <a:r>
              <a:rPr lang="en-US" sz="2200">
                <a:latin typeface="Arial" pitchFamily="34" charset="0"/>
                <a:ea typeface="Arial-Rounded" pitchFamily="34" charset="0"/>
                <a:cs typeface="Arial" pitchFamily="34" charset="0"/>
              </a:rPr>
              <a:t>	- Mẹ ơi, cây liễu mềm yếu thế, liệu có bị gió làm gãy không ạ?</a:t>
            </a:r>
          </a:p>
          <a:p>
            <a:pPr algn="just">
              <a:spcAft>
                <a:spcPts val="600"/>
              </a:spcAft>
            </a:pPr>
            <a:r>
              <a:rPr lang="en-US" sz="2200">
                <a:latin typeface="Arial" pitchFamily="34" charset="0"/>
                <a:ea typeface="Arial-Rounded" pitchFamily="34" charset="0"/>
                <a:cs typeface="Arial" pitchFamily="34" charset="0"/>
              </a:rPr>
              <a:t>	Mẹ mỉm cười đáp:</a:t>
            </a:r>
          </a:p>
          <a:p>
            <a:pPr algn="just">
              <a:spcAft>
                <a:spcPts val="600"/>
              </a:spcAft>
            </a:pPr>
            <a:r>
              <a:rPr lang="en-US" sz="2200">
                <a:latin typeface="Arial" pitchFamily="34" charset="0"/>
                <a:ea typeface="Arial-Rounded" pitchFamily="34" charset="0"/>
                <a:cs typeface="Arial" pitchFamily="34" charset="0"/>
              </a:rPr>
              <a:t>	- Con yên tâm, cây liễu sẽ không sao đâu.</a:t>
            </a:r>
          </a:p>
          <a:p>
            <a:pPr algn="just">
              <a:spcAft>
                <a:spcPts val="600"/>
              </a:spcAft>
            </a:pPr>
            <a:r>
              <a:rPr lang="en-US" sz="2200">
                <a:latin typeface="Arial" pitchFamily="34" charset="0"/>
                <a:ea typeface="Arial-Rounded" pitchFamily="34" charset="0"/>
                <a:cs typeface="Arial" pitchFamily="34" charset="0"/>
              </a:rPr>
              <a:t>	Mẹ giải thích:</a:t>
            </a:r>
          </a:p>
          <a:p>
            <a:pPr algn="just">
              <a:spcAft>
                <a:spcPts val="600"/>
              </a:spcAft>
            </a:pPr>
            <a:r>
              <a:rPr lang="en-US" sz="2200">
                <a:latin typeface="Arial" pitchFamily="34" charset="0"/>
                <a:ea typeface="Arial-Rounded" pitchFamily="34" charset="0"/>
                <a:cs typeface="Arial" pitchFamily="34" charset="0"/>
              </a:rPr>
              <a:t>	- Thân cây liễu tuy không to nhưng dẻo dai. Cành liễu mềm mại, có thể chuyển động theo chiều gió. Vì vậy, cây không dễ bị gãy. Liễu còn là loài cây dễ trồng. Chỉ cần cắm cành xuống đất, nó có thể nhanh chóng mọc lên cây con.</a:t>
            </a:r>
          </a:p>
          <a:p>
            <a:pPr algn="r"/>
            <a:r>
              <a:rPr lang="en-US" sz="2200">
                <a:latin typeface="Arial" pitchFamily="34" charset="0"/>
                <a:ea typeface="Arial-Rounded" pitchFamily="34" charset="0"/>
                <a:cs typeface="Arial" pitchFamily="34" charset="0"/>
              </a:rPr>
              <a:t>(Hải An)</a:t>
            </a:r>
          </a:p>
        </p:txBody>
      </p:sp>
      <p:pic>
        <p:nvPicPr>
          <p:cNvPr id="1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4950" y="211715"/>
            <a:ext cx="527050" cy="1731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8547" y="1943212"/>
            <a:ext cx="527050" cy="2609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17475" y="1061396"/>
            <a:ext cx="381000" cy="400110"/>
          </a:xfrm>
          <a:prstGeom prst="rect">
            <a:avLst/>
          </a:prstGeom>
          <a:noFill/>
        </p:spPr>
        <p:txBody>
          <a:bodyPr wrap="square" rtlCol="0">
            <a:spAutoFit/>
          </a:bodyPr>
          <a:lstStyle/>
          <a:p>
            <a:pPr algn="ctr"/>
            <a:r>
              <a:rPr lang="en-US" sz="2000" b="1">
                <a:latin typeface="Arial" pitchFamily="34" charset="0"/>
                <a:cs typeface="Arial" pitchFamily="34" charset="0"/>
              </a:rPr>
              <a:t>1</a:t>
            </a:r>
          </a:p>
        </p:txBody>
      </p:sp>
      <p:sp>
        <p:nvSpPr>
          <p:cNvPr id="14" name="TextBox 13"/>
          <p:cNvSpPr txBox="1"/>
          <p:nvPr/>
        </p:nvSpPr>
        <p:spPr>
          <a:xfrm>
            <a:off x="82795" y="3366477"/>
            <a:ext cx="381000" cy="400110"/>
          </a:xfrm>
          <a:prstGeom prst="rect">
            <a:avLst/>
          </a:prstGeom>
          <a:noFill/>
        </p:spPr>
        <p:txBody>
          <a:bodyPr wrap="square" rtlCol="0">
            <a:spAutoFit/>
          </a:bodyPr>
          <a:lstStyle/>
          <a:p>
            <a:pPr algn="ctr"/>
            <a:r>
              <a:rPr lang="en-US" sz="2000" b="1">
                <a:latin typeface="Arial" pitchFamily="34" charset="0"/>
                <a:cs typeface="Arial" pitchFamily="34" charset="0"/>
              </a:rPr>
              <a:t>2</a:t>
            </a:r>
          </a:p>
        </p:txBody>
      </p:sp>
      <p:sp>
        <p:nvSpPr>
          <p:cNvPr id="11" name="TextBox 10"/>
          <p:cNvSpPr txBox="1"/>
          <p:nvPr/>
        </p:nvSpPr>
        <p:spPr>
          <a:xfrm>
            <a:off x="1524000" y="133350"/>
            <a:ext cx="5947064" cy="461532"/>
          </a:xfrm>
          <a:prstGeom prst="rect">
            <a:avLst/>
          </a:prstGeom>
          <a:noFill/>
        </p:spPr>
        <p:txBody>
          <a:bodyPr wrap="square" lIns="91305" tIns="45654" rIns="91305" bIns="45654" rtlCol="0">
            <a:spAutoFit/>
          </a:bodyPr>
          <a:lstStyle/>
          <a:p>
            <a:pPr algn="ctr"/>
            <a:r>
              <a:rPr lang="en-US" sz="2400" b="1">
                <a:latin typeface="Arial" pitchFamily="34" charset="0"/>
                <a:ea typeface="Arial-Rounded" pitchFamily="34" charset="0"/>
                <a:cs typeface="Arial" pitchFamily="34" charset="0"/>
              </a:rPr>
              <a:t>Cây liễu dẻo dai</a:t>
            </a:r>
          </a:p>
        </p:txBody>
      </p:sp>
    </p:spTree>
    <p:extLst>
      <p:ext uri="{BB962C8B-B14F-4D97-AF65-F5344CB8AC3E}">
        <p14:creationId xmlns:p14="http://schemas.microsoft.com/office/powerpoint/2010/main" val="2616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6050"/>
            <a:ext cx="8229600" cy="857250"/>
          </a:xfrm>
        </p:spPr>
        <p:txBody>
          <a:bodyPr>
            <a:normAutofit/>
          </a:bodyPr>
          <a:lstStyle/>
          <a:p>
            <a:r>
              <a:rPr lang="en-US" sz="4000">
                <a:latin typeface="Arial" pitchFamily="34" charset="0"/>
                <a:cs typeface="Arial" pitchFamily="34" charset="0"/>
              </a:rPr>
              <a:t>Giải nghĩa từ khó:</a:t>
            </a:r>
          </a:p>
        </p:txBody>
      </p:sp>
      <p:sp>
        <p:nvSpPr>
          <p:cNvPr id="3" name="Title 1"/>
          <p:cNvSpPr txBox="1">
            <a:spLocks/>
          </p:cNvSpPr>
          <p:nvPr/>
        </p:nvSpPr>
        <p:spPr>
          <a:xfrm>
            <a:off x="139700" y="695719"/>
            <a:ext cx="29718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a:solidFill>
                  <a:srgbClr val="FF0000"/>
                </a:solidFill>
                <a:latin typeface="Arial" pitchFamily="34" charset="0"/>
                <a:cs typeface="Arial" pitchFamily="34" charset="0"/>
              </a:rPr>
              <a:t>Dẻo dai	:</a:t>
            </a:r>
            <a:endParaRPr lang="en-US" sz="3600">
              <a:latin typeface="Arial" pitchFamily="34" charset="0"/>
              <a:cs typeface="Arial" pitchFamily="34" charset="0"/>
            </a:endParaRPr>
          </a:p>
        </p:txBody>
      </p:sp>
      <p:sp>
        <p:nvSpPr>
          <p:cNvPr id="7" name="Title 1"/>
          <p:cNvSpPr txBox="1">
            <a:spLocks/>
          </p:cNvSpPr>
          <p:nvPr/>
        </p:nvSpPr>
        <p:spPr>
          <a:xfrm>
            <a:off x="2224453" y="970817"/>
            <a:ext cx="6192715"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a:latin typeface="Arial" pitchFamily="34" charset="0"/>
                <a:cs typeface="Arial" pitchFamily="34" charset="0"/>
              </a:rPr>
              <a:t>có khả năng chịu đựng trong khoảng thời gian dài.</a:t>
            </a:r>
          </a:p>
        </p:txBody>
      </p:sp>
      <p:sp>
        <p:nvSpPr>
          <p:cNvPr id="13" name="Title 1"/>
          <p:cNvSpPr txBox="1">
            <a:spLocks/>
          </p:cNvSpPr>
          <p:nvPr/>
        </p:nvSpPr>
        <p:spPr>
          <a:xfrm>
            <a:off x="139700" y="2044211"/>
            <a:ext cx="29718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a:solidFill>
                  <a:srgbClr val="FF0000"/>
                </a:solidFill>
                <a:latin typeface="Arial" pitchFamily="34" charset="0"/>
                <a:cs typeface="Arial" pitchFamily="34" charset="0"/>
              </a:rPr>
              <a:t>Lắc lư	:</a:t>
            </a:r>
            <a:endParaRPr lang="en-US" sz="3600">
              <a:latin typeface="Arial" pitchFamily="34" charset="0"/>
              <a:cs typeface="Arial" pitchFamily="34" charset="0"/>
            </a:endParaRPr>
          </a:p>
        </p:txBody>
      </p:sp>
      <p:sp>
        <p:nvSpPr>
          <p:cNvPr id="14" name="Title 1"/>
          <p:cNvSpPr txBox="1">
            <a:spLocks/>
          </p:cNvSpPr>
          <p:nvPr/>
        </p:nvSpPr>
        <p:spPr>
          <a:xfrm>
            <a:off x="2209800" y="2038350"/>
            <a:ext cx="70104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a:latin typeface="Arial" pitchFamily="34" charset="0"/>
                <a:cs typeface="Arial" pitchFamily="34" charset="0"/>
              </a:rPr>
              <a:t>nghiêng bên nọ, nghiêng bên kia.</a:t>
            </a:r>
          </a:p>
        </p:txBody>
      </p:sp>
      <p:sp>
        <p:nvSpPr>
          <p:cNvPr id="9" name="Title 1"/>
          <p:cNvSpPr txBox="1">
            <a:spLocks/>
          </p:cNvSpPr>
          <p:nvPr/>
        </p:nvSpPr>
        <p:spPr>
          <a:xfrm>
            <a:off x="152400" y="2806211"/>
            <a:ext cx="29718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a:solidFill>
                  <a:srgbClr val="FF0000"/>
                </a:solidFill>
                <a:latin typeface="Arial" pitchFamily="34" charset="0"/>
                <a:cs typeface="Arial" pitchFamily="34" charset="0"/>
              </a:rPr>
              <a:t>Lắc lư	:</a:t>
            </a:r>
            <a:endParaRPr lang="en-US" sz="3600">
              <a:latin typeface="Arial" pitchFamily="34" charset="0"/>
              <a:cs typeface="Arial" pitchFamily="34" charset="0"/>
            </a:endParaRPr>
          </a:p>
        </p:txBody>
      </p:sp>
      <p:sp>
        <p:nvSpPr>
          <p:cNvPr id="10" name="Title 1"/>
          <p:cNvSpPr txBox="1">
            <a:spLocks/>
          </p:cNvSpPr>
          <p:nvPr/>
        </p:nvSpPr>
        <p:spPr>
          <a:xfrm>
            <a:off x="2222500" y="2800350"/>
            <a:ext cx="70104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a:latin typeface="Arial" pitchFamily="34" charset="0"/>
                <a:cs typeface="Arial" pitchFamily="34" charset="0"/>
              </a:rPr>
              <a:t>nghiêng bên nọ, nghiêng bên kia.</a:t>
            </a:r>
          </a:p>
        </p:txBody>
      </p:sp>
      <p:sp>
        <p:nvSpPr>
          <p:cNvPr id="11" name="Title 1"/>
          <p:cNvSpPr txBox="1">
            <a:spLocks/>
          </p:cNvSpPr>
          <p:nvPr/>
        </p:nvSpPr>
        <p:spPr>
          <a:xfrm>
            <a:off x="165100" y="3568211"/>
            <a:ext cx="29718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a:solidFill>
                  <a:srgbClr val="FF0000"/>
                </a:solidFill>
                <a:latin typeface="Arial" pitchFamily="34" charset="0"/>
                <a:cs typeface="Arial" pitchFamily="34" charset="0"/>
              </a:rPr>
              <a:t>Mềm mại:</a:t>
            </a:r>
            <a:endParaRPr lang="en-US" sz="3600">
              <a:latin typeface="Arial" pitchFamily="34" charset="0"/>
              <a:cs typeface="Arial" pitchFamily="34" charset="0"/>
            </a:endParaRPr>
          </a:p>
        </p:txBody>
      </p:sp>
      <p:sp>
        <p:nvSpPr>
          <p:cNvPr id="12" name="Title 1"/>
          <p:cNvSpPr txBox="1">
            <a:spLocks/>
          </p:cNvSpPr>
          <p:nvPr/>
        </p:nvSpPr>
        <p:spPr>
          <a:xfrm>
            <a:off x="2235200" y="3562350"/>
            <a:ext cx="70104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a:latin typeface="Arial" pitchFamily="34" charset="0"/>
                <a:cs typeface="Arial" pitchFamily="34" charset="0"/>
              </a:rPr>
              <a:t>mềm và gợi cảm giác dẻo dai.</a:t>
            </a:r>
          </a:p>
        </p:txBody>
      </p:sp>
    </p:spTree>
    <p:extLst>
      <p:ext uri="{BB962C8B-B14F-4D97-AF65-F5344CB8AC3E}">
        <p14:creationId xmlns:p14="http://schemas.microsoft.com/office/powerpoint/2010/main" val="2166038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left)">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left)">
                                      <p:cBhvr>
                                        <p:cTn id="4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13" grpId="0"/>
      <p:bldP spid="14" grpId="0"/>
      <p:bldP spid="9" grpId="0"/>
      <p:bldP spid="10" grpId="0"/>
      <p:bldP spid="11"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24000" y="325426"/>
            <a:ext cx="5947064" cy="461532"/>
          </a:xfrm>
          <a:prstGeom prst="rect">
            <a:avLst/>
          </a:prstGeom>
          <a:noFill/>
        </p:spPr>
        <p:txBody>
          <a:bodyPr wrap="square" lIns="91305" tIns="45654" rIns="91305" bIns="45654" rtlCol="0">
            <a:spAutoFit/>
          </a:bodyPr>
          <a:lstStyle/>
          <a:p>
            <a:pPr algn="ctr"/>
            <a:r>
              <a:rPr lang="en-US" sz="2400" b="1">
                <a:latin typeface="Arial" pitchFamily="34" charset="0"/>
                <a:ea typeface="Arial-Rounded" pitchFamily="34" charset="0"/>
                <a:cs typeface="Arial" pitchFamily="34" charset="0"/>
              </a:rPr>
              <a:t>Cây liễu dẻo dai</a:t>
            </a:r>
          </a:p>
        </p:txBody>
      </p:sp>
      <p:sp>
        <p:nvSpPr>
          <p:cNvPr id="7" name="TextBox 6"/>
          <p:cNvSpPr txBox="1"/>
          <p:nvPr/>
        </p:nvSpPr>
        <p:spPr>
          <a:xfrm>
            <a:off x="166256" y="861591"/>
            <a:ext cx="8853054" cy="4277961"/>
          </a:xfrm>
          <a:prstGeom prst="rect">
            <a:avLst/>
          </a:prstGeom>
          <a:noFill/>
        </p:spPr>
        <p:txBody>
          <a:bodyPr wrap="square" lIns="91305" tIns="45654" rIns="91305" bIns="45654" rtlCol="0">
            <a:spAutoFit/>
          </a:bodyPr>
          <a:lstStyle/>
          <a:p>
            <a:pPr algn="just">
              <a:spcAft>
                <a:spcPts val="600"/>
              </a:spcAft>
            </a:pPr>
            <a:r>
              <a:rPr lang="en-US" sz="2200">
                <a:latin typeface="Arial" pitchFamily="34" charset="0"/>
                <a:ea typeface="Arial-Rounded" pitchFamily="34" charset="0"/>
                <a:cs typeface="Arial" pitchFamily="34" charset="0"/>
              </a:rPr>
              <a:t>	Trời nổi gió to. Cây liễu không ngừng lắc lư. Thấy vậy, Nam rất lo cây liễu sẽ bị gãy. Nam hỏi mẹ:</a:t>
            </a:r>
          </a:p>
          <a:p>
            <a:pPr algn="just">
              <a:spcAft>
                <a:spcPts val="600"/>
              </a:spcAft>
            </a:pPr>
            <a:r>
              <a:rPr lang="en-US" sz="2200">
                <a:latin typeface="Arial" pitchFamily="34" charset="0"/>
                <a:ea typeface="Arial-Rounded" pitchFamily="34" charset="0"/>
                <a:cs typeface="Arial" pitchFamily="34" charset="0"/>
              </a:rPr>
              <a:t>	- Mẹ ơi, cây liễu mềm yếu thế, liệu có bị gió làm gãy không ạ?</a:t>
            </a:r>
          </a:p>
          <a:p>
            <a:pPr algn="just">
              <a:spcAft>
                <a:spcPts val="600"/>
              </a:spcAft>
            </a:pPr>
            <a:r>
              <a:rPr lang="en-US" sz="2200">
                <a:latin typeface="Arial" pitchFamily="34" charset="0"/>
                <a:ea typeface="Arial-Rounded" pitchFamily="34" charset="0"/>
                <a:cs typeface="Arial" pitchFamily="34" charset="0"/>
              </a:rPr>
              <a:t>	Mẹ mỉm cười đáp:</a:t>
            </a:r>
          </a:p>
          <a:p>
            <a:pPr algn="just">
              <a:spcAft>
                <a:spcPts val="600"/>
              </a:spcAft>
            </a:pPr>
            <a:r>
              <a:rPr lang="en-US" sz="2200">
                <a:latin typeface="Arial" pitchFamily="34" charset="0"/>
                <a:ea typeface="Arial-Rounded" pitchFamily="34" charset="0"/>
                <a:cs typeface="Arial" pitchFamily="34" charset="0"/>
              </a:rPr>
              <a:t>	- Con yên tâm, cây liễu sẽ không sao đâu.</a:t>
            </a:r>
          </a:p>
          <a:p>
            <a:pPr algn="just">
              <a:spcAft>
                <a:spcPts val="600"/>
              </a:spcAft>
            </a:pPr>
            <a:r>
              <a:rPr lang="en-US" sz="2200">
                <a:latin typeface="Arial" pitchFamily="34" charset="0"/>
                <a:ea typeface="Arial-Rounded" pitchFamily="34" charset="0"/>
                <a:cs typeface="Arial" pitchFamily="34" charset="0"/>
              </a:rPr>
              <a:t>	Mẹ giải thích:</a:t>
            </a:r>
          </a:p>
          <a:p>
            <a:pPr algn="just">
              <a:spcAft>
                <a:spcPts val="600"/>
              </a:spcAft>
            </a:pPr>
            <a:r>
              <a:rPr lang="en-US" sz="2200">
                <a:latin typeface="Arial" pitchFamily="34" charset="0"/>
                <a:ea typeface="Arial-Rounded" pitchFamily="34" charset="0"/>
                <a:cs typeface="Arial" pitchFamily="34" charset="0"/>
              </a:rPr>
              <a:t>	- Thân cây liễu tuy không to nhưng dẻo dai. Cành liễu mềm mại, có thể chuyển động theo chiều gió. Vì vậy, cây không dễ bị gãy. Liễu còn là loài cây dễ trồng. Chỉ cần cắm cành xuống đất, nó có thể nhanh chóng mọc lên cây con.</a:t>
            </a:r>
          </a:p>
          <a:p>
            <a:pPr algn="r"/>
            <a:r>
              <a:rPr lang="en-US" sz="2200">
                <a:latin typeface="Arial" pitchFamily="34" charset="0"/>
                <a:ea typeface="Arial-Rounded" pitchFamily="34" charset="0"/>
                <a:cs typeface="Arial" pitchFamily="34" charset="0"/>
              </a:rPr>
              <a:t>(Hải An)</a:t>
            </a:r>
          </a:p>
        </p:txBody>
      </p:sp>
    </p:spTree>
    <p:extLst>
      <p:ext uri="{BB962C8B-B14F-4D97-AF65-F5344CB8AC3E}">
        <p14:creationId xmlns:p14="http://schemas.microsoft.com/office/powerpoint/2010/main" val="34807431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20182" b="30348"/>
          <a:stretch/>
        </p:blipFill>
        <p:spPr>
          <a:xfrm>
            <a:off x="3572846" y="4578682"/>
            <a:ext cx="1143000" cy="441037"/>
          </a:xfrm>
          <a:prstGeom prst="rect">
            <a:avLst/>
          </a:prstGeom>
        </p:spPr>
      </p:pic>
      <p:sp>
        <p:nvSpPr>
          <p:cNvPr id="6" name="TextBox 5"/>
          <p:cNvSpPr txBox="1"/>
          <p:nvPr/>
        </p:nvSpPr>
        <p:spPr>
          <a:xfrm>
            <a:off x="1524000" y="266811"/>
            <a:ext cx="5947064" cy="461532"/>
          </a:xfrm>
          <a:prstGeom prst="rect">
            <a:avLst/>
          </a:prstGeom>
          <a:noFill/>
        </p:spPr>
        <p:txBody>
          <a:bodyPr wrap="square" lIns="91305" tIns="45654" rIns="91305" bIns="45654" rtlCol="0">
            <a:spAutoFit/>
          </a:bodyPr>
          <a:lstStyle/>
          <a:p>
            <a:pPr algn="ctr"/>
            <a:r>
              <a:rPr lang="en-US" sz="2400" b="1">
                <a:latin typeface="Arial" pitchFamily="34" charset="0"/>
                <a:ea typeface="Arial-Rounded" pitchFamily="34" charset="0"/>
                <a:cs typeface="Arial" pitchFamily="34" charset="0"/>
              </a:rPr>
              <a:t>Cây liễu dẻo dai</a:t>
            </a:r>
          </a:p>
        </p:txBody>
      </p:sp>
      <p:sp>
        <p:nvSpPr>
          <p:cNvPr id="7" name="TextBox 6"/>
          <p:cNvSpPr txBox="1"/>
          <p:nvPr/>
        </p:nvSpPr>
        <p:spPr>
          <a:xfrm>
            <a:off x="166256" y="802976"/>
            <a:ext cx="8853054" cy="4277961"/>
          </a:xfrm>
          <a:prstGeom prst="rect">
            <a:avLst/>
          </a:prstGeom>
          <a:noFill/>
        </p:spPr>
        <p:txBody>
          <a:bodyPr wrap="square" lIns="91305" tIns="45654" rIns="91305" bIns="45654" rtlCol="0">
            <a:spAutoFit/>
          </a:bodyPr>
          <a:lstStyle/>
          <a:p>
            <a:pPr algn="just">
              <a:spcAft>
                <a:spcPts val="600"/>
              </a:spcAft>
            </a:pPr>
            <a:r>
              <a:rPr lang="en-US" sz="2200">
                <a:latin typeface="Arial" pitchFamily="34" charset="0"/>
                <a:ea typeface="Arial-Rounded" pitchFamily="34" charset="0"/>
                <a:cs typeface="Arial" pitchFamily="34" charset="0"/>
              </a:rPr>
              <a:t>	Trời nổi gió to. Cây liễu không ngừng lắc lư. Thấy vậy, Nam rất lo cây liễu sẽ bị gãy. Nam hỏi mẹ:</a:t>
            </a:r>
          </a:p>
          <a:p>
            <a:pPr algn="just">
              <a:spcAft>
                <a:spcPts val="600"/>
              </a:spcAft>
            </a:pPr>
            <a:r>
              <a:rPr lang="en-US" sz="2200">
                <a:latin typeface="Arial" pitchFamily="34" charset="0"/>
                <a:ea typeface="Arial-Rounded" pitchFamily="34" charset="0"/>
                <a:cs typeface="Arial" pitchFamily="34" charset="0"/>
              </a:rPr>
              <a:t>	- Mẹ ơi, cây liễu mềm yếu thế, liệu có bị gió làm gãy không ạ?</a:t>
            </a:r>
          </a:p>
          <a:p>
            <a:pPr algn="just">
              <a:spcAft>
                <a:spcPts val="600"/>
              </a:spcAft>
            </a:pPr>
            <a:r>
              <a:rPr lang="en-US" sz="2200">
                <a:latin typeface="Arial" pitchFamily="34" charset="0"/>
                <a:ea typeface="Arial-Rounded" pitchFamily="34" charset="0"/>
                <a:cs typeface="Arial" pitchFamily="34" charset="0"/>
              </a:rPr>
              <a:t>	Mẹ mỉm cười đáp:</a:t>
            </a:r>
          </a:p>
          <a:p>
            <a:pPr algn="just">
              <a:spcAft>
                <a:spcPts val="600"/>
              </a:spcAft>
            </a:pPr>
            <a:r>
              <a:rPr lang="en-US" sz="2200">
                <a:latin typeface="Arial" pitchFamily="34" charset="0"/>
                <a:ea typeface="Arial-Rounded" pitchFamily="34" charset="0"/>
                <a:cs typeface="Arial" pitchFamily="34" charset="0"/>
              </a:rPr>
              <a:t>	- Con yên tâm, cây liễu sẽ không sao đâu.</a:t>
            </a:r>
          </a:p>
          <a:p>
            <a:pPr algn="just">
              <a:spcAft>
                <a:spcPts val="600"/>
              </a:spcAft>
            </a:pPr>
            <a:r>
              <a:rPr lang="en-US" sz="2200">
                <a:latin typeface="Arial" pitchFamily="34" charset="0"/>
                <a:ea typeface="Arial-Rounded" pitchFamily="34" charset="0"/>
                <a:cs typeface="Arial" pitchFamily="34" charset="0"/>
              </a:rPr>
              <a:t>	Mẹ giải thích:</a:t>
            </a:r>
          </a:p>
          <a:p>
            <a:pPr algn="just">
              <a:spcAft>
                <a:spcPts val="600"/>
              </a:spcAft>
            </a:pPr>
            <a:r>
              <a:rPr lang="en-US" sz="2200">
                <a:latin typeface="Arial" pitchFamily="34" charset="0"/>
                <a:ea typeface="Arial-Rounded" pitchFamily="34" charset="0"/>
                <a:cs typeface="Arial" pitchFamily="34" charset="0"/>
              </a:rPr>
              <a:t>	- Thân cây liễu tuy không to nhưng dẻo dai. Cành liễu mềm mại, có thể chuyển động theo chiều gió. Vì vậy, cây không dễ bị gãy. Liễu còn là loài cây dễ trồng. Chỉ cần cắm cành xuống đất, nó có thể nhanh chóng mọc lên cây con.</a:t>
            </a:r>
          </a:p>
          <a:p>
            <a:pPr algn="r"/>
            <a:r>
              <a:rPr lang="en-US" sz="2200">
                <a:latin typeface="Arial" pitchFamily="34" charset="0"/>
                <a:ea typeface="Arial-Rounded" pitchFamily="34" charset="0"/>
                <a:cs typeface="Arial" pitchFamily="34" charset="0"/>
              </a:rPr>
              <a:t>(Hải An)</a:t>
            </a:r>
          </a:p>
        </p:txBody>
      </p:sp>
    </p:spTree>
    <p:extLst>
      <p:ext uri="{BB962C8B-B14F-4D97-AF65-F5344CB8AC3E}">
        <p14:creationId xmlns:p14="http://schemas.microsoft.com/office/powerpoint/2010/main" val="42137274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6530" y="93050"/>
            <a:ext cx="3193470" cy="461532"/>
          </a:xfrm>
          <a:prstGeom prst="rect">
            <a:avLst/>
          </a:prstGeom>
          <a:noFill/>
        </p:spPr>
        <p:txBody>
          <a:bodyPr wrap="square" lIns="91305" tIns="45654" rIns="91305" bIns="45654" rtlCol="0">
            <a:spAutoFit/>
          </a:bodyPr>
          <a:lstStyle/>
          <a:p>
            <a:pPr algn="just"/>
            <a:r>
              <a:rPr lang="en-US" sz="2400" b="1">
                <a:latin typeface="Arial" pitchFamily="34" charset="0"/>
                <a:ea typeface="Arial-Rounded" pitchFamily="34" charset="0"/>
                <a:cs typeface="Arial" pitchFamily="34" charset="0"/>
              </a:rPr>
              <a:t>Trả lời câu hỏi</a:t>
            </a:r>
          </a:p>
        </p:txBody>
      </p:sp>
      <p:sp>
        <p:nvSpPr>
          <p:cNvPr id="8" name="Oval 7"/>
          <p:cNvSpPr/>
          <p:nvPr/>
        </p:nvSpPr>
        <p:spPr>
          <a:xfrm>
            <a:off x="-1219200" y="238635"/>
            <a:ext cx="609600" cy="609600"/>
          </a:xfrm>
          <a:prstGeom prst="ellipse">
            <a:avLst/>
          </a:prstGeom>
          <a:solidFill>
            <a:srgbClr val="FE8ACC"/>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r>
              <a:rPr lang="en-US" sz="2800" b="1">
                <a:solidFill>
                  <a:schemeClr val="bg1"/>
                </a:solidFill>
                <a:latin typeface="Arial-Rounded" pitchFamily="34" charset="0"/>
                <a:ea typeface="Arial-Rounded" pitchFamily="34" charset="0"/>
                <a:cs typeface="Arial-Rounded" pitchFamily="34" charset="0"/>
              </a:rPr>
              <a:t>3</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69" y="27709"/>
            <a:ext cx="587375" cy="681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1524000" y="325426"/>
            <a:ext cx="5947064" cy="461532"/>
          </a:xfrm>
          <a:prstGeom prst="rect">
            <a:avLst/>
          </a:prstGeom>
          <a:noFill/>
        </p:spPr>
        <p:txBody>
          <a:bodyPr wrap="square" lIns="91305" tIns="45654" rIns="91305" bIns="45654" rtlCol="0">
            <a:spAutoFit/>
          </a:bodyPr>
          <a:lstStyle/>
          <a:p>
            <a:pPr algn="ctr"/>
            <a:r>
              <a:rPr lang="en-US" sz="2400" b="1">
                <a:latin typeface="Arial" pitchFamily="34" charset="0"/>
                <a:ea typeface="Arial-Rounded" pitchFamily="34" charset="0"/>
                <a:cs typeface="Arial" pitchFamily="34" charset="0"/>
              </a:rPr>
              <a:t>Cây liễu dẻo dai</a:t>
            </a:r>
          </a:p>
        </p:txBody>
      </p:sp>
      <p:sp>
        <p:nvSpPr>
          <p:cNvPr id="10" name="TextBox 9"/>
          <p:cNvSpPr txBox="1"/>
          <p:nvPr/>
        </p:nvSpPr>
        <p:spPr>
          <a:xfrm>
            <a:off x="166256" y="861591"/>
            <a:ext cx="8853054" cy="4277961"/>
          </a:xfrm>
          <a:prstGeom prst="rect">
            <a:avLst/>
          </a:prstGeom>
          <a:noFill/>
        </p:spPr>
        <p:txBody>
          <a:bodyPr wrap="square" lIns="91305" tIns="45654" rIns="91305" bIns="45654" rtlCol="0">
            <a:spAutoFit/>
          </a:bodyPr>
          <a:lstStyle/>
          <a:p>
            <a:pPr algn="just">
              <a:spcAft>
                <a:spcPts val="600"/>
              </a:spcAft>
            </a:pPr>
            <a:r>
              <a:rPr lang="en-US" sz="2200">
                <a:latin typeface="Arial" pitchFamily="34" charset="0"/>
                <a:ea typeface="Arial-Rounded" pitchFamily="34" charset="0"/>
                <a:cs typeface="Arial" pitchFamily="34" charset="0"/>
              </a:rPr>
              <a:t>	Trời nổi gió to. Cây liễu không ngừng lắc lư. Thấy vậy, Nam rất lo cây liễu sẽ bị gãy. Nam hỏi mẹ:</a:t>
            </a:r>
          </a:p>
          <a:p>
            <a:pPr algn="just">
              <a:spcAft>
                <a:spcPts val="600"/>
              </a:spcAft>
            </a:pPr>
            <a:r>
              <a:rPr lang="en-US" sz="2200">
                <a:latin typeface="Arial" pitchFamily="34" charset="0"/>
                <a:ea typeface="Arial-Rounded" pitchFamily="34" charset="0"/>
                <a:cs typeface="Arial" pitchFamily="34" charset="0"/>
              </a:rPr>
              <a:t>	- Mẹ ơi, cây liễu mềm yếu thế, liệu có bị gió làm gãy không ạ?</a:t>
            </a:r>
          </a:p>
          <a:p>
            <a:pPr algn="just">
              <a:spcAft>
                <a:spcPts val="600"/>
              </a:spcAft>
            </a:pPr>
            <a:r>
              <a:rPr lang="en-US" sz="2200">
                <a:latin typeface="Arial" pitchFamily="34" charset="0"/>
                <a:ea typeface="Arial-Rounded" pitchFamily="34" charset="0"/>
                <a:cs typeface="Arial" pitchFamily="34" charset="0"/>
              </a:rPr>
              <a:t>	Mẹ mỉm cười đáp:</a:t>
            </a:r>
          </a:p>
          <a:p>
            <a:pPr algn="just">
              <a:spcAft>
                <a:spcPts val="600"/>
              </a:spcAft>
            </a:pPr>
            <a:r>
              <a:rPr lang="en-US" sz="2200">
                <a:latin typeface="Arial" pitchFamily="34" charset="0"/>
                <a:ea typeface="Arial-Rounded" pitchFamily="34" charset="0"/>
                <a:cs typeface="Arial" pitchFamily="34" charset="0"/>
              </a:rPr>
              <a:t>	- Con yên tâm, cây liễu sẽ không sao đâu.</a:t>
            </a:r>
          </a:p>
          <a:p>
            <a:pPr algn="just">
              <a:spcAft>
                <a:spcPts val="600"/>
              </a:spcAft>
            </a:pPr>
            <a:r>
              <a:rPr lang="en-US" sz="2200">
                <a:latin typeface="Arial" pitchFamily="34" charset="0"/>
                <a:ea typeface="Arial-Rounded" pitchFamily="34" charset="0"/>
                <a:cs typeface="Arial" pitchFamily="34" charset="0"/>
              </a:rPr>
              <a:t>	Mẹ giải thích:</a:t>
            </a:r>
          </a:p>
          <a:p>
            <a:pPr algn="just">
              <a:spcAft>
                <a:spcPts val="600"/>
              </a:spcAft>
            </a:pPr>
            <a:r>
              <a:rPr lang="en-US" sz="2200">
                <a:latin typeface="Arial" pitchFamily="34" charset="0"/>
                <a:ea typeface="Arial-Rounded" pitchFamily="34" charset="0"/>
                <a:cs typeface="Arial" pitchFamily="34" charset="0"/>
              </a:rPr>
              <a:t>	- Thân cây liễu tuy không to nhưng dẻo dai. Cành liễu mềm mại, có thể chuyển động theo chiều gió. Vì vậy, cây không dễ bị gãy. Liễu còn là loài cây dễ trồng. Chỉ cần cắm cành xuống đất, nó có thể nhanh chóng mọc lên cây con.</a:t>
            </a:r>
          </a:p>
          <a:p>
            <a:pPr algn="r"/>
            <a:r>
              <a:rPr lang="en-US" sz="2200">
                <a:latin typeface="Arial" pitchFamily="34" charset="0"/>
                <a:ea typeface="Arial-Rounded" pitchFamily="34" charset="0"/>
                <a:cs typeface="Arial" pitchFamily="34" charset="0"/>
              </a:rPr>
              <a:t>(Hải An)</a:t>
            </a:r>
          </a:p>
        </p:txBody>
      </p:sp>
    </p:spTree>
    <p:extLst>
      <p:ext uri="{BB962C8B-B14F-4D97-AF65-F5344CB8AC3E}">
        <p14:creationId xmlns:p14="http://schemas.microsoft.com/office/powerpoint/2010/main" val="21827409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28600" y="361950"/>
            <a:ext cx="8312727" cy="584654"/>
          </a:xfrm>
          <a:prstGeom prst="rect">
            <a:avLst/>
          </a:prstGeom>
          <a:solidFill>
            <a:srgbClr val="D2ECB6"/>
          </a:solidFill>
        </p:spPr>
        <p:txBody>
          <a:bodyPr wrap="square" lIns="91318" tIns="45660" rIns="91318" bIns="45660" rtlCol="0">
            <a:spAutoFit/>
          </a:bodyPr>
          <a:lstStyle/>
          <a:p>
            <a:pPr algn="ctr"/>
            <a:r>
              <a:rPr lang="en-US" sz="3200">
                <a:latin typeface="Arial" pitchFamily="34" charset="0"/>
                <a:ea typeface="Arial-Rounded" pitchFamily="34" charset="0"/>
                <a:cs typeface="Arial" pitchFamily="34" charset="0"/>
              </a:rPr>
              <a:t>Cây gì xuất hiện trong bài?</a:t>
            </a:r>
          </a:p>
        </p:txBody>
      </p:sp>
      <p:sp>
        <p:nvSpPr>
          <p:cNvPr id="8" name="TextBox 7"/>
          <p:cNvSpPr txBox="1"/>
          <p:nvPr/>
        </p:nvSpPr>
        <p:spPr>
          <a:xfrm>
            <a:off x="228600" y="2711677"/>
            <a:ext cx="8312727" cy="584654"/>
          </a:xfrm>
          <a:prstGeom prst="rect">
            <a:avLst/>
          </a:prstGeom>
          <a:solidFill>
            <a:srgbClr val="D2ECB6"/>
          </a:solidFill>
        </p:spPr>
        <p:txBody>
          <a:bodyPr wrap="square" lIns="91318" tIns="45660" rIns="91318" bIns="45660" rtlCol="0">
            <a:spAutoFit/>
          </a:bodyPr>
          <a:lstStyle/>
          <a:p>
            <a:pPr algn="ctr"/>
            <a:r>
              <a:rPr lang="en-US" sz="3200">
                <a:latin typeface="Arial" pitchFamily="34" charset="0"/>
                <a:ea typeface="Arial-Rounded" pitchFamily="34" charset="0"/>
                <a:cs typeface="Arial" pitchFamily="34" charset="0"/>
              </a:rPr>
              <a:t>Thân cây liễu có đặc điểm gì?</a:t>
            </a:r>
          </a:p>
        </p:txBody>
      </p:sp>
      <p:sp>
        <p:nvSpPr>
          <p:cNvPr id="15" name="Title 1"/>
          <p:cNvSpPr txBox="1">
            <a:spLocks/>
          </p:cNvSpPr>
          <p:nvPr/>
        </p:nvSpPr>
        <p:spPr>
          <a:xfrm>
            <a:off x="1207578" y="1198340"/>
            <a:ext cx="6354771" cy="708471"/>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r>
              <a:rPr lang="en-US" sz="3600">
                <a:latin typeface="Arial" pitchFamily="34" charset="0"/>
                <a:cs typeface="Arial" pitchFamily="34" charset="0"/>
              </a:rPr>
              <a:t>Cây liễu</a:t>
            </a:r>
          </a:p>
        </p:txBody>
      </p:sp>
      <p:sp>
        <p:nvSpPr>
          <p:cNvPr id="17" name="Title 1"/>
          <p:cNvSpPr txBox="1">
            <a:spLocks/>
          </p:cNvSpPr>
          <p:nvPr/>
        </p:nvSpPr>
        <p:spPr>
          <a:xfrm>
            <a:off x="381000" y="3409950"/>
            <a:ext cx="84582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just"/>
            <a:r>
              <a:rPr lang="en-US" sz="3600">
                <a:latin typeface="Arial" pitchFamily="34" charset="0"/>
                <a:cs typeface="Arial" pitchFamily="34" charset="0"/>
              </a:rPr>
              <a:t>Thân cây liễu không to nhưng dẻo dai.</a:t>
            </a:r>
          </a:p>
        </p:txBody>
      </p:sp>
    </p:spTree>
    <p:extLst>
      <p:ext uri="{BB962C8B-B14F-4D97-AF65-F5344CB8AC3E}">
        <p14:creationId xmlns:p14="http://schemas.microsoft.com/office/powerpoint/2010/main" val="51908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left)">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5" grpId="0"/>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97874" y="361950"/>
            <a:ext cx="8312727" cy="584654"/>
          </a:xfrm>
          <a:prstGeom prst="rect">
            <a:avLst/>
          </a:prstGeom>
          <a:solidFill>
            <a:srgbClr val="D2ECB6"/>
          </a:solidFill>
        </p:spPr>
        <p:txBody>
          <a:bodyPr wrap="square" lIns="91318" tIns="45660" rIns="91318" bIns="45660" rtlCol="0">
            <a:spAutoFit/>
          </a:bodyPr>
          <a:lstStyle/>
          <a:p>
            <a:pPr algn="ctr"/>
            <a:r>
              <a:rPr lang="en-US" sz="3200">
                <a:latin typeface="Arial" pitchFamily="34" charset="0"/>
                <a:ea typeface="Arial-Rounded" pitchFamily="34" charset="0"/>
                <a:cs typeface="Arial" pitchFamily="34" charset="0"/>
              </a:rPr>
              <a:t>Cành liễu có đặc điểm gì?</a:t>
            </a:r>
          </a:p>
        </p:txBody>
      </p:sp>
      <p:sp>
        <p:nvSpPr>
          <p:cNvPr id="8" name="TextBox 7"/>
          <p:cNvSpPr txBox="1"/>
          <p:nvPr/>
        </p:nvSpPr>
        <p:spPr>
          <a:xfrm>
            <a:off x="297874" y="2596696"/>
            <a:ext cx="8312727" cy="584654"/>
          </a:xfrm>
          <a:prstGeom prst="rect">
            <a:avLst/>
          </a:prstGeom>
          <a:solidFill>
            <a:srgbClr val="D2ECB6"/>
          </a:solidFill>
        </p:spPr>
        <p:txBody>
          <a:bodyPr wrap="square" lIns="91318" tIns="45660" rIns="91318" bIns="45660" rtlCol="0">
            <a:spAutoFit/>
          </a:bodyPr>
          <a:lstStyle/>
          <a:p>
            <a:pPr algn="ctr"/>
            <a:r>
              <a:rPr lang="en-US" sz="3200">
                <a:latin typeface="Arial" pitchFamily="34" charset="0"/>
                <a:ea typeface="Arial-Rounded" pitchFamily="34" charset="0"/>
                <a:cs typeface="Arial" pitchFamily="34" charset="0"/>
              </a:rPr>
              <a:t>Vì sao nói liễu là loài cây dễ trồng?</a:t>
            </a:r>
          </a:p>
        </p:txBody>
      </p:sp>
      <p:sp>
        <p:nvSpPr>
          <p:cNvPr id="15" name="Title 1"/>
          <p:cNvSpPr txBox="1">
            <a:spLocks/>
          </p:cNvSpPr>
          <p:nvPr/>
        </p:nvSpPr>
        <p:spPr>
          <a:xfrm>
            <a:off x="221673" y="1276350"/>
            <a:ext cx="8465127" cy="708471"/>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just"/>
            <a:r>
              <a:rPr lang="en-US" sz="3600">
                <a:latin typeface="Arial" pitchFamily="34" charset="0"/>
                <a:cs typeface="Arial" pitchFamily="34" charset="0"/>
              </a:rPr>
              <a:t>	Cành liễu mềm mại, có thể chuyển động theo chiều gió</a:t>
            </a:r>
          </a:p>
        </p:txBody>
      </p:sp>
      <p:sp>
        <p:nvSpPr>
          <p:cNvPr id="17" name="Title 1"/>
          <p:cNvSpPr txBox="1">
            <a:spLocks/>
          </p:cNvSpPr>
          <p:nvPr/>
        </p:nvSpPr>
        <p:spPr>
          <a:xfrm>
            <a:off x="221674" y="3619500"/>
            <a:ext cx="84582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just"/>
            <a:r>
              <a:rPr lang="en-US" sz="3600">
                <a:latin typeface="Arial" pitchFamily="34" charset="0"/>
                <a:cs typeface="Arial" pitchFamily="34" charset="0"/>
              </a:rPr>
              <a:t>	Liễu là loài cây dễ trồng vì chỉ cần cắm cành xuống đất, nó có thể nhanh chóng mọc lên cây non.</a:t>
            </a:r>
          </a:p>
        </p:txBody>
      </p:sp>
    </p:spTree>
    <p:extLst>
      <p:ext uri="{BB962C8B-B14F-4D97-AF65-F5344CB8AC3E}">
        <p14:creationId xmlns:p14="http://schemas.microsoft.com/office/powerpoint/2010/main" val="3679005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left)">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5" grpId="0"/>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ây Liễu, Chi Liễu | Cây cảnh - Hoa cảnh - Bonsai - Hòn non bộ - Sân vườn  tiểu cảnh - Blog Cây cảnh .V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 y="133350"/>
            <a:ext cx="3623130" cy="48323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ùa hoa liễu mộng mơ của xứ Huế"/>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1212850"/>
            <a:ext cx="5141205" cy="373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23592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9950" y="1809750"/>
            <a:ext cx="8743950" cy="2147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a:xfrm>
            <a:off x="138546" y="2277121"/>
            <a:ext cx="8929254" cy="584775"/>
          </a:xfrm>
          <a:prstGeom prst="rect">
            <a:avLst/>
          </a:prstGeom>
        </p:spPr>
        <p:txBody>
          <a:bodyPr wrap="square">
            <a:spAutoFit/>
          </a:bodyPr>
          <a:lstStyle/>
          <a:p>
            <a:pPr algn="just"/>
            <a:r>
              <a:rPr lang="en-US" sz="3200" b="1">
                <a:solidFill>
                  <a:srgbClr val="7030A0"/>
                </a:solidFill>
                <a:latin typeface="HP001 4 hàng" pitchFamily="34" charset="0"/>
                <a:ea typeface="Arial-Rounded" pitchFamily="34" charset="0"/>
                <a:cs typeface="Arial-Rounded" pitchFamily="34" charset="0"/>
              </a:rPr>
              <a:t>    </a:t>
            </a:r>
            <a:r>
              <a:rPr lang="vi-VN" sz="3200" b="1">
                <a:solidFill>
                  <a:srgbClr val="7030A0"/>
                </a:solidFill>
                <a:latin typeface="HP001 4 hàng" pitchFamily="34" charset="0"/>
                <a:ea typeface="Arial-Rounded" pitchFamily="34" charset="0"/>
                <a:cs typeface="Arial-Rounded" pitchFamily="34" charset="0"/>
              </a:rPr>
              <a:t>Thân cây lΗğu δŪg Ǉo</a:t>
            </a:r>
            <a:r>
              <a:rPr lang="en-US" sz="3200" b="1">
                <a:solidFill>
                  <a:srgbClr val="7030A0"/>
                </a:solidFill>
                <a:latin typeface="HP001 4 hàng" pitchFamily="34" charset="0"/>
                <a:ea typeface="Arial-Rounded" pitchFamily="34" charset="0"/>
                <a:cs typeface="Arial-Rounded" pitchFamily="34" charset="0"/>
              </a:rPr>
              <a:t> </a:t>
            </a:r>
            <a:r>
              <a:rPr lang="vi-VN" sz="3200" b="1">
                <a:solidFill>
                  <a:srgbClr val="7030A0"/>
                </a:solidFill>
                <a:latin typeface="HP001 4 hàng" pitchFamily="34" charset="0"/>
                <a:ea typeface="Arial-Rounded" pitchFamily="34" charset="0"/>
                <a:cs typeface="Arial-Rounded" pitchFamily="34" charset="0"/>
              </a:rPr>
              <a:t>ηưng Ύ˞o dai</a:t>
            </a:r>
            <a:r>
              <a:rPr lang="en-US" sz="3200" b="1">
                <a:solidFill>
                  <a:srgbClr val="7030A0"/>
                </a:solidFill>
                <a:latin typeface="HP001 4 hàng" pitchFamily="34" charset="0"/>
                <a:ea typeface="Arial-Rounded" pitchFamily="34" charset="0"/>
                <a:cs typeface="Arial-Rounded" pitchFamily="34" charset="0"/>
              </a:rPr>
              <a:t>.Cành  </a:t>
            </a:r>
          </a:p>
        </p:txBody>
      </p:sp>
      <p:pic>
        <p:nvPicPr>
          <p:cNvPr id="4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7761"/>
          <a:stretch/>
        </p:blipFill>
        <p:spPr bwMode="auto">
          <a:xfrm>
            <a:off x="190500" y="3957073"/>
            <a:ext cx="8743950" cy="198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Rectangle 46"/>
          <p:cNvSpPr/>
          <p:nvPr/>
        </p:nvSpPr>
        <p:spPr>
          <a:xfrm>
            <a:off x="125846" y="2939475"/>
            <a:ext cx="8662647" cy="584775"/>
          </a:xfrm>
          <a:prstGeom prst="rect">
            <a:avLst/>
          </a:prstGeom>
        </p:spPr>
        <p:txBody>
          <a:bodyPr wrap="square">
            <a:spAutoFit/>
          </a:bodyPr>
          <a:lstStyle/>
          <a:p>
            <a:pPr algn="just"/>
            <a:r>
              <a:rPr lang="vi-VN" sz="3200" b="1">
                <a:solidFill>
                  <a:srgbClr val="7030A0"/>
                </a:solidFill>
                <a:latin typeface="HP001 4 hàng" pitchFamily="34" charset="0"/>
                <a:ea typeface="Arial-Rounded" pitchFamily="34" charset="0"/>
                <a:cs typeface="Arial-Rounded" pitchFamily="34" charset="0"/>
              </a:rPr>
              <a:t>l</a:t>
            </a:r>
            <a:r>
              <a:rPr lang="el-GR" sz="3200" b="1">
                <a:solidFill>
                  <a:srgbClr val="7030A0"/>
                </a:solidFill>
                <a:latin typeface="HP001 4 hàng" pitchFamily="34" charset="0"/>
                <a:ea typeface="Arial-Rounded" pitchFamily="34" charset="0"/>
                <a:cs typeface="Arial-Rounded" pitchFamily="34" charset="0"/>
              </a:rPr>
              <a:t>Η</a:t>
            </a:r>
            <a:r>
              <a:rPr lang="vi-VN" sz="3200" b="1">
                <a:solidFill>
                  <a:srgbClr val="7030A0"/>
                </a:solidFill>
                <a:latin typeface="HP001 4 hàng" pitchFamily="34" charset="0"/>
                <a:ea typeface="Arial-Rounded" pitchFamily="34" charset="0"/>
                <a:cs typeface="Arial-Rounded" pitchFamily="34" charset="0"/>
              </a:rPr>
              <a:t>ğu </a:t>
            </a:r>
            <a:r>
              <a:rPr lang="el-GR" sz="3200" b="1">
                <a:solidFill>
                  <a:srgbClr val="7030A0"/>
                </a:solidFill>
                <a:latin typeface="HP001 4 hàng" pitchFamily="34" charset="0"/>
                <a:ea typeface="Arial-Rounded" pitchFamily="34" charset="0"/>
                <a:cs typeface="Arial-Rounded" pitchFamily="34" charset="0"/>
              </a:rPr>
              <a:t>Εϛ</a:t>
            </a:r>
            <a:r>
              <a:rPr lang="vi-VN" sz="3200" b="1">
                <a:solidFill>
                  <a:srgbClr val="7030A0"/>
                </a:solidFill>
                <a:latin typeface="HP001 4 hàng" pitchFamily="34" charset="0"/>
                <a:ea typeface="Arial-Rounded" pitchFamily="34" charset="0"/>
                <a:cs typeface="Arial-Rounded" pitchFamily="34" charset="0"/>
              </a:rPr>
              <a:t>m jại, có </a:t>
            </a:r>
            <a:r>
              <a:rPr lang="el-GR" sz="3200" b="1">
                <a:solidFill>
                  <a:srgbClr val="7030A0"/>
                </a:solidFill>
                <a:latin typeface="HP001 4 hàng" pitchFamily="34" charset="0"/>
                <a:ea typeface="Arial-Rounded" pitchFamily="34" charset="0"/>
                <a:cs typeface="Arial-Rounded" pitchFamily="34" charset="0"/>
              </a:rPr>
              <a:t>Ό˘ ε</a:t>
            </a:r>
            <a:r>
              <a:rPr lang="vi-VN" sz="3200" b="1">
                <a:solidFill>
                  <a:srgbClr val="7030A0"/>
                </a:solidFill>
                <a:latin typeface="HP001 4 hàng" pitchFamily="34" charset="0"/>
                <a:ea typeface="Arial-Rounded" pitchFamily="34" charset="0"/>
                <a:cs typeface="Arial-Rounded" pitchFamily="34" charset="0"/>
              </a:rPr>
              <a:t>u</a:t>
            </a:r>
            <a:r>
              <a:rPr lang="el-GR" sz="3200" b="1">
                <a:solidFill>
                  <a:srgbClr val="7030A0"/>
                </a:solidFill>
                <a:latin typeface="HP001 4 hàng" pitchFamily="34" charset="0"/>
                <a:ea typeface="Arial-Rounded" pitchFamily="34" charset="0"/>
                <a:cs typeface="Arial-Rounded" pitchFamily="34" charset="0"/>
              </a:rPr>
              <a:t>ΐϜ</a:t>
            </a:r>
            <a:r>
              <a:rPr lang="vi-VN" sz="3200" b="1">
                <a:solidFill>
                  <a:srgbClr val="7030A0"/>
                </a:solidFill>
                <a:latin typeface="HP001 4 hàng" pitchFamily="34" charset="0"/>
                <a:ea typeface="Arial-Rounded" pitchFamily="34" charset="0"/>
                <a:cs typeface="Arial-Rounded" pitchFamily="34" charset="0"/>
              </a:rPr>
              <a:t>n đųg </a:t>
            </a:r>
            <a:r>
              <a:rPr lang="el-GR" sz="3200" b="1">
                <a:solidFill>
                  <a:srgbClr val="7030A0"/>
                </a:solidFill>
                <a:latin typeface="HP001 4 hàng" pitchFamily="34" charset="0"/>
                <a:ea typeface="Arial-Rounded" pitchFamily="34" charset="0"/>
                <a:cs typeface="Arial-Rounded" pitchFamily="34" charset="0"/>
              </a:rPr>
              <a:t>Ό;</a:t>
            </a:r>
            <a:r>
              <a:rPr lang="vi-VN" sz="3200" b="1">
                <a:solidFill>
                  <a:srgbClr val="7030A0"/>
                </a:solidFill>
                <a:latin typeface="HP001 4 hàng" pitchFamily="34" charset="0"/>
                <a:ea typeface="Arial-Rounded" pitchFamily="34" charset="0"/>
                <a:cs typeface="Arial-Rounded" pitchFamily="34" charset="0"/>
              </a:rPr>
              <a:t>o</a:t>
            </a:r>
            <a:r>
              <a:rPr lang="en-US" sz="3200" b="1">
                <a:solidFill>
                  <a:srgbClr val="7030A0"/>
                </a:solidFill>
                <a:latin typeface="HP001 4 hàng" pitchFamily="34" charset="0"/>
                <a:ea typeface="Arial-Rounded" pitchFamily="34" charset="0"/>
                <a:cs typeface="Arial-Rounded" pitchFamily="34" charset="0"/>
              </a:rPr>
              <a:t> chiều gió.</a:t>
            </a:r>
          </a:p>
        </p:txBody>
      </p:sp>
      <p:sp>
        <p:nvSpPr>
          <p:cNvPr id="4" name="TextBox 3"/>
          <p:cNvSpPr txBox="1"/>
          <p:nvPr/>
        </p:nvSpPr>
        <p:spPr>
          <a:xfrm>
            <a:off x="692730" y="127000"/>
            <a:ext cx="7841670" cy="461532"/>
          </a:xfrm>
          <a:prstGeom prst="rect">
            <a:avLst/>
          </a:prstGeom>
          <a:noFill/>
        </p:spPr>
        <p:txBody>
          <a:bodyPr wrap="square" lIns="91305" tIns="45654" rIns="91305" bIns="45654" rtlCol="0">
            <a:spAutoFit/>
          </a:bodyPr>
          <a:lstStyle/>
          <a:p>
            <a:pPr algn="just"/>
            <a:r>
              <a:rPr lang="en-US" sz="2400" b="1">
                <a:latin typeface="Arial" pitchFamily="34" charset="0"/>
                <a:ea typeface="Arial-Rounded" pitchFamily="34" charset="0"/>
                <a:cs typeface="Arial" pitchFamily="34" charset="0"/>
              </a:rPr>
              <a:t>Viết vào vở câu trả lời cho câu hỏi a và b ở mục 3</a:t>
            </a:r>
          </a:p>
        </p:txBody>
      </p:sp>
      <p:sp>
        <p:nvSpPr>
          <p:cNvPr id="5" name="Rectangle 4"/>
          <p:cNvSpPr/>
          <p:nvPr/>
        </p:nvSpPr>
        <p:spPr>
          <a:xfrm>
            <a:off x="675604" y="709659"/>
            <a:ext cx="3515396" cy="523099"/>
          </a:xfrm>
          <a:prstGeom prst="rect">
            <a:avLst/>
          </a:prstGeom>
        </p:spPr>
        <p:txBody>
          <a:bodyPr wrap="none" lIns="91318" tIns="45660" rIns="91318" bIns="45660">
            <a:spAutoFit/>
          </a:bodyPr>
          <a:lstStyle/>
          <a:p>
            <a:pPr algn="ctr"/>
            <a:r>
              <a:rPr lang="en-US" sz="2800">
                <a:latin typeface="Arial" pitchFamily="34" charset="0"/>
                <a:ea typeface="Arial-Rounded" pitchFamily="34" charset="0"/>
                <a:cs typeface="Arial" pitchFamily="34" charset="0"/>
              </a:rPr>
              <a:t>a. Thân cây liễu (…).</a:t>
            </a: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01" y="57150"/>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Rectangle 44"/>
          <p:cNvSpPr/>
          <p:nvPr/>
        </p:nvSpPr>
        <p:spPr>
          <a:xfrm>
            <a:off x="675604" y="1200150"/>
            <a:ext cx="2903113" cy="523099"/>
          </a:xfrm>
          <a:prstGeom prst="rect">
            <a:avLst/>
          </a:prstGeom>
        </p:spPr>
        <p:txBody>
          <a:bodyPr wrap="none" lIns="91318" tIns="45660" rIns="91318" bIns="45660">
            <a:spAutoFit/>
          </a:bodyPr>
          <a:lstStyle/>
          <a:p>
            <a:pPr algn="ctr"/>
            <a:r>
              <a:rPr lang="en-US" sz="2800">
                <a:latin typeface="Arial" pitchFamily="34" charset="0"/>
                <a:ea typeface="Arial-Rounded" pitchFamily="34" charset="0"/>
                <a:cs typeface="Arial" pitchFamily="34" charset="0"/>
              </a:rPr>
              <a:t>b. Cành liễu (…).</a:t>
            </a:r>
          </a:p>
        </p:txBody>
      </p:sp>
      <p:sp>
        <p:nvSpPr>
          <p:cNvPr id="10" name="Rectangle 9"/>
          <p:cNvSpPr/>
          <p:nvPr/>
        </p:nvSpPr>
        <p:spPr>
          <a:xfrm>
            <a:off x="138546" y="3600450"/>
            <a:ext cx="8662647" cy="584775"/>
          </a:xfrm>
          <a:prstGeom prst="rect">
            <a:avLst/>
          </a:prstGeom>
        </p:spPr>
        <p:txBody>
          <a:bodyPr wrap="square">
            <a:spAutoFit/>
          </a:bodyPr>
          <a:lstStyle/>
          <a:p>
            <a:pPr algn="just"/>
            <a:endParaRPr lang="en-US" sz="3200" b="1">
              <a:solidFill>
                <a:srgbClr val="7030A0"/>
              </a:solidFill>
              <a:latin typeface="HP001 4 hàng" pitchFamily="34" charset="0"/>
              <a:ea typeface="Arial-Rounded" pitchFamily="34" charset="0"/>
              <a:cs typeface="Arial-Rounded" pitchFamily="34" charset="0"/>
            </a:endParaRPr>
          </a:p>
        </p:txBody>
      </p:sp>
    </p:spTree>
    <p:extLst>
      <p:ext uri="{BB962C8B-B14F-4D97-AF65-F5344CB8AC3E}">
        <p14:creationId xmlns:p14="http://schemas.microsoft.com/office/powerpoint/2010/main" val="95545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fade">
                                      <p:cBhvr>
                                        <p:cTn id="17" dur="500"/>
                                        <p:tgtEl>
                                          <p:spTgt spid="4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fade">
                                      <p:cBhvr>
                                        <p:cTn id="22" dur="500"/>
                                        <p:tgtEl>
                                          <p:spTgt spid="47"/>
                                        </p:tgtEl>
                                      </p:cBhvr>
                                    </p:animEffect>
                                  </p:childTnLst>
                                </p:cTn>
                              </p:par>
                            </p:childTnLst>
                          </p:cTn>
                        </p:par>
                        <p:par>
                          <p:cTn id="23" fill="hold">
                            <p:stCondLst>
                              <p:cond delay="500"/>
                            </p:stCondLst>
                            <p:childTnLst>
                              <p:par>
                                <p:cTn id="24" presetID="10" presetClass="entr" presetSubtype="0" fill="hold" grpId="0" nodeType="afterEffect" nodePh="1">
                                  <p:stCondLst>
                                    <p:cond delay="0"/>
                                  </p:stCondLst>
                                  <p:endCondLst>
                                    <p:cond evt="begin" delay="0">
                                      <p:tn val="24"/>
                                    </p:cond>
                                  </p:end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47" grpId="0"/>
      <p:bldP spid="5" grpId="0"/>
      <p:bldP spid="45"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61950"/>
            <a:ext cx="9957816" cy="857250"/>
          </a:xfrm>
        </p:spPr>
        <p:txBody>
          <a:bodyPr>
            <a:noAutofit/>
          </a:bodyPr>
          <a:lstStyle/>
          <a:p>
            <a:r>
              <a:rPr lang="en-US" sz="3600">
                <a:solidFill>
                  <a:srgbClr val="0070C0"/>
                </a:solidFill>
                <a:latin typeface="Arial" pitchFamily="34" charset="0"/>
                <a:cs typeface="Arial" pitchFamily="34" charset="0"/>
              </a:rPr>
              <a:t>Cây gì quấn quýt vườn nhà</a:t>
            </a:r>
            <a:br>
              <a:rPr lang="en-US" sz="3600">
                <a:solidFill>
                  <a:srgbClr val="0070C0"/>
                </a:solidFill>
                <a:latin typeface="Arial" pitchFamily="34" charset="0"/>
                <a:cs typeface="Arial" pitchFamily="34" charset="0"/>
              </a:rPr>
            </a:br>
            <a:r>
              <a:rPr lang="en-US" sz="3600">
                <a:solidFill>
                  <a:srgbClr val="0070C0"/>
                </a:solidFill>
                <a:latin typeface="Arial" pitchFamily="34" charset="0"/>
                <a:cs typeface="Arial" pitchFamily="34" charset="0"/>
              </a:rPr>
              <a:t>Lá thơm dành tặng riêng bà sớm hôm?</a:t>
            </a:r>
          </a:p>
        </p:txBody>
      </p:sp>
      <p:pic>
        <p:nvPicPr>
          <p:cNvPr id="2050" name="Picture 2" descr="Kỹ thuật trồng cây trầu không - VUA DƯỢC LIỆ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6796" y="1414272"/>
            <a:ext cx="4794504" cy="3595878"/>
          </a:xfrm>
          <a:prstGeom prst="rect">
            <a:avLst/>
          </a:prstGeom>
          <a:noFill/>
          <a:extLst>
            <a:ext uri="{909E8E84-426E-40DD-AFC4-6F175D3DCCD1}">
              <a14:hiddenFill xmlns:a14="http://schemas.microsoft.com/office/drawing/2010/main">
                <a:solidFill>
                  <a:srgbClr val="FFFFFF"/>
                </a:solidFill>
              </a14:hiddenFill>
            </a:ext>
          </a:extLst>
        </p:spPr>
      </p:pic>
      <p:sp>
        <p:nvSpPr>
          <p:cNvPr id="6" name="Title 3"/>
          <p:cNvSpPr txBox="1">
            <a:spLocks/>
          </p:cNvSpPr>
          <p:nvPr/>
        </p:nvSpPr>
        <p:spPr>
          <a:xfrm>
            <a:off x="581371" y="1657350"/>
            <a:ext cx="3172867" cy="857250"/>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600">
                <a:solidFill>
                  <a:srgbClr val="FF0000"/>
                </a:solidFill>
                <a:latin typeface="Arial" pitchFamily="34" charset="0"/>
                <a:cs typeface="Arial" pitchFamily="34" charset="0"/>
              </a:rPr>
              <a:t>Cây trầu</a:t>
            </a:r>
          </a:p>
        </p:txBody>
      </p:sp>
      <p:pic>
        <p:nvPicPr>
          <p:cNvPr id="2052" name="Picture 4" descr="Giàn trầu của ngoại | baotintuc.v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10" y="2635250"/>
            <a:ext cx="4249590" cy="2395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0915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52"/>
                                        </p:tgtEl>
                                        <p:attrNameLst>
                                          <p:attrName>style.visibility</p:attrName>
                                        </p:attrNameLst>
                                      </p:cBhvr>
                                      <p:to>
                                        <p:strVal val="visible"/>
                                      </p:to>
                                    </p:set>
                                    <p:animEffect transition="in" filter="fade">
                                      <p:cBhvr>
                                        <p:cTn id="17" dur="500"/>
                                        <p:tgtEl>
                                          <p:spTgt spid="205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61950"/>
            <a:ext cx="9957816" cy="857250"/>
          </a:xfrm>
        </p:spPr>
        <p:txBody>
          <a:bodyPr>
            <a:noAutofit/>
          </a:bodyPr>
          <a:lstStyle/>
          <a:p>
            <a:r>
              <a:rPr lang="en-US" sz="3600">
                <a:solidFill>
                  <a:srgbClr val="0070C0"/>
                </a:solidFill>
                <a:latin typeface="Arial" pitchFamily="34" charset="0"/>
                <a:cs typeface="Arial" pitchFamily="34" charset="0"/>
              </a:rPr>
              <a:t>Cây gì thân nhẵn, lá xanh</a:t>
            </a:r>
            <a:br>
              <a:rPr lang="en-US" sz="3600">
                <a:solidFill>
                  <a:srgbClr val="0070C0"/>
                </a:solidFill>
                <a:latin typeface="Arial" pitchFamily="34" charset="0"/>
                <a:cs typeface="Arial" pitchFamily="34" charset="0"/>
              </a:rPr>
            </a:br>
            <a:r>
              <a:rPr lang="en-US" sz="3600">
                <a:solidFill>
                  <a:srgbClr val="0070C0"/>
                </a:solidFill>
                <a:latin typeface="Arial" pitchFamily="34" charset="0"/>
                <a:cs typeface="Arial" pitchFamily="34" charset="0"/>
              </a:rPr>
              <a:t>Có buồng quả chín, ngọt lành thơm ngon?</a:t>
            </a:r>
          </a:p>
        </p:txBody>
      </p:sp>
      <p:sp>
        <p:nvSpPr>
          <p:cNvPr id="6" name="Title 3"/>
          <p:cNvSpPr txBox="1">
            <a:spLocks/>
          </p:cNvSpPr>
          <p:nvPr/>
        </p:nvSpPr>
        <p:spPr>
          <a:xfrm>
            <a:off x="-381000" y="3362325"/>
            <a:ext cx="3172867" cy="857250"/>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600">
                <a:solidFill>
                  <a:srgbClr val="FF0000"/>
                </a:solidFill>
                <a:latin typeface="Arial" pitchFamily="34" charset="0"/>
                <a:cs typeface="Arial" pitchFamily="34" charset="0"/>
              </a:rPr>
              <a:t>Cây chuối</a:t>
            </a:r>
          </a:p>
        </p:txBody>
      </p:sp>
      <p:pic>
        <p:nvPicPr>
          <p:cNvPr id="3074" name="Picture 2" descr="Tả cây chuối lớp 7 - Viết văn học trò"/>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733550"/>
            <a:ext cx="5791200" cy="3257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6348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fade">
                                      <p:cBhvr>
                                        <p:cTn id="12" dur="500"/>
                                        <p:tgtEl>
                                          <p:spTgt spid="307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5010150"/>
            <a:ext cx="9144000" cy="1333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nvGrpSpPr>
          <p:cNvPr id="20" name="Group 19"/>
          <p:cNvGrpSpPr/>
          <p:nvPr/>
        </p:nvGrpSpPr>
        <p:grpSpPr>
          <a:xfrm>
            <a:off x="1143000" y="2412173"/>
            <a:ext cx="6553201" cy="1150177"/>
            <a:chOff x="1143000" y="2412173"/>
            <a:chExt cx="6553201" cy="1150177"/>
          </a:xfrm>
        </p:grpSpPr>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7413" y="2469755"/>
              <a:ext cx="5768788" cy="1092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412173"/>
              <a:ext cx="1017587"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1905001" y="2579060"/>
              <a:ext cx="5121462" cy="646319"/>
            </a:xfrm>
            <a:prstGeom prst="rect">
              <a:avLst/>
            </a:prstGeom>
            <a:noFill/>
          </p:spPr>
          <p:txBody>
            <a:bodyPr wrap="square" lIns="91428" tIns="45714" rIns="91428" bIns="45714" rtlCol="0">
              <a:spAutoFit/>
            </a:bodyPr>
            <a:lstStyle/>
            <a:p>
              <a:pPr algn="ctr"/>
              <a:r>
                <a:rPr lang="en-US" sz="3600" b="1">
                  <a:solidFill>
                    <a:srgbClr val="00863D"/>
                  </a:solidFill>
                  <a:latin typeface="Arial-Rounded" pitchFamily="34" charset="0"/>
                  <a:ea typeface="Arial-Rounded" pitchFamily="34" charset="0"/>
                  <a:cs typeface="Arial-Rounded" pitchFamily="34" charset="0"/>
                </a:rPr>
                <a:t>CÂY LIỄU DẺO DAI</a:t>
              </a:r>
            </a:p>
          </p:txBody>
        </p:sp>
      </p:grpSp>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79085">
            <a:off x="-573646" y="-979687"/>
            <a:ext cx="2462213" cy="2316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TextBox 28"/>
          <p:cNvSpPr txBox="1"/>
          <p:nvPr/>
        </p:nvSpPr>
        <p:spPr>
          <a:xfrm>
            <a:off x="1905000" y="437711"/>
            <a:ext cx="6172200" cy="923318"/>
          </a:xfrm>
          <a:prstGeom prst="rect">
            <a:avLst/>
          </a:prstGeom>
          <a:noFill/>
        </p:spPr>
        <p:txBody>
          <a:bodyPr wrap="square" lIns="91428" tIns="45714" rIns="91428" bIns="45714" rtlCol="0">
            <a:spAutoFit/>
          </a:bodyPr>
          <a:lstStyle/>
          <a:p>
            <a:pPr algn="ctr"/>
            <a:r>
              <a:rPr lang="en-US" sz="5400" b="1">
                <a:ln w="3175">
                  <a:solidFill>
                    <a:schemeClr val="bg1"/>
                  </a:solidFill>
                </a:ln>
                <a:solidFill>
                  <a:schemeClr val="bg1"/>
                </a:solidFill>
                <a:latin typeface="Arial-Rounded" pitchFamily="34" charset="0"/>
                <a:ea typeface="Arial-Rounded" pitchFamily="34" charset="0"/>
                <a:cs typeface="Arial-Rounded" pitchFamily="34" charset="0"/>
              </a:rPr>
              <a:t>THIÊN NHIÊN KÌ THÚ</a:t>
            </a:r>
          </a:p>
        </p:txBody>
      </p:sp>
      <p:sp>
        <p:nvSpPr>
          <p:cNvPr id="33" name="TextBox 32"/>
          <p:cNvSpPr txBox="1"/>
          <p:nvPr/>
        </p:nvSpPr>
        <p:spPr>
          <a:xfrm>
            <a:off x="1150938" y="2434696"/>
            <a:ext cx="990600" cy="954095"/>
          </a:xfrm>
          <a:prstGeom prst="rect">
            <a:avLst/>
          </a:prstGeom>
          <a:noFill/>
        </p:spPr>
        <p:txBody>
          <a:bodyPr wrap="square" lIns="91428" tIns="45714" rIns="91428" bIns="45714" rtlCol="0">
            <a:spAutoFit/>
          </a:bodyPr>
          <a:lstStyle/>
          <a:p>
            <a:pPr algn="ctr"/>
            <a:r>
              <a:rPr lang="en-US" sz="2400" b="1">
                <a:solidFill>
                  <a:schemeClr val="bg1"/>
                </a:solidFill>
                <a:latin typeface="Arial-Rounded" pitchFamily="34" charset="0"/>
                <a:ea typeface="Arial-Rounded" pitchFamily="34" charset="0"/>
                <a:cs typeface="Arial-Rounded" pitchFamily="34" charset="0"/>
              </a:rPr>
              <a:t>Bài</a:t>
            </a:r>
          </a:p>
          <a:p>
            <a:pPr algn="ctr"/>
            <a:r>
              <a:rPr lang="en-US" sz="3200" b="1">
                <a:solidFill>
                  <a:schemeClr val="bg1"/>
                </a:solidFill>
                <a:latin typeface="Arial Rounded MT Bold" pitchFamily="34" charset="0"/>
                <a:ea typeface="Arial-Rounded" pitchFamily="34" charset="0"/>
                <a:cs typeface="Times New Roman" pitchFamily="18" charset="0"/>
              </a:rPr>
              <a:t>5</a:t>
            </a: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199" y="-163929"/>
            <a:ext cx="1524000"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2"/>
          <p:cNvPicPr>
            <a:picLocks noChangeAspect="1"/>
          </p:cNvPicPr>
          <p:nvPr/>
        </p:nvPicPr>
        <p:blipFill rotWithShape="1">
          <a:blip r:embed="rId6" cstate="print">
            <a:extLst>
              <a:ext uri="{28A0092B-C50C-407E-A947-70E740481C1C}">
                <a14:useLocalDpi xmlns:a14="http://schemas.microsoft.com/office/drawing/2010/main" val="0"/>
              </a:ext>
            </a:extLst>
          </a:blip>
          <a:srcRect t="8510" b="16444"/>
          <a:stretch/>
        </p:blipFill>
        <p:spPr>
          <a:xfrm>
            <a:off x="3575145" y="3523400"/>
            <a:ext cx="1781175" cy="1443628"/>
          </a:xfrm>
          <a:prstGeom prst="rect">
            <a:avLst/>
          </a:prstGeom>
        </p:spPr>
      </p:pic>
    </p:spTree>
    <p:extLst>
      <p:ext uri="{BB962C8B-B14F-4D97-AF65-F5344CB8AC3E}">
        <p14:creationId xmlns:p14="http://schemas.microsoft.com/office/powerpoint/2010/main" val="21451257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76300" y="510018"/>
            <a:ext cx="7962900" cy="461532"/>
          </a:xfrm>
          <a:prstGeom prst="rect">
            <a:avLst/>
          </a:prstGeom>
          <a:noFill/>
        </p:spPr>
        <p:txBody>
          <a:bodyPr wrap="square" lIns="91305" tIns="45654" rIns="91305" bIns="45654" rtlCol="0">
            <a:spAutoFit/>
          </a:bodyPr>
          <a:lstStyle/>
          <a:p>
            <a:pPr algn="just"/>
            <a:r>
              <a:rPr lang="en-US" sz="2400" b="1">
                <a:latin typeface="Arial" pitchFamily="34" charset="0"/>
                <a:ea typeface="Arial-Rounded" pitchFamily="34" charset="0"/>
                <a:cs typeface="Arial" pitchFamily="34" charset="0"/>
              </a:rPr>
              <a:t>Nói về đặc điểm khác nhau giữa hai cây trong tranh</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897" y="374650"/>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Những loại cây bạn không nên trồng trong nhà – bTaskee blo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32325" y="1678781"/>
            <a:ext cx="4416425" cy="331231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ây Bàng Ta , Mua Bán Cây Công Trình, Cây Bóng Mát Giá Rẻ Hà Nội -  caycanhgiagoc.co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 y="1678781"/>
            <a:ext cx="4416425" cy="33123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21153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44682" y="255143"/>
            <a:ext cx="1160318" cy="523087"/>
          </a:xfrm>
          <a:prstGeom prst="rect">
            <a:avLst/>
          </a:prstGeom>
          <a:noFill/>
        </p:spPr>
        <p:txBody>
          <a:bodyPr wrap="square" lIns="91305" tIns="45654" rIns="91305" bIns="45654" rtlCol="0">
            <a:spAutoFit/>
          </a:bodyPr>
          <a:lstStyle/>
          <a:p>
            <a:pPr algn="just"/>
            <a:r>
              <a:rPr lang="en-US" sz="2800" b="1">
                <a:latin typeface="Arial" pitchFamily="34" charset="0"/>
                <a:ea typeface="Arial-Rounded" pitchFamily="34" charset="0"/>
                <a:cs typeface="Arial" pitchFamily="34" charset="0"/>
              </a:rPr>
              <a:t>Đọc</a:t>
            </a:r>
          </a:p>
        </p:txBody>
      </p:sp>
      <p:sp>
        <p:nvSpPr>
          <p:cNvPr id="4" name="TextBox 3"/>
          <p:cNvSpPr txBox="1"/>
          <p:nvPr/>
        </p:nvSpPr>
        <p:spPr>
          <a:xfrm>
            <a:off x="1524000" y="325426"/>
            <a:ext cx="5947064" cy="461532"/>
          </a:xfrm>
          <a:prstGeom prst="rect">
            <a:avLst/>
          </a:prstGeom>
          <a:noFill/>
        </p:spPr>
        <p:txBody>
          <a:bodyPr wrap="square" lIns="91305" tIns="45654" rIns="91305" bIns="45654" rtlCol="0">
            <a:spAutoFit/>
          </a:bodyPr>
          <a:lstStyle/>
          <a:p>
            <a:pPr algn="ctr"/>
            <a:r>
              <a:rPr lang="en-US" sz="2400" b="1">
                <a:latin typeface="Arial" pitchFamily="34" charset="0"/>
                <a:ea typeface="Arial-Rounded" pitchFamily="34" charset="0"/>
                <a:cs typeface="Arial" pitchFamily="34" charset="0"/>
              </a:rPr>
              <a:t>Cây liễu dẻo dai</a:t>
            </a:r>
          </a:p>
        </p:txBody>
      </p:sp>
      <p:sp>
        <p:nvSpPr>
          <p:cNvPr id="5" name="TextBox 4"/>
          <p:cNvSpPr txBox="1"/>
          <p:nvPr/>
        </p:nvSpPr>
        <p:spPr>
          <a:xfrm>
            <a:off x="166256" y="861591"/>
            <a:ext cx="8853054" cy="4277961"/>
          </a:xfrm>
          <a:prstGeom prst="rect">
            <a:avLst/>
          </a:prstGeom>
          <a:noFill/>
        </p:spPr>
        <p:txBody>
          <a:bodyPr wrap="square" lIns="91305" tIns="45654" rIns="91305" bIns="45654" rtlCol="0">
            <a:spAutoFit/>
          </a:bodyPr>
          <a:lstStyle/>
          <a:p>
            <a:pPr algn="just">
              <a:spcAft>
                <a:spcPts val="600"/>
              </a:spcAft>
            </a:pPr>
            <a:r>
              <a:rPr lang="en-US" sz="2200">
                <a:latin typeface="Arial" pitchFamily="34" charset="0"/>
                <a:ea typeface="Arial-Rounded" pitchFamily="34" charset="0"/>
                <a:cs typeface="Arial" pitchFamily="34" charset="0"/>
              </a:rPr>
              <a:t>	Trời nổi gió to. Cây liễu không ngừng lắc lư. Thấy vậy, Nam rất lo cây liễu sẽ bị gãy. Nam hỏi mẹ:</a:t>
            </a:r>
          </a:p>
          <a:p>
            <a:pPr algn="just">
              <a:spcAft>
                <a:spcPts val="600"/>
              </a:spcAft>
            </a:pPr>
            <a:r>
              <a:rPr lang="en-US" sz="2200">
                <a:latin typeface="Arial" pitchFamily="34" charset="0"/>
                <a:ea typeface="Arial-Rounded" pitchFamily="34" charset="0"/>
                <a:cs typeface="Arial" pitchFamily="34" charset="0"/>
              </a:rPr>
              <a:t>	- Mẹ ơi, cây liễu mềm yếu thế, liệu có bị gió làm gãy không ạ?</a:t>
            </a:r>
          </a:p>
          <a:p>
            <a:pPr algn="just">
              <a:spcAft>
                <a:spcPts val="600"/>
              </a:spcAft>
            </a:pPr>
            <a:r>
              <a:rPr lang="en-US" sz="2200">
                <a:latin typeface="Arial" pitchFamily="34" charset="0"/>
                <a:ea typeface="Arial-Rounded" pitchFamily="34" charset="0"/>
                <a:cs typeface="Arial" pitchFamily="34" charset="0"/>
              </a:rPr>
              <a:t>	Mẹ mỉm cười đáp:</a:t>
            </a:r>
          </a:p>
          <a:p>
            <a:pPr algn="just">
              <a:spcAft>
                <a:spcPts val="600"/>
              </a:spcAft>
            </a:pPr>
            <a:r>
              <a:rPr lang="en-US" sz="2200">
                <a:latin typeface="Arial" pitchFamily="34" charset="0"/>
                <a:ea typeface="Arial-Rounded" pitchFamily="34" charset="0"/>
                <a:cs typeface="Arial" pitchFamily="34" charset="0"/>
              </a:rPr>
              <a:t>	- Con yên tâm, cây liễu sẽ không sao đâu.</a:t>
            </a:r>
          </a:p>
          <a:p>
            <a:pPr algn="just">
              <a:spcAft>
                <a:spcPts val="600"/>
              </a:spcAft>
            </a:pPr>
            <a:r>
              <a:rPr lang="en-US" sz="2200">
                <a:latin typeface="Arial" pitchFamily="34" charset="0"/>
                <a:ea typeface="Arial-Rounded" pitchFamily="34" charset="0"/>
                <a:cs typeface="Arial" pitchFamily="34" charset="0"/>
              </a:rPr>
              <a:t>	Mẹ giải thích:</a:t>
            </a:r>
          </a:p>
          <a:p>
            <a:pPr algn="just">
              <a:spcAft>
                <a:spcPts val="600"/>
              </a:spcAft>
            </a:pPr>
            <a:r>
              <a:rPr lang="en-US" sz="2200">
                <a:latin typeface="Arial" pitchFamily="34" charset="0"/>
                <a:ea typeface="Arial-Rounded" pitchFamily="34" charset="0"/>
                <a:cs typeface="Arial" pitchFamily="34" charset="0"/>
              </a:rPr>
              <a:t>	- Thân cây liễu tuy không to nhưng dẻo dai. Cành liễu mềm mại, có thể chuyển động theo chiều gió. Vì vậy, cây không dễ bị gãy. Liễu còn là loài cây dễ trồng. Chỉ cần cắm cành xuống đất, nó có thể nhanh chóng mọc lên cây con.</a:t>
            </a:r>
          </a:p>
          <a:p>
            <a:pPr algn="r"/>
            <a:r>
              <a:rPr lang="en-US" sz="2200">
                <a:latin typeface="Arial" pitchFamily="34" charset="0"/>
                <a:ea typeface="Arial-Rounded" pitchFamily="34" charset="0"/>
                <a:cs typeface="Arial" pitchFamily="34" charset="0"/>
              </a:rPr>
              <a:t>(Hải An)</a:t>
            </a: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569" y="165100"/>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44579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166256" y="861591"/>
            <a:ext cx="8853054" cy="4277961"/>
          </a:xfrm>
          <a:prstGeom prst="rect">
            <a:avLst/>
          </a:prstGeom>
          <a:noFill/>
        </p:spPr>
        <p:txBody>
          <a:bodyPr wrap="square" lIns="91305" tIns="45654" rIns="91305" bIns="45654" rtlCol="0">
            <a:spAutoFit/>
          </a:bodyPr>
          <a:lstStyle/>
          <a:p>
            <a:pPr algn="just">
              <a:spcAft>
                <a:spcPts val="600"/>
              </a:spcAft>
            </a:pPr>
            <a:r>
              <a:rPr lang="en-US" sz="2200">
                <a:latin typeface="Arial" pitchFamily="34" charset="0"/>
                <a:ea typeface="Arial-Rounded" pitchFamily="34" charset="0"/>
                <a:cs typeface="Arial" pitchFamily="34" charset="0"/>
              </a:rPr>
              <a:t>	Trời nổi gió to. Cây liễu không ngừng lắc lư. Thấy vậy, Nam rất lo cây liễu sẽ bị gãy. Nam hỏi mẹ:</a:t>
            </a:r>
          </a:p>
          <a:p>
            <a:pPr algn="just">
              <a:spcAft>
                <a:spcPts val="600"/>
              </a:spcAft>
            </a:pPr>
            <a:r>
              <a:rPr lang="en-US" sz="2200">
                <a:latin typeface="Arial" pitchFamily="34" charset="0"/>
                <a:ea typeface="Arial-Rounded" pitchFamily="34" charset="0"/>
                <a:cs typeface="Arial" pitchFamily="34" charset="0"/>
              </a:rPr>
              <a:t>	- Mẹ ơi, cây liễu mềm yếu thế, liệu có bị gió làm gãy không ạ?</a:t>
            </a:r>
          </a:p>
          <a:p>
            <a:pPr algn="just">
              <a:spcAft>
                <a:spcPts val="600"/>
              </a:spcAft>
            </a:pPr>
            <a:r>
              <a:rPr lang="en-US" sz="2200">
                <a:latin typeface="Arial" pitchFamily="34" charset="0"/>
                <a:ea typeface="Arial-Rounded" pitchFamily="34" charset="0"/>
                <a:cs typeface="Arial" pitchFamily="34" charset="0"/>
              </a:rPr>
              <a:t>	Mẹ mỉm cười đáp:</a:t>
            </a:r>
          </a:p>
          <a:p>
            <a:pPr algn="just">
              <a:spcAft>
                <a:spcPts val="600"/>
              </a:spcAft>
            </a:pPr>
            <a:r>
              <a:rPr lang="en-US" sz="2200">
                <a:latin typeface="Arial" pitchFamily="34" charset="0"/>
                <a:ea typeface="Arial-Rounded" pitchFamily="34" charset="0"/>
                <a:cs typeface="Arial" pitchFamily="34" charset="0"/>
              </a:rPr>
              <a:t>	- Con yên tâm, cây liễu sẽ không sao đâu.</a:t>
            </a:r>
          </a:p>
          <a:p>
            <a:pPr algn="just">
              <a:spcAft>
                <a:spcPts val="600"/>
              </a:spcAft>
            </a:pPr>
            <a:r>
              <a:rPr lang="en-US" sz="2200">
                <a:latin typeface="Arial" pitchFamily="34" charset="0"/>
                <a:ea typeface="Arial-Rounded" pitchFamily="34" charset="0"/>
                <a:cs typeface="Arial" pitchFamily="34" charset="0"/>
              </a:rPr>
              <a:t>	Mẹ giải thích:</a:t>
            </a:r>
          </a:p>
          <a:p>
            <a:pPr algn="just">
              <a:spcAft>
                <a:spcPts val="600"/>
              </a:spcAft>
            </a:pPr>
            <a:r>
              <a:rPr lang="en-US" sz="2200">
                <a:latin typeface="Arial" pitchFamily="34" charset="0"/>
                <a:ea typeface="Arial-Rounded" pitchFamily="34" charset="0"/>
                <a:cs typeface="Arial" pitchFamily="34" charset="0"/>
              </a:rPr>
              <a:t>	- Thân cây liễu tuy không to nhưng dẻo dai. Cành liễu mềm mại, có thể chuyển động theo chiều gió. Vì vậy, cây không dễ bị gãy. Liễu còn là loài cây dễ trồng. Chỉ cần cắm cành xuống đất, nó có thể nhanh chóng mọc lên cây con.</a:t>
            </a:r>
          </a:p>
          <a:p>
            <a:pPr algn="r"/>
            <a:r>
              <a:rPr lang="en-US" sz="2200">
                <a:latin typeface="Arial" pitchFamily="34" charset="0"/>
                <a:ea typeface="Arial-Rounded" pitchFamily="34" charset="0"/>
                <a:cs typeface="Arial" pitchFamily="34" charset="0"/>
              </a:rPr>
              <a:t>(Hải An)</a:t>
            </a:r>
          </a:p>
        </p:txBody>
      </p:sp>
      <p:cxnSp>
        <p:nvCxnSpPr>
          <p:cNvPr id="5" name="Straight Connector 4"/>
          <p:cNvCxnSpPr/>
          <p:nvPr/>
        </p:nvCxnSpPr>
        <p:spPr>
          <a:xfrm flipH="1">
            <a:off x="2265189" y="1241181"/>
            <a:ext cx="67888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6131169" y="1241181"/>
            <a:ext cx="65451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3166143" y="4289181"/>
            <a:ext cx="66224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1652954" y="3234104"/>
            <a:ext cx="110465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524000" y="325426"/>
            <a:ext cx="5947064" cy="461532"/>
          </a:xfrm>
          <a:prstGeom prst="rect">
            <a:avLst/>
          </a:prstGeom>
          <a:noFill/>
        </p:spPr>
        <p:txBody>
          <a:bodyPr wrap="square" lIns="91305" tIns="45654" rIns="91305" bIns="45654" rtlCol="0">
            <a:spAutoFit/>
          </a:bodyPr>
          <a:lstStyle/>
          <a:p>
            <a:pPr algn="ctr"/>
            <a:r>
              <a:rPr lang="en-US" sz="2400" b="1">
                <a:latin typeface="Arial" pitchFamily="34" charset="0"/>
                <a:ea typeface="Arial-Rounded" pitchFamily="34" charset="0"/>
                <a:cs typeface="Arial" pitchFamily="34" charset="0"/>
              </a:rPr>
              <a:t>Cây liễu dẻo dai</a:t>
            </a:r>
          </a:p>
        </p:txBody>
      </p:sp>
      <p:cxnSp>
        <p:nvCxnSpPr>
          <p:cNvPr id="11" name="Straight Connector 10"/>
          <p:cNvCxnSpPr/>
          <p:nvPr/>
        </p:nvCxnSpPr>
        <p:spPr>
          <a:xfrm flipH="1">
            <a:off x="257909" y="4652596"/>
            <a:ext cx="160019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3969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1352550"/>
            <a:ext cx="4800600" cy="3352800"/>
          </a:xfrm>
        </p:spPr>
        <p:txBody>
          <a:bodyPr>
            <a:normAutofit/>
          </a:bodyPr>
          <a:lstStyle/>
          <a:p>
            <a:pPr algn="l"/>
            <a:r>
              <a:rPr lang="en-US">
                <a:latin typeface="Arial" pitchFamily="34" charset="0"/>
                <a:cs typeface="Arial" pitchFamily="34" charset="0"/>
              </a:rPr>
              <a:t>lắc lư	</a:t>
            </a:r>
            <a:br>
              <a:rPr lang="en-US">
                <a:latin typeface="Arial" pitchFamily="34" charset="0"/>
                <a:cs typeface="Arial" pitchFamily="34" charset="0"/>
              </a:rPr>
            </a:br>
            <a:r>
              <a:rPr lang="en-US">
                <a:latin typeface="Arial" pitchFamily="34" charset="0"/>
                <a:cs typeface="Arial" pitchFamily="34" charset="0"/>
              </a:rPr>
              <a:t>giải thích	</a:t>
            </a:r>
            <a:br>
              <a:rPr lang="en-US">
                <a:latin typeface="Arial" pitchFamily="34" charset="0"/>
                <a:cs typeface="Arial" pitchFamily="34" charset="0"/>
              </a:rPr>
            </a:br>
            <a:r>
              <a:rPr lang="en-US">
                <a:latin typeface="Arial" pitchFamily="34" charset="0"/>
                <a:cs typeface="Arial" pitchFamily="34" charset="0"/>
              </a:rPr>
              <a:t>trồng</a:t>
            </a:r>
            <a:br>
              <a:rPr lang="en-US">
                <a:latin typeface="Arial" pitchFamily="34" charset="0"/>
                <a:cs typeface="Arial" pitchFamily="34" charset="0"/>
              </a:rPr>
            </a:br>
            <a:r>
              <a:rPr lang="en-US">
                <a:latin typeface="Arial" pitchFamily="34" charset="0"/>
                <a:cs typeface="Arial" pitchFamily="34" charset="0"/>
              </a:rPr>
              <a:t>nhanh chóng		</a:t>
            </a:r>
          </a:p>
        </p:txBody>
      </p:sp>
      <p:sp>
        <p:nvSpPr>
          <p:cNvPr id="3" name="Title 1"/>
          <p:cNvSpPr txBox="1">
            <a:spLocks/>
          </p:cNvSpPr>
          <p:nvPr/>
        </p:nvSpPr>
        <p:spPr>
          <a:xfrm>
            <a:off x="2021114" y="0"/>
            <a:ext cx="4419600" cy="1676400"/>
          </a:xfrm>
          <a:prstGeom prst="rect">
            <a:avLst/>
          </a:prstGeom>
        </p:spPr>
        <p:txBody>
          <a:bodyPr vert="horz" lIns="91305" tIns="45654" rIns="91305" bIns="45654" rtlCol="0" anchor="ctr">
            <a:norm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r>
              <a:rPr lang="en-US" b="1">
                <a:latin typeface="Arial" pitchFamily="34" charset="0"/>
                <a:cs typeface="Arial" pitchFamily="34" charset="0"/>
              </a:rPr>
              <a:t>Luyện đọc</a:t>
            </a:r>
          </a:p>
        </p:txBody>
      </p:sp>
      <p:cxnSp>
        <p:nvCxnSpPr>
          <p:cNvPr id="4" name="Straight Connector 3"/>
          <p:cNvCxnSpPr/>
          <p:nvPr/>
        </p:nvCxnSpPr>
        <p:spPr>
          <a:xfrm flipH="1">
            <a:off x="3118338" y="2261089"/>
            <a:ext cx="19664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H="1">
            <a:off x="3962400" y="2247901"/>
            <a:ext cx="19664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a:off x="4869618" y="2952750"/>
            <a:ext cx="51127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3128661" y="3622430"/>
            <a:ext cx="34920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4867499" y="4292110"/>
            <a:ext cx="56240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8245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0" y="57150"/>
            <a:ext cx="5947064" cy="461532"/>
          </a:xfrm>
          <a:prstGeom prst="rect">
            <a:avLst/>
          </a:prstGeom>
          <a:noFill/>
        </p:spPr>
        <p:txBody>
          <a:bodyPr wrap="square" lIns="91305" tIns="45654" rIns="91305" bIns="45654" rtlCol="0">
            <a:spAutoFit/>
          </a:bodyPr>
          <a:lstStyle/>
          <a:p>
            <a:pPr algn="ctr"/>
            <a:r>
              <a:rPr lang="en-US" sz="2400" b="1">
                <a:latin typeface="Arial" pitchFamily="34" charset="0"/>
                <a:ea typeface="Arial-Rounded" pitchFamily="34" charset="0"/>
                <a:cs typeface="Arial" pitchFamily="34" charset="0"/>
              </a:rPr>
              <a:t>Cây liễu dẻo dai</a:t>
            </a:r>
          </a:p>
        </p:txBody>
      </p:sp>
      <p:sp>
        <p:nvSpPr>
          <p:cNvPr id="6" name="TextBox 5"/>
          <p:cNvSpPr txBox="1"/>
          <p:nvPr/>
        </p:nvSpPr>
        <p:spPr>
          <a:xfrm>
            <a:off x="166256" y="638854"/>
            <a:ext cx="8853054" cy="4277961"/>
          </a:xfrm>
          <a:prstGeom prst="rect">
            <a:avLst/>
          </a:prstGeom>
          <a:noFill/>
        </p:spPr>
        <p:txBody>
          <a:bodyPr wrap="square" lIns="91305" tIns="45654" rIns="91305" bIns="45654" rtlCol="0">
            <a:spAutoFit/>
          </a:bodyPr>
          <a:lstStyle/>
          <a:p>
            <a:pPr algn="just">
              <a:spcAft>
                <a:spcPts val="600"/>
              </a:spcAft>
            </a:pPr>
            <a:r>
              <a:rPr lang="en-US" sz="2200">
                <a:latin typeface="Arial" pitchFamily="34" charset="0"/>
                <a:ea typeface="Arial-Rounded" pitchFamily="34" charset="0"/>
                <a:cs typeface="Arial" pitchFamily="34" charset="0"/>
              </a:rPr>
              <a:t>	Trời nổi gió to. Cây liễu không ngừng lắc lư. Thấy vậy, Nam rất lo cây liễu sẽ bị gãy. Nam hỏi mẹ:</a:t>
            </a:r>
          </a:p>
          <a:p>
            <a:pPr algn="just">
              <a:spcAft>
                <a:spcPts val="600"/>
              </a:spcAft>
            </a:pPr>
            <a:r>
              <a:rPr lang="en-US" sz="2200">
                <a:latin typeface="Arial" pitchFamily="34" charset="0"/>
                <a:ea typeface="Arial-Rounded" pitchFamily="34" charset="0"/>
                <a:cs typeface="Arial" pitchFamily="34" charset="0"/>
              </a:rPr>
              <a:t>	- Mẹ ơi, cây liễu mềm yếu thế, liệu có bị gió làm gãy không ạ?</a:t>
            </a:r>
          </a:p>
          <a:p>
            <a:pPr algn="just">
              <a:spcAft>
                <a:spcPts val="600"/>
              </a:spcAft>
            </a:pPr>
            <a:r>
              <a:rPr lang="en-US" sz="2200">
                <a:latin typeface="Arial" pitchFamily="34" charset="0"/>
                <a:ea typeface="Arial-Rounded" pitchFamily="34" charset="0"/>
                <a:cs typeface="Arial" pitchFamily="34" charset="0"/>
              </a:rPr>
              <a:t>	Mẹ mỉm cười đáp:</a:t>
            </a:r>
          </a:p>
          <a:p>
            <a:pPr algn="just">
              <a:spcAft>
                <a:spcPts val="600"/>
              </a:spcAft>
            </a:pPr>
            <a:r>
              <a:rPr lang="en-US" sz="2200">
                <a:latin typeface="Arial" pitchFamily="34" charset="0"/>
                <a:ea typeface="Arial-Rounded" pitchFamily="34" charset="0"/>
                <a:cs typeface="Arial" pitchFamily="34" charset="0"/>
              </a:rPr>
              <a:t>	- Con yên tâm, cây liễu sẽ không sao đâu.</a:t>
            </a:r>
          </a:p>
          <a:p>
            <a:pPr algn="just">
              <a:spcAft>
                <a:spcPts val="600"/>
              </a:spcAft>
            </a:pPr>
            <a:r>
              <a:rPr lang="en-US" sz="2200">
                <a:latin typeface="Arial" pitchFamily="34" charset="0"/>
                <a:ea typeface="Arial-Rounded" pitchFamily="34" charset="0"/>
                <a:cs typeface="Arial" pitchFamily="34" charset="0"/>
              </a:rPr>
              <a:t>	Mẹ giải thích:</a:t>
            </a:r>
          </a:p>
          <a:p>
            <a:pPr algn="just">
              <a:spcAft>
                <a:spcPts val="600"/>
              </a:spcAft>
            </a:pPr>
            <a:r>
              <a:rPr lang="en-US" sz="2200">
                <a:latin typeface="Arial" pitchFamily="34" charset="0"/>
                <a:ea typeface="Arial-Rounded" pitchFamily="34" charset="0"/>
                <a:cs typeface="Arial" pitchFamily="34" charset="0"/>
              </a:rPr>
              <a:t>	- Thân cây liễu tuy không to nhưng dẻo dai. Cành liễu mềm mại, có thể chuyển động theo chiều gió. Vì vậy, cây không dễ bị gãy. Liễu còn là loài cây dễ trồng. Chỉ cần cắm cành xuống đất, nó có thể nhanh chóng mọc lên cây con.</a:t>
            </a:r>
          </a:p>
          <a:p>
            <a:pPr algn="r"/>
            <a:r>
              <a:rPr lang="en-US" sz="2200">
                <a:latin typeface="Arial" pitchFamily="34" charset="0"/>
                <a:ea typeface="Arial-Rounded" pitchFamily="34" charset="0"/>
                <a:cs typeface="Arial" pitchFamily="34" charset="0"/>
              </a:rPr>
              <a:t>(Hải An)</a:t>
            </a:r>
          </a:p>
        </p:txBody>
      </p:sp>
      <p:sp>
        <p:nvSpPr>
          <p:cNvPr id="7" name="TextBox 6"/>
          <p:cNvSpPr txBox="1"/>
          <p:nvPr/>
        </p:nvSpPr>
        <p:spPr>
          <a:xfrm>
            <a:off x="152400" y="474674"/>
            <a:ext cx="8853054" cy="4616515"/>
          </a:xfrm>
          <a:prstGeom prst="rect">
            <a:avLst/>
          </a:prstGeom>
          <a:solidFill>
            <a:schemeClr val="bg1"/>
          </a:solidFill>
        </p:spPr>
        <p:txBody>
          <a:bodyPr wrap="square" lIns="91305" tIns="45654" rIns="91305" bIns="45654" rtlCol="0">
            <a:spAutoFit/>
          </a:bodyPr>
          <a:lstStyle/>
          <a:p>
            <a:pPr algn="just">
              <a:spcAft>
                <a:spcPts val="600"/>
              </a:spcAft>
            </a:pPr>
            <a:r>
              <a:rPr lang="en-US" sz="2200">
                <a:latin typeface="Arial" pitchFamily="34" charset="0"/>
                <a:ea typeface="Arial-Rounded" pitchFamily="34" charset="0"/>
                <a:cs typeface="Arial" pitchFamily="34" charset="0"/>
              </a:rPr>
              <a:t>	Trời nổi gió to.</a:t>
            </a:r>
            <a:r>
              <a:rPr lang="en-US" sz="2200">
                <a:solidFill>
                  <a:srgbClr val="FF0000"/>
                </a:solidFill>
                <a:latin typeface="Arial" pitchFamily="34" charset="0"/>
                <a:ea typeface="Arial-Rounded" pitchFamily="34" charset="0"/>
                <a:cs typeface="Arial" pitchFamily="34" charset="0"/>
              </a:rPr>
              <a:t>//</a:t>
            </a:r>
            <a:r>
              <a:rPr lang="en-US" sz="2200">
                <a:latin typeface="Arial" pitchFamily="34" charset="0"/>
                <a:ea typeface="Arial-Rounded" pitchFamily="34" charset="0"/>
                <a:cs typeface="Arial" pitchFamily="34" charset="0"/>
              </a:rPr>
              <a:t>Cây liễu không ngừng lắc lư.</a:t>
            </a:r>
            <a:r>
              <a:rPr lang="en-US" sz="2200">
                <a:solidFill>
                  <a:srgbClr val="FF0000"/>
                </a:solidFill>
                <a:latin typeface="Arial" pitchFamily="34" charset="0"/>
                <a:ea typeface="Arial-Rounded" pitchFamily="34" charset="0"/>
                <a:cs typeface="Arial" pitchFamily="34" charset="0"/>
              </a:rPr>
              <a:t>//</a:t>
            </a:r>
            <a:r>
              <a:rPr lang="en-US" sz="2200">
                <a:latin typeface="Arial" pitchFamily="34" charset="0"/>
                <a:ea typeface="Arial-Rounded" pitchFamily="34" charset="0"/>
                <a:cs typeface="Arial" pitchFamily="34" charset="0"/>
              </a:rPr>
              <a:t>Thấy vậy, Nam rất lo cây liễu sẽ bị gãy.</a:t>
            </a:r>
            <a:r>
              <a:rPr lang="en-US" sz="2200">
                <a:solidFill>
                  <a:srgbClr val="FF0000"/>
                </a:solidFill>
                <a:latin typeface="Arial" pitchFamily="34" charset="0"/>
                <a:ea typeface="Arial-Rounded" pitchFamily="34" charset="0"/>
                <a:cs typeface="Arial" pitchFamily="34" charset="0"/>
              </a:rPr>
              <a:t>//</a:t>
            </a:r>
            <a:r>
              <a:rPr lang="en-US" sz="2200">
                <a:latin typeface="Arial" pitchFamily="34" charset="0"/>
                <a:ea typeface="Arial-Rounded" pitchFamily="34" charset="0"/>
                <a:cs typeface="Arial" pitchFamily="34" charset="0"/>
              </a:rPr>
              <a:t>Nam hỏi mẹ:</a:t>
            </a:r>
          </a:p>
          <a:p>
            <a:pPr algn="just">
              <a:spcAft>
                <a:spcPts val="600"/>
              </a:spcAft>
            </a:pPr>
            <a:r>
              <a:rPr lang="en-US" sz="2200">
                <a:latin typeface="Arial" pitchFamily="34" charset="0"/>
                <a:ea typeface="Arial-Rounded" pitchFamily="34" charset="0"/>
                <a:cs typeface="Arial" pitchFamily="34" charset="0"/>
              </a:rPr>
              <a:t>	- Mẹ ơi, cây liễu mềm yếu thế, liệu có bị gió làm gãy không ạ?</a:t>
            </a:r>
            <a:r>
              <a:rPr lang="en-US" sz="2200">
                <a:solidFill>
                  <a:srgbClr val="FF0000"/>
                </a:solidFill>
                <a:latin typeface="Arial" pitchFamily="34" charset="0"/>
                <a:ea typeface="Arial-Rounded" pitchFamily="34" charset="0"/>
                <a:cs typeface="Arial" pitchFamily="34" charset="0"/>
              </a:rPr>
              <a:t>//</a:t>
            </a:r>
            <a:endParaRPr lang="en-US" sz="2200">
              <a:latin typeface="Arial" pitchFamily="34" charset="0"/>
              <a:ea typeface="Arial-Rounded" pitchFamily="34" charset="0"/>
              <a:cs typeface="Arial" pitchFamily="34" charset="0"/>
            </a:endParaRPr>
          </a:p>
          <a:p>
            <a:pPr algn="just">
              <a:spcAft>
                <a:spcPts val="600"/>
              </a:spcAft>
            </a:pPr>
            <a:r>
              <a:rPr lang="en-US" sz="2200">
                <a:latin typeface="Arial" pitchFamily="34" charset="0"/>
                <a:ea typeface="Arial-Rounded" pitchFamily="34" charset="0"/>
                <a:cs typeface="Arial" pitchFamily="34" charset="0"/>
              </a:rPr>
              <a:t>	Mẹ mỉm cười đáp:</a:t>
            </a:r>
          </a:p>
          <a:p>
            <a:pPr algn="just">
              <a:spcAft>
                <a:spcPts val="600"/>
              </a:spcAft>
            </a:pPr>
            <a:r>
              <a:rPr lang="en-US" sz="2200">
                <a:latin typeface="Arial" pitchFamily="34" charset="0"/>
                <a:ea typeface="Arial-Rounded" pitchFamily="34" charset="0"/>
                <a:cs typeface="Arial" pitchFamily="34" charset="0"/>
              </a:rPr>
              <a:t>	- Con yên tâm, cây liễu sẽ không sao đâu.</a:t>
            </a:r>
            <a:r>
              <a:rPr lang="en-US" sz="2200">
                <a:solidFill>
                  <a:srgbClr val="FF0000"/>
                </a:solidFill>
                <a:latin typeface="Arial" pitchFamily="34" charset="0"/>
                <a:ea typeface="Arial-Rounded" pitchFamily="34" charset="0"/>
                <a:cs typeface="Arial" pitchFamily="34" charset="0"/>
              </a:rPr>
              <a:t>//</a:t>
            </a:r>
            <a:endParaRPr lang="en-US" sz="2200">
              <a:latin typeface="Arial" pitchFamily="34" charset="0"/>
              <a:ea typeface="Arial-Rounded" pitchFamily="34" charset="0"/>
              <a:cs typeface="Arial" pitchFamily="34" charset="0"/>
            </a:endParaRPr>
          </a:p>
          <a:p>
            <a:pPr algn="just">
              <a:spcAft>
                <a:spcPts val="600"/>
              </a:spcAft>
            </a:pPr>
            <a:r>
              <a:rPr lang="en-US" sz="2200">
                <a:latin typeface="Arial" pitchFamily="34" charset="0"/>
                <a:ea typeface="Arial-Rounded" pitchFamily="34" charset="0"/>
                <a:cs typeface="Arial" pitchFamily="34" charset="0"/>
              </a:rPr>
              <a:t>	Mẹ giải thích:</a:t>
            </a:r>
          </a:p>
          <a:p>
            <a:pPr algn="just">
              <a:spcAft>
                <a:spcPts val="600"/>
              </a:spcAft>
            </a:pPr>
            <a:r>
              <a:rPr lang="en-US" sz="2200">
                <a:latin typeface="Arial" pitchFamily="34" charset="0"/>
                <a:ea typeface="Arial-Rounded" pitchFamily="34" charset="0"/>
                <a:cs typeface="Arial" pitchFamily="34" charset="0"/>
              </a:rPr>
              <a:t>	- Thân cây liễu tuy không to nhưng dẻo dai.</a:t>
            </a:r>
            <a:r>
              <a:rPr lang="en-US" sz="2200">
                <a:solidFill>
                  <a:srgbClr val="FF0000"/>
                </a:solidFill>
                <a:latin typeface="Arial" pitchFamily="34" charset="0"/>
                <a:ea typeface="Arial-Rounded" pitchFamily="34" charset="0"/>
                <a:cs typeface="Arial" pitchFamily="34" charset="0"/>
              </a:rPr>
              <a:t>//</a:t>
            </a:r>
            <a:r>
              <a:rPr lang="en-US" sz="2200">
                <a:latin typeface="Arial" pitchFamily="34" charset="0"/>
                <a:ea typeface="Arial-Rounded" pitchFamily="34" charset="0"/>
                <a:cs typeface="Arial" pitchFamily="34" charset="0"/>
              </a:rPr>
              <a:t>Cành liễu mềm mại, có thể chuyển động theo chiều gió.</a:t>
            </a:r>
            <a:r>
              <a:rPr lang="en-US" sz="2200">
                <a:solidFill>
                  <a:srgbClr val="FF0000"/>
                </a:solidFill>
                <a:latin typeface="Arial" pitchFamily="34" charset="0"/>
                <a:ea typeface="Arial-Rounded" pitchFamily="34" charset="0"/>
                <a:cs typeface="Arial" pitchFamily="34" charset="0"/>
              </a:rPr>
              <a:t>//</a:t>
            </a:r>
            <a:r>
              <a:rPr lang="en-US" sz="2200">
                <a:latin typeface="Arial" pitchFamily="34" charset="0"/>
                <a:ea typeface="Arial-Rounded" pitchFamily="34" charset="0"/>
                <a:cs typeface="Arial" pitchFamily="34" charset="0"/>
              </a:rPr>
              <a:t>Vì vậy, cây không dễ bị gãy.</a:t>
            </a:r>
            <a:r>
              <a:rPr lang="en-US" sz="2200">
                <a:solidFill>
                  <a:srgbClr val="FF0000"/>
                </a:solidFill>
                <a:latin typeface="Arial" pitchFamily="34" charset="0"/>
                <a:ea typeface="Arial-Rounded" pitchFamily="34" charset="0"/>
                <a:cs typeface="Arial" pitchFamily="34" charset="0"/>
              </a:rPr>
              <a:t>//</a:t>
            </a:r>
            <a:r>
              <a:rPr lang="en-US" sz="2200">
                <a:latin typeface="Arial" pitchFamily="34" charset="0"/>
                <a:ea typeface="Arial-Rounded" pitchFamily="34" charset="0"/>
                <a:cs typeface="Arial" pitchFamily="34" charset="0"/>
              </a:rPr>
              <a:t>Liễu còn là loài cây dễ trồng.</a:t>
            </a:r>
            <a:r>
              <a:rPr lang="en-US" sz="2200">
                <a:solidFill>
                  <a:srgbClr val="FF0000"/>
                </a:solidFill>
                <a:latin typeface="Arial" pitchFamily="34" charset="0"/>
                <a:ea typeface="Arial-Rounded" pitchFamily="34" charset="0"/>
                <a:cs typeface="Arial" pitchFamily="34" charset="0"/>
              </a:rPr>
              <a:t>//</a:t>
            </a:r>
            <a:r>
              <a:rPr lang="en-US" sz="2200">
                <a:latin typeface="Arial" pitchFamily="34" charset="0"/>
                <a:ea typeface="Arial-Rounded" pitchFamily="34" charset="0"/>
                <a:cs typeface="Arial" pitchFamily="34" charset="0"/>
              </a:rPr>
              <a:t>Chỉ cần cắm cành xuống đất, nó có thể nhanh chóng mọc lên cây con.</a:t>
            </a:r>
            <a:r>
              <a:rPr lang="en-US" sz="2200">
                <a:solidFill>
                  <a:srgbClr val="FF0000"/>
                </a:solidFill>
                <a:latin typeface="Arial" pitchFamily="34" charset="0"/>
                <a:ea typeface="Arial-Rounded" pitchFamily="34" charset="0"/>
                <a:cs typeface="Arial" pitchFamily="34" charset="0"/>
              </a:rPr>
              <a:t>//</a:t>
            </a:r>
            <a:endParaRPr lang="en-US" sz="2200">
              <a:latin typeface="Arial" pitchFamily="34" charset="0"/>
              <a:ea typeface="Arial-Rounded" pitchFamily="34" charset="0"/>
              <a:cs typeface="Arial" pitchFamily="34" charset="0"/>
            </a:endParaRPr>
          </a:p>
          <a:p>
            <a:pPr algn="r"/>
            <a:r>
              <a:rPr lang="en-US" sz="2200">
                <a:latin typeface="Arial" pitchFamily="34" charset="0"/>
                <a:ea typeface="Arial-Rounded" pitchFamily="34" charset="0"/>
                <a:cs typeface="Arial" pitchFamily="34" charset="0"/>
              </a:rPr>
              <a:t>(Hải An)</a:t>
            </a:r>
          </a:p>
        </p:txBody>
      </p:sp>
    </p:spTree>
    <p:extLst>
      <p:ext uri="{BB962C8B-B14F-4D97-AF65-F5344CB8AC3E}">
        <p14:creationId xmlns:p14="http://schemas.microsoft.com/office/powerpoint/2010/main" val="29907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1520</TotalTime>
  <Words>1549</Words>
  <Application>Microsoft Office PowerPoint</Application>
  <PresentationFormat>On-screen Show (16:9)</PresentationFormat>
  <Paragraphs>121</Paragraphs>
  <Slides>19</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Arial-Rounded</vt:lpstr>
      <vt:lpstr>Arial</vt:lpstr>
      <vt:lpstr>Arial Rounded MT Bold</vt:lpstr>
      <vt:lpstr>Calibri</vt:lpstr>
      <vt:lpstr>HP001 4 hàng</vt:lpstr>
      <vt:lpstr>Office Theme</vt:lpstr>
      <vt:lpstr>PowerPoint Presentation</vt:lpstr>
      <vt:lpstr>Cây gì quấn quýt vườn nhà Lá thơm dành tặng riêng bà sớm hôm?</vt:lpstr>
      <vt:lpstr>Cây gì thân nhẵn, lá xanh Có buồng quả chín, ngọt lành thơm ngon?</vt:lpstr>
      <vt:lpstr>PowerPoint Presentation</vt:lpstr>
      <vt:lpstr>PowerPoint Presentation</vt:lpstr>
      <vt:lpstr>PowerPoint Presentation</vt:lpstr>
      <vt:lpstr>PowerPoint Presentation</vt:lpstr>
      <vt:lpstr>lắc lư  giải thích  trồng nhanh chóng  </vt:lpstr>
      <vt:lpstr>PowerPoint Presentation</vt:lpstr>
      <vt:lpstr>PowerPoint Presentation</vt:lpstr>
      <vt:lpstr>PowerPoint Presentation</vt:lpstr>
      <vt:lpstr>Giải nghĩa từ khó:</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Laptop</cp:lastModifiedBy>
  <cp:revision>273</cp:revision>
  <dcterms:created xsi:type="dcterms:W3CDTF">2020-12-08T15:48:47Z</dcterms:created>
  <dcterms:modified xsi:type="dcterms:W3CDTF">2024-05-17T09:44:13Z</dcterms:modified>
</cp:coreProperties>
</file>