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4" r:id="rId3"/>
    <p:sldId id="263" r:id="rId4"/>
    <p:sldId id="257" r:id="rId5"/>
    <p:sldId id="262" r:id="rId6"/>
    <p:sldId id="261" r:id="rId7"/>
    <p:sldId id="265" r:id="rId8"/>
    <p:sldId id="266" r:id="rId9"/>
    <p:sldId id="281" r:id="rId10"/>
    <p:sldId id="269" r:id="rId11"/>
    <p:sldId id="268" r:id="rId12"/>
    <p:sldId id="271" r:id="rId13"/>
    <p:sldId id="285" r:id="rId14"/>
    <p:sldId id="288" r:id="rId15"/>
    <p:sldId id="272" r:id="rId16"/>
    <p:sldId id="283" r:id="rId17"/>
    <p:sldId id="282" r:id="rId18"/>
    <p:sldId id="274" r:id="rId19"/>
    <p:sldId id="276" r:id="rId20"/>
    <p:sldId id="275" r:id="rId21"/>
    <p:sldId id="287" r:id="rId22"/>
    <p:sldId id="277" r:id="rId2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4660"/>
  </p:normalViewPr>
  <p:slideViewPr>
    <p:cSldViewPr>
      <p:cViewPr varScale="1">
        <p:scale>
          <a:sx n="55" d="100"/>
          <a:sy n="55" d="100"/>
        </p:scale>
        <p:origin x="94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4/24/2022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10</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13</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16</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HD dẫn</a:t>
            </a:r>
            <a:r>
              <a:rPr lang="en-US" baseline="0" dirty="0"/>
              <a:t> dắt HS Thảo luận, còn lại nên để HD phát huy trí </a:t>
            </a:r>
            <a:r>
              <a:rPr lang="en-US" baseline="0" dirty="0" err="1"/>
              <a:t>tuowrngtuowngj</a:t>
            </a:r>
            <a:r>
              <a:rPr lang="en-US" baseline="0" dirty="0"/>
              <a:t> và sự quan sát, rồi dùng lời nói ra điều mình đang suy nghĩ, tăng cường PT NL ngôn </a:t>
            </a:r>
            <a:r>
              <a:rPr lang="en-US" baseline="0" dirty="0" err="1"/>
              <a:t>nhữ</a:t>
            </a:r>
            <a:r>
              <a:rPr lang="en-US" baseline="0" dirty="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19</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HD dẫn</a:t>
            </a:r>
            <a:r>
              <a:rPr lang="en-US" baseline="0" dirty="0"/>
              <a:t> dắt HS Thảo luận, còn lại nên để HD phát huy trí </a:t>
            </a:r>
            <a:r>
              <a:rPr lang="en-US" baseline="0" dirty="0" err="1"/>
              <a:t>tuowrngtuowngj</a:t>
            </a:r>
            <a:r>
              <a:rPr lang="en-US" baseline="0" dirty="0"/>
              <a:t> và sự quan sát, rồi dùng lời nói ra điều mình đang suy nghĩ, tăng cường PT NL ngôn </a:t>
            </a:r>
            <a:r>
              <a:rPr lang="en-US" baseline="0" dirty="0" err="1"/>
              <a:t>nhữ</a:t>
            </a:r>
            <a:r>
              <a:rPr lang="en-US" baseline="0" dirty="0"/>
              <a:t> cho HS</a:t>
            </a:r>
            <a:endParaRPr lang="en-US" dirty="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20</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347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4/24/2022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2.wdp"/><Relationship Id="rId10" Type="http://schemas.openxmlformats.org/officeDocument/2006/relationships/image" Target="../media/image25.png"/><Relationship Id="rId4" Type="http://schemas.openxmlformats.org/officeDocument/2006/relationships/image" Target="../media/image34.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 Id="rId9" Type="http://schemas.openxmlformats.org/officeDocument/2006/relationships/image" Target="../media/image44.gif"/></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4.png"/><Relationship Id="rId26" Type="http://schemas.microsoft.com/office/2007/relationships/hdphoto" Target="../media/hdphoto23.wdp"/><Relationship Id="rId3" Type="http://schemas.openxmlformats.org/officeDocument/2006/relationships/image" Target="../media/image46.png"/><Relationship Id="rId21" Type="http://schemas.openxmlformats.org/officeDocument/2006/relationships/image" Target="../media/image56.png"/><Relationship Id="rId7" Type="http://schemas.openxmlformats.org/officeDocument/2006/relationships/image" Target="../media/image48.png"/><Relationship Id="rId12" Type="http://schemas.openxmlformats.org/officeDocument/2006/relationships/image" Target="../media/image50.gif"/><Relationship Id="rId17" Type="http://schemas.openxmlformats.org/officeDocument/2006/relationships/image" Target="../media/image53.png"/><Relationship Id="rId25" Type="http://schemas.openxmlformats.org/officeDocument/2006/relationships/image" Target="../media/image58.png"/><Relationship Id="rId33" Type="http://schemas.microsoft.com/office/2007/relationships/hdphoto" Target="../media/hdphoto25.wdp"/><Relationship Id="rId2" Type="http://schemas.openxmlformats.org/officeDocument/2006/relationships/image" Target="../media/image42.gif"/><Relationship Id="rId16" Type="http://schemas.microsoft.com/office/2007/relationships/hdphoto" Target="../media/hdphoto7.wdp"/><Relationship Id="rId20" Type="http://schemas.openxmlformats.org/officeDocument/2006/relationships/image" Target="../media/image55.gif"/><Relationship Id="rId29"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8.gif"/><Relationship Id="rId24" Type="http://schemas.microsoft.com/office/2007/relationships/hdphoto" Target="../media/hdphoto22.wdp"/><Relationship Id="rId32" Type="http://schemas.openxmlformats.org/officeDocument/2006/relationships/image" Target="../media/image61.png"/><Relationship Id="rId5" Type="http://schemas.openxmlformats.org/officeDocument/2006/relationships/image" Target="../media/image47.png"/><Relationship Id="rId15" Type="http://schemas.openxmlformats.org/officeDocument/2006/relationships/image" Target="../media/image52.png"/><Relationship Id="rId23" Type="http://schemas.openxmlformats.org/officeDocument/2006/relationships/image" Target="../media/image57.png"/><Relationship Id="rId28" Type="http://schemas.microsoft.com/office/2007/relationships/hdphoto" Target="../media/hdphoto24.wdp"/><Relationship Id="rId10" Type="http://schemas.microsoft.com/office/2007/relationships/hdphoto" Target="../media/hdphoto18.wdp"/><Relationship Id="rId19" Type="http://schemas.microsoft.com/office/2007/relationships/hdphoto" Target="../media/hdphoto20.wdp"/><Relationship Id="rId31" Type="http://schemas.openxmlformats.org/officeDocument/2006/relationships/image" Target="../media/image60.gif"/><Relationship Id="rId4" Type="http://schemas.microsoft.com/office/2007/relationships/hdphoto" Target="../media/hdphoto15.wdp"/><Relationship Id="rId9" Type="http://schemas.openxmlformats.org/officeDocument/2006/relationships/image" Target="../media/image49.png"/><Relationship Id="rId14" Type="http://schemas.microsoft.com/office/2007/relationships/hdphoto" Target="../media/hdphoto19.wdp"/><Relationship Id="rId22" Type="http://schemas.microsoft.com/office/2007/relationships/hdphoto" Target="../media/hdphoto21.wdp"/><Relationship Id="rId27" Type="http://schemas.openxmlformats.org/officeDocument/2006/relationships/image" Target="../media/image59.png"/><Relationship Id="rId30" Type="http://schemas.microsoft.com/office/2007/relationships/hdphoto" Target="../media/hdphoto6.wdp"/><Relationship Id="rId8"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4" y="370535"/>
            <a:ext cx="12331428" cy="10693183"/>
          </a:xfrm>
          <a:prstGeom prst="rect">
            <a:avLst/>
          </a:prstGeom>
        </p:spPr>
      </p:pic>
      <p:sp>
        <p:nvSpPr>
          <p:cNvPr id="26" name="任意多边形 25"/>
          <p:cNvSpPr/>
          <p:nvPr/>
        </p:nvSpPr>
        <p:spPr>
          <a:xfrm>
            <a:off x="2322611" y="1895220"/>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96" name="文本框 95"/>
          <p:cNvSpPr txBox="1"/>
          <p:nvPr/>
        </p:nvSpPr>
        <p:spPr>
          <a:xfrm>
            <a:off x="4518724" y="4419656"/>
            <a:ext cx="3691006" cy="916452"/>
          </a:xfrm>
          <a:prstGeom prst="rect">
            <a:avLst/>
          </a:prstGeom>
          <a:noFill/>
        </p:spPr>
        <p:txBody>
          <a:bodyPr wrap="none" rtlCol="0">
            <a:prstTxWarp prst="textDoubleWave1">
              <a:avLst/>
            </a:prstTxWarp>
            <a:spAutoFit/>
          </a:bodyPr>
          <a:lstStyle/>
          <a:p>
            <a:r>
              <a:rPr lang="en-US" altLang="zh-CN" sz="4800"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4800"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mẹ</a:t>
            </a:r>
            <a:endParaRPr lang="zh-CN" altLang="en-US" sz="4800"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9" name="组合 98"/>
          <p:cNvGrpSpPr/>
          <p:nvPr/>
        </p:nvGrpSpPr>
        <p:grpSpPr>
          <a:xfrm>
            <a:off x="5354917" y="3071166"/>
            <a:ext cx="2108239" cy="1250622"/>
            <a:chOff x="3293533" y="1815065"/>
            <a:chExt cx="1581179" cy="937967"/>
          </a:xfrm>
        </p:grpSpPr>
        <p:sp>
          <p:nvSpPr>
            <p:cNvPr id="94" name="矩形 93"/>
            <p:cNvSpPr/>
            <p:nvPr/>
          </p:nvSpPr>
          <p:spPr>
            <a:xfrm>
              <a:off x="3295926" y="1815065"/>
              <a:ext cx="1576393" cy="900247"/>
            </a:xfrm>
            <a:prstGeom prst="rect">
              <a:avLst/>
            </a:prstGeom>
          </p:spPr>
          <p:txBody>
            <a:bodyPr wrap="none">
              <a:spAutoFit/>
            </a:bodyPr>
            <a:lstStyle/>
            <a:p>
              <a:r>
                <a:rPr lang="en-US" altLang="zh-CN" sz="72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8319" y="1833925"/>
              <a:ext cx="1576393" cy="900247"/>
            </a:xfrm>
            <a:prstGeom prst="rect">
              <a:avLst/>
            </a:prstGeom>
          </p:spPr>
          <p:txBody>
            <a:bodyPr wrap="none">
              <a:spAutoFit/>
            </a:bodyPr>
            <a:lstStyle/>
            <a:p>
              <a:r>
                <a:rPr lang="en-US" altLang="zh-CN" sz="72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93533" y="1852785"/>
              <a:ext cx="1576393" cy="900247"/>
            </a:xfrm>
            <a:prstGeom prst="rect">
              <a:avLst/>
            </a:prstGeom>
          </p:spPr>
          <p:txBody>
            <a:bodyPr wrap="none">
              <a:spAutoFit/>
            </a:bodyPr>
            <a:lstStyle/>
            <a:p>
              <a:pPr algn="l"/>
              <a:r>
                <a:rPr lang="en-US" altLang="zh-CN" sz="7200" b="1"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72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64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4" name="文本框 342">
            <a:extLst>
              <a:ext uri="{FF2B5EF4-FFF2-40B4-BE49-F238E27FC236}">
                <a16:creationId xmlns:a16="http://schemas.microsoft.com/office/drawing/2014/main" id="{C949698C-0B29-4DE9-AA05-8D9F8AE04CAD}"/>
              </a:ext>
            </a:extLst>
          </p:cNvPr>
          <p:cNvSpPr txBox="1"/>
          <p:nvPr/>
        </p:nvSpPr>
        <p:spPr>
          <a:xfrm>
            <a:off x="3024518" y="78147"/>
            <a:ext cx="6142964" cy="584775"/>
          </a:xfrm>
          <a:prstGeom prst="rect">
            <a:avLst/>
          </a:prstGeom>
          <a:noFill/>
        </p:spPr>
        <p:txBody>
          <a:bodyPr wrap="none" rtlCol="0">
            <a:spAutoFit/>
            <a:scene3d>
              <a:camera prst="orthographicFront"/>
              <a:lightRig rig="threePt" dir="t"/>
            </a:scene3d>
            <a:sp3d contourW="12700"/>
          </a:bodyPr>
          <a:lstStyle/>
          <a:p>
            <a:pPr algn="ctr" defTabSz="914377"/>
            <a:r>
              <a:rPr lang="en-GB" altLang="zh-CN" sz="3200" b="1" dirty="0">
                <a:solidFill>
                  <a:srgbClr val="0070C0"/>
                </a:solidFill>
                <a:latin typeface="iCiel Nabila" pitchFamily="2" charset="0"/>
                <a:ea typeface="字魂36号-正文宋楷" panose="02000000000000000000" pitchFamily="2" charset="-122"/>
              </a:rPr>
              <a:t>PHÒNG GD &amp; ĐT QUẬN LONG BIÊN</a:t>
            </a:r>
            <a:endParaRPr lang="zh-CN" altLang="en-US" sz="3200" b="1" dirty="0">
              <a:solidFill>
                <a:srgbClr val="0070C0"/>
              </a:solidFill>
              <a:latin typeface="iCiel Nabila" pitchFamily="2" charset="0"/>
              <a:ea typeface="字魂36号-正文宋楷" panose="02000000000000000000" pitchFamily="2" charset="-122"/>
            </a:endParaRPr>
          </a:p>
        </p:txBody>
      </p:sp>
      <p:pic>
        <p:nvPicPr>
          <p:cNvPr id="25" name="图片 11">
            <a:extLst>
              <a:ext uri="{FF2B5EF4-FFF2-40B4-BE49-F238E27FC236}">
                <a16:creationId xmlns:a16="http://schemas.microsoft.com/office/drawing/2014/main" id="{01087E9C-6AB1-4200-A25F-CF96F5E2800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389" t="59041" r="37342" b="26783"/>
          <a:stretch/>
        </p:blipFill>
        <p:spPr>
          <a:xfrm>
            <a:off x="2602900" y="5264795"/>
            <a:ext cx="1936783" cy="1005164"/>
          </a:xfrm>
          <a:prstGeom prst="rect">
            <a:avLst/>
          </a:prstGeom>
        </p:spPr>
      </p:pic>
      <p:sp>
        <p:nvSpPr>
          <p:cNvPr id="28" name="Title 1">
            <a:extLst>
              <a:ext uri="{FF2B5EF4-FFF2-40B4-BE49-F238E27FC236}">
                <a16:creationId xmlns:a16="http://schemas.microsoft.com/office/drawing/2014/main" id="{2945CA07-D8AA-4591-B04E-9E9764DC702F}"/>
              </a:ext>
            </a:extLst>
          </p:cNvPr>
          <p:cNvSpPr txBox="1">
            <a:spLocks/>
          </p:cNvSpPr>
          <p:nvPr/>
        </p:nvSpPr>
        <p:spPr>
          <a:xfrm>
            <a:off x="753439" y="2608857"/>
            <a:ext cx="10946343" cy="3231635"/>
          </a:xfrm>
          <a:prstGeom prst="rect">
            <a:avLst/>
          </a:prstGeom>
        </p:spPr>
        <p:txBody>
          <a:bodyPr spcFirstLastPara="1" numCol="1">
            <a:prstTxWarp prst="textArchUp">
              <a:avLst>
                <a:gd name="adj" fmla="val 10769684"/>
              </a:avLst>
            </a:prstTxWarp>
          </a:bodyPr>
          <a:lstStyle>
            <a:lvl1pPr algn="ctr" defTabSz="455654" rtl="0" eaLnBrk="1" latinLnBrk="0" hangingPunct="1">
              <a:spcBef>
                <a:spcPct val="0"/>
              </a:spcBef>
              <a:buNone/>
              <a:defRPr sz="2175" kern="1200">
                <a:solidFill>
                  <a:schemeClr val="tx1"/>
                </a:solidFill>
                <a:latin typeface="+mj-lt"/>
                <a:ea typeface="+mj-ea"/>
                <a:cs typeface="+mj-cs"/>
              </a:defRPr>
            </a:lvl1pPr>
          </a:lstStyle>
          <a:p>
            <a:pPr defTabSz="455643"/>
            <a:r>
              <a:rPr lang="en-US" sz="4400" b="1" dirty="0">
                <a:solidFill>
                  <a:srgbClr val="FF0000"/>
                </a:solidFill>
                <a:latin typeface="Calibri"/>
              </a:rPr>
              <a:t>CHÀO MỪNG CÁC CON</a:t>
            </a:r>
            <a:br>
              <a:rPr lang="en-US" sz="4400" b="1" dirty="0">
                <a:solidFill>
                  <a:srgbClr val="FF0000"/>
                </a:solidFill>
                <a:latin typeface="Calibri"/>
              </a:rPr>
            </a:br>
            <a:r>
              <a:rPr lang="en-US" sz="4400" b="1" dirty="0">
                <a:solidFill>
                  <a:srgbClr val="FF0000"/>
                </a:solidFill>
                <a:latin typeface="Calibri"/>
              </a:rPr>
              <a:t>ĐẾN VỚI GIỜ HỌC MÔN TIẾNG VIỆT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53" presetClass="entr" presetSubtype="16" fill="hold" nodeType="withEffect">
                                  <p:stCondLst>
                                    <p:cond delay="3000"/>
                                  </p:stCondLst>
                                  <p:childTnLst>
                                    <p:set>
                                      <p:cBhvr>
                                        <p:cTn id="59" dur="1" fill="hold">
                                          <p:stCondLst>
                                            <p:cond delay="0"/>
                                          </p:stCondLst>
                                        </p:cTn>
                                        <p:tgtEl>
                                          <p:spTgt spid="99"/>
                                        </p:tgtEl>
                                        <p:attrNameLst>
                                          <p:attrName>style.visibility</p:attrName>
                                        </p:attrNameLst>
                                      </p:cBhvr>
                                      <p:to>
                                        <p:strVal val="visible"/>
                                      </p:to>
                                    </p:set>
                                    <p:anim calcmode="lin" valueType="num">
                                      <p:cBhvr>
                                        <p:cTn id="60" dur="1000" fill="hold"/>
                                        <p:tgtEl>
                                          <p:spTgt spid="99"/>
                                        </p:tgtEl>
                                        <p:attrNameLst>
                                          <p:attrName>ppt_w</p:attrName>
                                        </p:attrNameLst>
                                      </p:cBhvr>
                                      <p:tavLst>
                                        <p:tav tm="0">
                                          <p:val>
                                            <p:fltVal val="0"/>
                                          </p:val>
                                        </p:tav>
                                        <p:tav tm="100000">
                                          <p:val>
                                            <p:strVal val="#ppt_w"/>
                                          </p:val>
                                        </p:tav>
                                      </p:tavLst>
                                    </p:anim>
                                    <p:anim calcmode="lin" valueType="num">
                                      <p:cBhvr>
                                        <p:cTn id="61" dur="1000" fill="hold"/>
                                        <p:tgtEl>
                                          <p:spTgt spid="99"/>
                                        </p:tgtEl>
                                        <p:attrNameLst>
                                          <p:attrName>ppt_h</p:attrName>
                                        </p:attrNameLst>
                                      </p:cBhvr>
                                      <p:tavLst>
                                        <p:tav tm="0">
                                          <p:val>
                                            <p:fltVal val="0"/>
                                          </p:val>
                                        </p:tav>
                                        <p:tav tm="100000">
                                          <p:val>
                                            <p:strVal val="#ppt_h"/>
                                          </p:val>
                                        </p:tav>
                                      </p:tavLst>
                                    </p:anim>
                                    <p:animEffect transition="in" filter="fade">
                                      <p:cBhvr>
                                        <p:cTn id="62" dur="1000"/>
                                        <p:tgtEl>
                                          <p:spTgt spid="99"/>
                                        </p:tgtEl>
                                      </p:cBhvr>
                                    </p:animEffect>
                                  </p:childTnLst>
                                </p:cTn>
                              </p:par>
                              <p:par>
                                <p:cTn id="63" presetID="14" presetClass="entr" presetSubtype="5" fill="hold" nodeType="withEffect">
                                  <p:stCondLst>
                                    <p:cond delay="3000"/>
                                  </p:stCondLst>
                                  <p:childTnLst>
                                    <p:set>
                                      <p:cBhvr>
                                        <p:cTn id="64" dur="1" fill="hold">
                                          <p:stCondLst>
                                            <p:cond delay="0"/>
                                          </p:stCondLst>
                                        </p:cTn>
                                        <p:tgtEl>
                                          <p:spTgt spid="99"/>
                                        </p:tgtEl>
                                        <p:attrNameLst>
                                          <p:attrName>style.visibility</p:attrName>
                                        </p:attrNameLst>
                                      </p:cBhvr>
                                      <p:to>
                                        <p:strVal val="visible"/>
                                      </p:to>
                                    </p:set>
                                    <p:animEffect transition="in" filter="randombar(vertical)">
                                      <p:cBhvr>
                                        <p:cTn id="65" dur="1500"/>
                                        <p:tgtEl>
                                          <p:spTgt spid="99"/>
                                        </p:tgtEl>
                                      </p:cBhvr>
                                    </p:animEffect>
                                  </p:childTnLst>
                                </p:cTn>
                              </p:par>
                              <p:par>
                                <p:cTn id="66" presetID="37" presetClass="entr" presetSubtype="0" fill="hold" nodeType="withEffect">
                                  <p:stCondLst>
                                    <p:cond delay="300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750"/>
                                        <p:tgtEl>
                                          <p:spTgt spid="99"/>
                                        </p:tgtEl>
                                      </p:cBhvr>
                                    </p:animEffect>
                                    <p:anim calcmode="lin" valueType="num">
                                      <p:cBhvr>
                                        <p:cTn id="69" dur="750" fill="hold"/>
                                        <p:tgtEl>
                                          <p:spTgt spid="99"/>
                                        </p:tgtEl>
                                        <p:attrNameLst>
                                          <p:attrName>ppt_x</p:attrName>
                                        </p:attrNameLst>
                                      </p:cBhvr>
                                      <p:tavLst>
                                        <p:tav tm="0">
                                          <p:val>
                                            <p:strVal val="#ppt_x"/>
                                          </p:val>
                                        </p:tav>
                                        <p:tav tm="100000">
                                          <p:val>
                                            <p:strVal val="#ppt_x"/>
                                          </p:val>
                                        </p:tav>
                                      </p:tavLst>
                                    </p:anim>
                                    <p:anim calcmode="lin" valueType="num">
                                      <p:cBhvr>
                                        <p:cTn id="70" dur="675" decel="100000" fill="hold"/>
                                        <p:tgtEl>
                                          <p:spTgt spid="99"/>
                                        </p:tgtEl>
                                        <p:attrNameLst>
                                          <p:attrName>ppt_y</p:attrName>
                                        </p:attrNameLst>
                                      </p:cBhvr>
                                      <p:tavLst>
                                        <p:tav tm="0">
                                          <p:val>
                                            <p:strVal val="#ppt_y+1"/>
                                          </p:val>
                                        </p:tav>
                                        <p:tav tm="100000">
                                          <p:val>
                                            <p:strVal val="#ppt_y-.03"/>
                                          </p:val>
                                        </p:tav>
                                      </p:tavLst>
                                    </p:anim>
                                    <p:anim calcmode="lin" valueType="num">
                                      <p:cBhvr>
                                        <p:cTn id="7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62484" y="5715000"/>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0"/>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5410199"/>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4267200"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5" name="TextBox 14"/>
          <p:cNvSpPr txBox="1"/>
          <p:nvPr/>
        </p:nvSpPr>
        <p:spPr>
          <a:xfrm>
            <a:off x="207521" y="1219200"/>
            <a:ext cx="6269477" cy="1323403"/>
          </a:xfrm>
          <a:prstGeom prst="rect">
            <a:avLst/>
          </a:prstGeom>
          <a:solidFill>
            <a:schemeClr val="bg1"/>
          </a:solidFill>
        </p:spPr>
        <p:txBody>
          <a:bodyPr wrap="square" lIns="91403" tIns="45702" rIns="91403" bIns="45702" rtlCol="0">
            <a:spAutoFit/>
          </a:bodyPr>
          <a:lstStyle/>
          <a:p>
            <a:pPr algn="just"/>
            <a:r>
              <a:rPr lang="en-US"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huộm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thay đổi màu sắc bằng thuốc có màu</a:t>
            </a:r>
            <a:endParaRPr lang="en-US" sz="4000" dirty="0">
              <a:latin typeface="Arial-Rounded" pitchFamily="34" charset="0"/>
              <a:ea typeface="Arial-Rounded" pitchFamily="34" charset="0"/>
              <a:cs typeface="Arial-Rounded" pitchFamily="34" charset="0"/>
            </a:endParaRPr>
          </a:p>
        </p:txBody>
      </p:sp>
      <p:sp>
        <p:nvSpPr>
          <p:cNvPr id="16" name="TextBox 15"/>
          <p:cNvSpPr txBox="1"/>
          <p:nvPr/>
        </p:nvSpPr>
        <p:spPr>
          <a:xfrm>
            <a:off x="255257" y="2476088"/>
            <a:ext cx="6269477"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 rằm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 vào đêm 15 âm lịch hằng tháng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p:cNvSpPr txBox="1"/>
          <p:nvPr/>
        </p:nvSpPr>
        <p:spPr>
          <a:xfrm>
            <a:off x="291264" y="3705797"/>
            <a:ext cx="6947736"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Cuội</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nhân vật cổ tích, ngồi gốc cây đa trên cung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209799" y="381000"/>
            <a:ext cx="4254763"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khổ thơ</a:t>
            </a:r>
          </a:p>
        </p:txBody>
      </p:sp>
      <p:pic>
        <p:nvPicPr>
          <p:cNvPr id="7"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509976" cy="259683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667" y="5308134"/>
            <a:ext cx="1093533" cy="111546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7000" y="5308135"/>
            <a:ext cx="958591" cy="11154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075" y="4495800"/>
            <a:ext cx="706903" cy="1927800"/>
          </a:xfrm>
          <a:prstGeom prst="rect">
            <a:avLst/>
          </a:prstGeom>
        </p:spPr>
      </p:pic>
      <p:sp>
        <p:nvSpPr>
          <p:cNvPr id="13" name="Rectangle 12"/>
          <p:cNvSpPr/>
          <p:nvPr/>
        </p:nvSpPr>
        <p:spPr>
          <a:xfrm>
            <a:off x="2513541" y="2095655"/>
            <a:ext cx="5792259" cy="4216539"/>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p:cNvCxnSpPr/>
          <p:nvPr/>
        </p:nvCxnSpPr>
        <p:spPr>
          <a:xfrm flipH="1">
            <a:off x="4503431" y="20455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769126" y="2140046"/>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79939" y="215427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06529" y="266683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686209" y="26353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7582526" y="26551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048394" y="3225338"/>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578409" y="3253352"/>
            <a:ext cx="14309" cy="4444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477000" y="3225338"/>
            <a:ext cx="23869" cy="47244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630217" y="37850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7166154" y="380118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7086600" y="3815063"/>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127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par>
                                <p:cTn id="55" presetID="2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par>
                                <p:cTn id="71" presetID="2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584739"/>
          </a:xfrm>
          <a:prstGeom prst="rect">
            <a:avLst/>
          </a:prstGeom>
          <a:solidFill>
            <a:schemeClr val="accent6"/>
          </a:solidFill>
        </p:spPr>
        <p:txBody>
          <a:bodyPr wrap="square" lIns="91403" tIns="45702" rIns="91403" bIns="45702" rtlCol="0">
            <a:spAutoFit/>
          </a:bodyPr>
          <a:lstStyle/>
          <a:p>
            <a:pPr algn="ctr"/>
            <a:r>
              <a:rPr lang="en-US" sz="3200" dirty="0" err="1">
                <a:latin typeface="Arial-Rounded" pitchFamily="34" charset="0"/>
                <a:ea typeface="Arial-Rounded" pitchFamily="34" charset="0"/>
                <a:cs typeface="Arial-Rounded" pitchFamily="34" charset="0"/>
              </a:rPr>
              <a:t>Thi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nhóm</a:t>
            </a:r>
            <a:r>
              <a:rPr lang="en-US" sz="3200" dirty="0">
                <a:latin typeface="Arial-Rounded" pitchFamily="34" charset="0"/>
                <a:ea typeface="Arial-Rounded" pitchFamily="34" charset="0"/>
                <a:cs typeface="Arial-Rounded" pitchFamily="34" charset="0"/>
              </a:rPr>
              <a:t> 3</a:t>
            </a: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2"/>
            <a:ext cx="6096000" cy="584739"/>
          </a:xfrm>
          <a:prstGeom prst="rect">
            <a:avLst/>
          </a:prstGeom>
          <a:solidFill>
            <a:schemeClr val="accent6"/>
          </a:solidFill>
        </p:spPr>
        <p:txBody>
          <a:bodyPr wrap="square" lIns="91403" tIns="45702" rIns="91403" bIns="45702" rtlCol="0">
            <a:spAutoFit/>
          </a:bodyPr>
          <a:lstStyle/>
          <a:p>
            <a:pPr algn="ctr"/>
            <a:r>
              <a:rPr lang="en-US" sz="3200" dirty="0" err="1">
                <a:latin typeface="Arial-Rounded" pitchFamily="34" charset="0"/>
                <a:ea typeface="Arial-Rounded" pitchFamily="34" charset="0"/>
                <a:cs typeface="Arial-Rounded" pitchFamily="34" charset="0"/>
              </a:rPr>
              <a:t>Thi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cả</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347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7200" b="1">
                <a:solidFill>
                  <a:schemeClr val="bg1"/>
                </a:solidFill>
                <a:latin typeface="Arial" pitchFamily="34" charset="0"/>
                <a:cs typeface="Arial" pitchFamily="34" charset="0"/>
              </a:rPr>
              <a:t>Tiết 2</a:t>
            </a:r>
          </a:p>
        </p:txBody>
      </p:sp>
      <p:sp>
        <p:nvSpPr>
          <p:cNvPr id="3" name="Oval 2"/>
          <p:cNvSpPr/>
          <p:nvPr/>
        </p:nvSpPr>
        <p:spPr>
          <a:xfrm>
            <a:off x="2752137"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en-US" sz="64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2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9045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7" name="TextBox 6"/>
          <p:cNvSpPr txBox="1"/>
          <p:nvPr/>
        </p:nvSpPr>
        <p:spPr>
          <a:xfrm>
            <a:off x="685800" y="390459"/>
            <a:ext cx="10591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trong khổ thơ đầu những tiếng cùng vần với nhau.</a:t>
            </a:r>
          </a:p>
        </p:txBody>
      </p:sp>
      <p:sp>
        <p:nvSpPr>
          <p:cNvPr id="9" name="Rounded Rectangular Callout 8"/>
          <p:cNvSpPr/>
          <p:nvPr/>
        </p:nvSpPr>
        <p:spPr>
          <a:xfrm>
            <a:off x="1468231" y="1976716"/>
            <a:ext cx="5579189" cy="3672379"/>
          </a:xfrm>
          <a:prstGeom prst="wedgeRoundRectCallout">
            <a:avLst>
              <a:gd name="adj1" fmla="val 94364"/>
              <a:gd name="adj2" fmla="val 52861"/>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76199" y="1143000"/>
            <a:ext cx="1848527" cy="15720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4278385"/>
            <a:ext cx="2209800" cy="2380952"/>
          </a:xfrm>
          <a:prstGeom prst="rect">
            <a:avLst/>
          </a:prstGeom>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02697" y="1912203"/>
            <a:ext cx="1790875"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không</a:t>
            </a:r>
            <a:endParaRPr lang="en-US" sz="4800" dirty="0"/>
          </a:p>
        </p:txBody>
      </p:sp>
      <p:sp>
        <p:nvSpPr>
          <p:cNvPr id="15" name="Rectangle 14"/>
          <p:cNvSpPr/>
          <p:nvPr/>
        </p:nvSpPr>
        <p:spPr>
          <a:xfrm>
            <a:off x="4787744" y="1905000"/>
            <a:ext cx="1460656"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công</a:t>
            </a:r>
            <a:endParaRPr lang="en-US" sz="4800" dirty="0"/>
          </a:p>
        </p:txBody>
      </p:sp>
      <p:sp>
        <p:nvSpPr>
          <p:cNvPr id="16" name="Rectangle 15"/>
          <p:cNvSpPr/>
          <p:nvPr/>
        </p:nvSpPr>
        <p:spPr>
          <a:xfrm>
            <a:off x="2246922" y="2826603"/>
            <a:ext cx="1334478" cy="830997"/>
          </a:xfrm>
          <a:prstGeom prst="rect">
            <a:avLst/>
          </a:prstGeom>
        </p:spPr>
        <p:txBody>
          <a:bodyPr wrap="square">
            <a:spAutoFit/>
          </a:bodyPr>
          <a:lstStyle/>
          <a:p>
            <a:r>
              <a:rPr lang="en-US" sz="4800" b="1" dirty="0">
                <a:solidFill>
                  <a:srgbClr val="FFFF00"/>
                </a:solidFill>
                <a:latin typeface="Arial-Rounded" pitchFamily="34" charset="0"/>
                <a:ea typeface="Arial-Rounded" pitchFamily="34" charset="0"/>
                <a:cs typeface="Arial-Rounded" pitchFamily="34" charset="0"/>
              </a:rPr>
              <a:t>trời</a:t>
            </a:r>
            <a:endParaRPr lang="en-US" sz="4800" dirty="0">
              <a:solidFill>
                <a:srgbClr val="FFFF00"/>
              </a:solidFill>
            </a:endParaRPr>
          </a:p>
        </p:txBody>
      </p:sp>
      <p:sp>
        <p:nvSpPr>
          <p:cNvPr id="17" name="Rectangle 16"/>
          <p:cNvSpPr/>
          <p:nvPr/>
        </p:nvSpPr>
        <p:spPr>
          <a:xfrm>
            <a:off x="4278491" y="2826603"/>
            <a:ext cx="811600" cy="830997"/>
          </a:xfrm>
          <a:prstGeom prst="rect">
            <a:avLst/>
          </a:prstGeom>
        </p:spPr>
        <p:txBody>
          <a:bodyPr wrap="square">
            <a:spAutoFit/>
          </a:bodyPr>
          <a:lstStyle/>
          <a:p>
            <a:r>
              <a:rPr lang="en-US" sz="4800" b="1" dirty="0">
                <a:solidFill>
                  <a:srgbClr val="FFFF00"/>
                </a:solidFill>
                <a:latin typeface="Arial-Rounded" pitchFamily="34" charset="0"/>
                <a:ea typeface="Arial-Rounded" pitchFamily="34" charset="0"/>
                <a:cs typeface="Arial-Rounded" pitchFamily="34" charset="0"/>
              </a:rPr>
              <a:t>ơi</a:t>
            </a:r>
            <a:endParaRPr lang="en-US" sz="4800" dirty="0">
              <a:solidFill>
                <a:srgbClr val="FFFF00"/>
              </a:solidFill>
            </a:endParaRPr>
          </a:p>
        </p:txBody>
      </p:sp>
      <p:sp>
        <p:nvSpPr>
          <p:cNvPr id="18" name="Rectangle 17"/>
          <p:cNvSpPr/>
          <p:nvPr/>
        </p:nvSpPr>
        <p:spPr>
          <a:xfrm>
            <a:off x="3179835" y="3664803"/>
            <a:ext cx="13260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phải</a:t>
            </a:r>
            <a:endParaRPr lang="en-US" sz="4800" dirty="0"/>
          </a:p>
        </p:txBody>
      </p:sp>
      <p:sp>
        <p:nvSpPr>
          <p:cNvPr id="19" name="Rectangle 18"/>
          <p:cNvSpPr/>
          <p:nvPr/>
        </p:nvSpPr>
        <p:spPr>
          <a:xfrm>
            <a:off x="5331271" y="3664803"/>
            <a:ext cx="11657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mãi</a:t>
            </a:r>
            <a:endParaRPr lang="en-US" sz="4800" dirty="0"/>
          </a:p>
        </p:txBody>
      </p:sp>
      <p:sp>
        <p:nvSpPr>
          <p:cNvPr id="20" name="Rectangle 19"/>
          <p:cNvSpPr/>
          <p:nvPr/>
        </p:nvSpPr>
        <p:spPr>
          <a:xfrm>
            <a:off x="2190494" y="4426803"/>
            <a:ext cx="982961" cy="830997"/>
          </a:xfrm>
          <a:prstGeom prst="rect">
            <a:avLst/>
          </a:prstGeom>
        </p:spPr>
        <p:txBody>
          <a:bodyPr wrap="none">
            <a:spAutoFit/>
          </a:bodyPr>
          <a:lstStyle/>
          <a:p>
            <a:r>
              <a:rPr lang="en-US" sz="4800" b="1" dirty="0">
                <a:solidFill>
                  <a:srgbClr val="FFFF00"/>
                </a:solidFill>
                <a:latin typeface="Arial-Rounded" pitchFamily="34" charset="0"/>
                <a:ea typeface="Arial-Rounded" pitchFamily="34" charset="0"/>
                <a:cs typeface="Arial-Rounded" pitchFamily="34" charset="0"/>
              </a:rPr>
              <a:t>gió</a:t>
            </a:r>
            <a:endParaRPr lang="en-US" sz="4800" dirty="0">
              <a:solidFill>
                <a:srgbClr val="FFFF00"/>
              </a:solidFill>
            </a:endParaRPr>
          </a:p>
        </p:txBody>
      </p:sp>
      <p:sp>
        <p:nvSpPr>
          <p:cNvPr id="21" name="Rectangle 20"/>
          <p:cNvSpPr/>
          <p:nvPr/>
        </p:nvSpPr>
        <p:spPr>
          <a:xfrm>
            <a:off x="4427730" y="4503003"/>
            <a:ext cx="662361" cy="830997"/>
          </a:xfrm>
          <a:prstGeom prst="rect">
            <a:avLst/>
          </a:prstGeom>
        </p:spPr>
        <p:txBody>
          <a:bodyPr wrap="none">
            <a:spAutoFit/>
          </a:bodyPr>
          <a:lstStyle/>
          <a:p>
            <a:r>
              <a:rPr lang="en-US" sz="4800" b="1" dirty="0">
                <a:solidFill>
                  <a:srgbClr val="FFFF00"/>
                </a:solidFill>
                <a:latin typeface="Arial-Rounded" pitchFamily="34" charset="0"/>
                <a:ea typeface="Arial-Rounded" pitchFamily="34" charset="0"/>
                <a:cs typeface="Arial-Rounded" pitchFamily="34" charset="0"/>
              </a:rPr>
              <a:t>to</a:t>
            </a:r>
            <a:endParaRPr lang="en-US" sz="4800" dirty="0">
              <a:solidFill>
                <a:srgbClr val="FFFF00"/>
              </a:solidFill>
            </a:endParaRPr>
          </a:p>
        </p:txBody>
      </p:sp>
      <p:pic>
        <p:nvPicPr>
          <p:cNvPr id="22" name="Picture 2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10"/>
            <a:stretch>
              <a:fillRect/>
            </a:stretch>
          </a:blipFill>
          <a:ln>
            <a:noFill/>
          </a:ln>
        </p:spPr>
      </p:pic>
    </p:spTree>
    <p:extLst>
      <p:ext uri="{BB962C8B-B14F-4D97-AF65-F5344CB8AC3E}">
        <p14:creationId xmlns:p14="http://schemas.microsoft.com/office/powerpoint/2010/main" val="1166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a.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những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mắc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a:t>
            </a: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 Theo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sao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a:t>
            </a:r>
            <a:r>
              <a:rPr lang="en-US" sz="3200" dirty="0">
                <a:latin typeface="Arial-Rounded" pitchFamily="34" charset="0"/>
                <a:ea typeface="Arial-Rounded" pitchFamily="34" charset="0"/>
                <a:cs typeface="Arial-Rounded" pitchFamily="34" charset="0"/>
              </a:rPr>
              <a:t> phi </a:t>
            </a:r>
            <a:r>
              <a:rPr lang="en-US" sz="3200" dirty="0" err="1">
                <a:latin typeface="Arial-Rounded" pitchFamily="34" charset="0"/>
                <a:ea typeface="Arial-Rounded" pitchFamily="34" charset="0"/>
                <a:cs typeface="Arial-Rounded" pitchFamily="34" charset="0"/>
              </a:rPr>
              <a:t>công</a:t>
            </a:r>
            <a:r>
              <a:rPr lang="en-US" sz="3200" dirty="0">
                <a:latin typeface="Arial-Rounded" pitchFamily="34" charset="0"/>
                <a:ea typeface="Arial-Rounded" pitchFamily="34" charset="0"/>
                <a:cs typeface="Arial-Rounded" pitchFamily="34" charset="0"/>
              </a:rPr>
              <a:t> bay </a:t>
            </a:r>
            <a:r>
              <a:rPr lang="en-US" sz="3200" dirty="0" err="1">
                <a:latin typeface="Arial-Rounded" pitchFamily="34" charset="0"/>
                <a:ea typeface="Arial-Rounded" pitchFamily="34" charset="0"/>
                <a:cs typeface="Arial-Rounded" pitchFamily="34" charset="0"/>
              </a:rPr>
              <a:t>lên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thăm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Cuội</a:t>
            </a:r>
            <a:r>
              <a:rPr lang="en-US" sz="3200" dirty="0">
                <a:latin typeface="Arial-Rounded" pitchFamily="34" charset="0"/>
                <a:ea typeface="Arial-Rounded" pitchFamily="34" charset="0"/>
                <a:cs typeface="Arial-Rounded" pitchFamily="34" charset="0"/>
              </a:rPr>
              <a:t>?</a:t>
            </a:r>
          </a:p>
        </p:txBody>
      </p:sp>
      <p:cxnSp>
        <p:nvCxnSpPr>
          <p:cNvPr id="3" name="Straight Connector 2"/>
          <p:cNvCxnSpPr/>
          <p:nvPr/>
        </p:nvCxnSpPr>
        <p:spPr>
          <a:xfrm>
            <a:off x="616528" y="1371600"/>
            <a:ext cx="2736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 y="182516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6819" y="2286000"/>
            <a:ext cx="25869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64419" y="4114800"/>
            <a:ext cx="22987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3823" y="4572000"/>
            <a:ext cx="35285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64419" y="5105400"/>
            <a:ext cx="28321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53823" y="5562600"/>
            <a:ext cx="2995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5805" y="2743200"/>
            <a:ext cx="2783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5846271"/>
            <a:ext cx="6096000" cy="1077182"/>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 </a:t>
            </a:r>
            <a:r>
              <a:rPr lang="en-US" sz="3200" dirty="0" err="1">
                <a:latin typeface="Arial-Rounded" pitchFamily="34" charset="0"/>
                <a:ea typeface="Arial-Rounded" pitchFamily="34" charset="0"/>
                <a:cs typeface="Arial-Rounded" pitchFamily="34" charset="0"/>
              </a:rPr>
              <a:t>Em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muốn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biết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thêm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điều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về</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thiên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nhiên</a:t>
            </a:r>
            <a:r>
              <a:rPr lang="en-US" sz="32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2591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oạt Hình Cho Bé – Khôn Lớn Mỗi Ngày- Tập 41 - Bé gần gũi với thiên nh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50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4729658"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a:t>
            </a:r>
            <a:r>
              <a:rPr lang="en-US" sz="3200" b="1" dirty="0" err="1">
                <a:latin typeface="Arial-Rounded" pitchFamily="34" charset="0"/>
                <a:ea typeface="Arial-Rounded" pitchFamily="34" charset="0"/>
                <a:cs typeface="Arial-Rounded" pitchFamily="34" charset="0"/>
              </a:rPr>
              <a:t>thuộc</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lòng</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bài</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thơ</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152400" y="1629215"/>
            <a:ext cx="4419600"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910528" y="2514600"/>
            <a:ext cx="4370945"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7543800" y="2666999"/>
            <a:ext cx="4585854"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12" name="Rectangle 11"/>
          <p:cNvSpPr/>
          <p:nvPr/>
        </p:nvSpPr>
        <p:spPr>
          <a:xfrm>
            <a:off x="-152400" y="1639193"/>
            <a:ext cx="4267200" cy="3847207"/>
          </a:xfrm>
          <a:prstGeom prst="rect">
            <a:avLst/>
          </a:prstGeom>
          <a:solidFill>
            <a:schemeClr val="bg1"/>
          </a:solidFill>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mây </a:t>
            </a:r>
            <a:r>
              <a:rPr lang="en-US" sz="3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ngang</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962400" y="2514600"/>
            <a:ext cx="3733800" cy="4308872"/>
          </a:xfrm>
          <a:prstGeom prst="rect">
            <a:avLst/>
          </a:prstGeom>
          <a:solidFill>
            <a:schemeClr val="bg1"/>
          </a:solidFill>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err="1">
                <a:latin typeface="Arial-Rounded" panose="020B0500000000000000" pitchFamily="34" charset="0"/>
                <a:ea typeface="Arial-Rounded" panose="020B0500000000000000" pitchFamily="34" charset="0"/>
                <a:cs typeface="Arial-Rounded" panose="020B0500000000000000" pitchFamily="34" charset="0"/>
              </a:rPr>
              <a:t>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Trăng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rằm tròn to.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Cuội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Phải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543800" y="2648664"/>
            <a:ext cx="4585854" cy="4585871"/>
          </a:xfrm>
          <a:prstGeom prst="rect">
            <a:avLst/>
          </a:prstGeom>
          <a:solidFill>
            <a:schemeClr val="bg1"/>
          </a:solidFill>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Nên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Bay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5"/>
          <p:cNvSpPr/>
          <p:nvPr/>
        </p:nvSpPr>
        <p:spPr>
          <a:xfrm>
            <a:off x="3431629" y="844310"/>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96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animBg="1"/>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5334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sp>
        <p:nvSpPr>
          <p:cNvPr id="11" name="TextBox 10"/>
          <p:cNvSpPr txBox="1"/>
          <p:nvPr/>
        </p:nvSpPr>
        <p:spPr>
          <a:xfrm>
            <a:off x="249382" y="4191000"/>
            <a:ext cx="11928762" cy="2554497"/>
          </a:xfrm>
          <a:prstGeom prst="rect">
            <a:avLst/>
          </a:prstGeom>
          <a:noFill/>
        </p:spPr>
        <p:txBody>
          <a:bodyPr wrap="square" lIns="91391" tIns="45696" rIns="91391" bIns="45696" rtlCol="0">
            <a:spAutoFit/>
          </a:bodyPr>
          <a:lstStyle/>
          <a:p>
            <a:pPr algn="just"/>
            <a:r>
              <a:rPr lang="en-US" sz="3200" dirty="0">
                <a:latin typeface="Arial-Rounded" pitchFamily="34" charset="0"/>
                <a:ea typeface="Arial-Rounded" pitchFamily="34" charset="0"/>
                <a:cs typeface="Arial-Rounded" pitchFamily="34" charset="0"/>
              </a:rPr>
              <a:t>Em thấy hiện tượng thiên nhiên nào trong tranh? Em biết gì về những hiện tượng thiên nhiên đó? Hiện tượng thiên nhiên mà em muốn nói là hiện tượng thiên nhiên gì? Em nhìn thấy hiện tượng đó ở đâu, vào lúc nào? Hiện tượng đó có những đặc điểm gì?</a:t>
            </a:r>
            <a:endParaRPr lang="en-US" sz="3200"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09800" y="27856"/>
            <a:ext cx="1013460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p14="http://schemas.microsoft.com/office/powerpoint/2010/main" val="24761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1: </a:t>
            </a:r>
          </a:p>
          <a:p>
            <a:pPr lvl="0" algn="just"/>
            <a:r>
              <a:rPr lang="en-US" sz="2400" b="1" dirty="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2" y="1371600"/>
            <a:ext cx="10998758" cy="2147323"/>
          </a:xfrm>
          <a:prstGeom prst="rect">
            <a:avLst/>
          </a:prstGeom>
          <a:solidFill>
            <a:schemeClr val="bg1"/>
          </a:solidFill>
          <a:ln>
            <a:noFill/>
          </a:ln>
          <a:effectLst/>
        </p:spPr>
      </p:pic>
      <p:sp>
        <p:nvSpPr>
          <p:cNvPr id="5" name="TextBox 4"/>
          <p:cNvSpPr txBox="1"/>
          <p:nvPr/>
        </p:nvSpPr>
        <p:spPr>
          <a:xfrm>
            <a:off x="990600" y="76200"/>
            <a:ext cx="3429000" cy="584727"/>
          </a:xfrm>
          <a:prstGeom prst="rect">
            <a:avLst/>
          </a:prstGeom>
          <a:noFill/>
        </p:spPr>
        <p:txBody>
          <a:bodyPr wrap="square" lIns="91391" tIns="45696" rIns="91391" bIns="45696" rtlCol="0">
            <a:spAutoFit/>
          </a:bodyPr>
          <a:lstStyle/>
          <a:p>
            <a:pPr algn="just"/>
            <a:r>
              <a:rPr lang="en-US" sz="3200" b="1" dirty="0" err="1">
                <a:latin typeface="Arial-Rounded" pitchFamily="34" charset="0"/>
                <a:ea typeface="Arial-Rounded" pitchFamily="34" charset="0"/>
                <a:cs typeface="Arial-Rounded" pitchFamily="34" charset="0"/>
              </a:rPr>
              <a:t>Viết</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vở</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tập</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viết</a:t>
            </a:r>
            <a:endParaRPr lang="en-US" sz="3200" b="1" dirty="0">
              <a:latin typeface="Arial Rounded MT Bold" pitchFamily="34" charset="0"/>
              <a:ea typeface="Arial-Rounded" pitchFamily="34" charset="0"/>
              <a:cs typeface="Arial-Rounded" pitchFamily="34" charset="0"/>
            </a:endParaRPr>
          </a:p>
        </p:txBody>
      </p:sp>
      <p:sp>
        <p:nvSpPr>
          <p:cNvPr id="6" name="TextBox 5"/>
          <p:cNvSpPr txBox="1"/>
          <p:nvPr/>
        </p:nvSpPr>
        <p:spPr>
          <a:xfrm>
            <a:off x="304800" y="786873"/>
            <a:ext cx="3429000" cy="584727"/>
          </a:xfrm>
          <a:prstGeom prst="rect">
            <a:avLst/>
          </a:prstGeom>
          <a:noFill/>
        </p:spPr>
        <p:txBody>
          <a:bodyPr wrap="square" lIns="91391" tIns="45696" rIns="91391" bIns="45696" rtlCol="0">
            <a:spAutoFit/>
          </a:bodyPr>
          <a:lstStyle/>
          <a:p>
            <a:pPr algn="just"/>
            <a:r>
              <a:rPr lang="en-US" sz="3200" b="1" dirty="0">
                <a:solidFill>
                  <a:srgbClr val="00B0F0"/>
                </a:solidFill>
                <a:latin typeface="Arial-Rounded" pitchFamily="34" charset="0"/>
                <a:ea typeface="Arial-Rounded" pitchFamily="34" charset="0"/>
                <a:cs typeface="Arial-Rounded" pitchFamily="34" charset="0"/>
              </a:rPr>
              <a:t>1. </a:t>
            </a:r>
            <a:r>
              <a:rPr lang="en-US" sz="3200" b="1" dirty="0" err="1">
                <a:solidFill>
                  <a:srgbClr val="00B0F0"/>
                </a:solidFill>
                <a:latin typeface="Arial-Rounded" pitchFamily="34" charset="0"/>
                <a:ea typeface="Arial-Rounded" pitchFamily="34" charset="0"/>
                <a:cs typeface="Arial-Rounded" pitchFamily="34" charset="0"/>
              </a:rPr>
              <a:t>Viết</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từ</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ngữ</a:t>
            </a:r>
            <a:endParaRPr lang="en-US" sz="3200" b="1" dirty="0">
              <a:solidFill>
                <a:srgbClr val="00B0F0"/>
              </a:solidFill>
              <a:latin typeface="Arial Rounded MT Bold" pitchFamily="34" charset="0"/>
              <a:ea typeface="Arial-Rounded" pitchFamily="34" charset="0"/>
              <a:cs typeface="Arial-Rounded" pitchFamily="34" charset="0"/>
            </a:endParaRPr>
          </a:p>
        </p:txBody>
      </p:sp>
      <p:sp>
        <p:nvSpPr>
          <p:cNvPr id="7" name="Rectangle 6"/>
          <p:cNvSpPr/>
          <p:nvPr/>
        </p:nvSpPr>
        <p:spPr>
          <a:xfrm>
            <a:off x="1214207" y="1838528"/>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trăng</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1" y="4558277"/>
            <a:ext cx="10998758" cy="2147323"/>
          </a:xfrm>
          <a:prstGeom prst="rect">
            <a:avLst/>
          </a:prstGeom>
          <a:solidFill>
            <a:schemeClr val="bg1"/>
          </a:solidFill>
          <a:ln>
            <a:noFill/>
          </a:ln>
          <a:effectLst/>
        </p:spPr>
      </p:pic>
      <p:sp>
        <p:nvSpPr>
          <p:cNvPr id="13" name="Rectangle 12"/>
          <p:cNvSpPr/>
          <p:nvPr/>
        </p:nvSpPr>
        <p:spPr>
          <a:xfrm>
            <a:off x="1214206" y="5034569"/>
            <a:ext cx="9910994"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gió</a:t>
            </a:r>
            <a:r>
              <a:rPr lang="en-US" sz="3200" b="1" dirty="0">
                <a:solidFill>
                  <a:srgbClr val="0418AC"/>
                </a:solidFill>
                <a:latin typeface="HP001 4 hàng" pitchFamily="34" charset="0"/>
                <a:ea typeface="Arial-Rounded" pitchFamily="34" charset="0"/>
                <a:cs typeface="Arial-Rounded" pitchFamily="34" charset="0"/>
              </a:rPr>
              <a:t> – to,  </a:t>
            </a:r>
            <a:r>
              <a:rPr lang="en-US" sz="3200" b="1" dirty="0" err="1">
                <a:solidFill>
                  <a:srgbClr val="0418AC"/>
                </a:solidFill>
                <a:latin typeface="HP001 4 hàng" pitchFamily="34" charset="0"/>
                <a:ea typeface="Arial-Rounded" pitchFamily="34" charset="0"/>
                <a:cs typeface="Arial-Rounded" pitchFamily="34" charset="0"/>
              </a:rPr>
              <a:t>trời</a:t>
            </a:r>
            <a:r>
              <a:rPr lang="en-US" sz="3200" b="1" dirty="0">
                <a:solidFill>
                  <a:srgbClr val="0418AC"/>
                </a:solidFill>
                <a:latin typeface="HP001 4 hàng" pitchFamily="34" charset="0"/>
                <a:ea typeface="Arial-Rounded" pitchFamily="34" charset="0"/>
                <a:cs typeface="Arial-Rounded" pitchFamily="34" charset="0"/>
              </a:rPr>
              <a:t> – </a:t>
            </a:r>
            <a:r>
              <a:rPr lang="en-US" sz="3200" b="1" dirty="0" err="1">
                <a:solidFill>
                  <a:srgbClr val="0418AC"/>
                </a:solidFill>
                <a:latin typeface="HP001 4 hàng" pitchFamily="34" charset="0"/>
                <a:ea typeface="Arial-Rounded" pitchFamily="34" charset="0"/>
                <a:cs typeface="Arial-Rounded" pitchFamily="34" charset="0"/>
              </a:rPr>
              <a:t>ơi</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mãi</a:t>
            </a:r>
            <a:r>
              <a:rPr lang="en-US" sz="3200" b="1" dirty="0">
                <a:solidFill>
                  <a:srgbClr val="0418AC"/>
                </a:solidFill>
                <a:latin typeface="HP001 4 hàng" pitchFamily="34" charset="0"/>
                <a:ea typeface="Arial-Rounded" pitchFamily="34" charset="0"/>
                <a:cs typeface="Arial-Rounded" pitchFamily="34" charset="0"/>
              </a:rPr>
              <a:t> – </a:t>
            </a:r>
            <a:r>
              <a:rPr lang="en-US" sz="3200" b="1" dirty="0" err="1">
                <a:solidFill>
                  <a:srgbClr val="0418AC"/>
                </a:solidFill>
                <a:latin typeface="HP001 4 hàng" pitchFamily="34" charset="0"/>
                <a:ea typeface="Arial-Rounded" pitchFamily="34" charset="0"/>
                <a:cs typeface="Arial-Rounded" pitchFamily="34" charset="0"/>
              </a:rPr>
              <a:t>phải</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không</a:t>
            </a:r>
            <a:r>
              <a:rPr lang="en-US" sz="3200" b="1" dirty="0">
                <a:solidFill>
                  <a:srgbClr val="0418AC"/>
                </a:solidFill>
                <a:latin typeface="HP001 4 hàng" pitchFamily="34" charset="0"/>
                <a:ea typeface="Arial-Rounded" pitchFamily="34" charset="0"/>
                <a:cs typeface="Arial-Rounded" pitchFamily="34" charset="0"/>
              </a:rPr>
              <a:t> - </a:t>
            </a:r>
            <a:r>
              <a:rPr lang="en-US" sz="3200" b="1" dirty="0" err="1">
                <a:solidFill>
                  <a:srgbClr val="0418AC"/>
                </a:solidFill>
                <a:latin typeface="HP001 4 hàng" pitchFamily="34" charset="0"/>
                <a:ea typeface="Arial-Rounded" pitchFamily="34" charset="0"/>
                <a:cs typeface="Arial-Rounded" pitchFamily="34" charset="0"/>
              </a:rPr>
              <a:t>công</a:t>
            </a:r>
            <a:r>
              <a:rPr lang="en-US" sz="3200" b="1" dirty="0">
                <a:solidFill>
                  <a:srgbClr val="0418AC"/>
                </a:solidFill>
                <a:latin typeface="HP001 4 hàng" pitchFamily="34" charset="0"/>
                <a:ea typeface="Arial-Rounded" pitchFamily="34" charset="0"/>
                <a:cs typeface="Arial-Rounded" pitchFamily="34" charset="0"/>
              </a:rPr>
              <a:t>    </a:t>
            </a:r>
          </a:p>
        </p:txBody>
      </p:sp>
      <p:sp>
        <p:nvSpPr>
          <p:cNvPr id="14" name="Rectangle 13"/>
          <p:cNvSpPr/>
          <p:nvPr/>
        </p:nvSpPr>
        <p:spPr>
          <a:xfrm>
            <a:off x="1214207" y="2500000"/>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chăn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5" name="Rectangle 14"/>
          <p:cNvSpPr/>
          <p:nvPr/>
        </p:nvSpPr>
        <p:spPr>
          <a:xfrm>
            <a:off x="4572000" y="2500000"/>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chăn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6" name="Rectangle 15"/>
          <p:cNvSpPr/>
          <p:nvPr/>
        </p:nvSpPr>
        <p:spPr>
          <a:xfrm>
            <a:off x="8686800" y="2505369"/>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chăn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7" name="Rectangle 16"/>
          <p:cNvSpPr/>
          <p:nvPr/>
        </p:nvSpPr>
        <p:spPr>
          <a:xfrm>
            <a:off x="8686800" y="1840649"/>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trăng</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8" name="Rectangle 17"/>
          <p:cNvSpPr/>
          <p:nvPr/>
        </p:nvSpPr>
        <p:spPr>
          <a:xfrm>
            <a:off x="4552544" y="1838528"/>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trăng</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9" name="TextBox 18"/>
          <p:cNvSpPr txBox="1"/>
          <p:nvPr/>
        </p:nvSpPr>
        <p:spPr>
          <a:xfrm>
            <a:off x="416667" y="3523032"/>
            <a:ext cx="11165733" cy="1077170"/>
          </a:xfrm>
          <a:prstGeom prst="rect">
            <a:avLst/>
          </a:prstGeom>
          <a:noFill/>
        </p:spPr>
        <p:txBody>
          <a:bodyPr wrap="square" lIns="91391" tIns="45696" rIns="91391" bIns="45696" rtlCol="0">
            <a:spAutoFit/>
          </a:bodyPr>
          <a:lstStyle/>
          <a:p>
            <a:pPr algn="just"/>
            <a:r>
              <a:rPr lang="en-US" sz="3200" b="1" dirty="0">
                <a:solidFill>
                  <a:srgbClr val="00B0F0"/>
                </a:solidFill>
                <a:latin typeface="Arial-Rounded" pitchFamily="34" charset="0"/>
                <a:ea typeface="Arial-Rounded" pitchFamily="34" charset="0"/>
                <a:cs typeface="Arial-Rounded" pitchFamily="34" charset="0"/>
              </a:rPr>
              <a:t>2. </a:t>
            </a:r>
            <a:r>
              <a:rPr lang="en-US" sz="3200" b="1" dirty="0" err="1">
                <a:solidFill>
                  <a:srgbClr val="00B0F0"/>
                </a:solidFill>
                <a:latin typeface="Arial-Rounded" pitchFamily="34" charset="0"/>
                <a:ea typeface="Arial-Rounded" pitchFamily="34" charset="0"/>
                <a:cs typeface="Arial-Rounded" pitchFamily="34" charset="0"/>
              </a:rPr>
              <a:t>Viết</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những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tiếng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cùng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vần</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với</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nhau</a:t>
            </a:r>
            <a:r>
              <a:rPr lang="en-US" sz="3200" b="1" dirty="0">
                <a:solidFill>
                  <a:srgbClr val="00B0F0"/>
                </a:solidFill>
                <a:latin typeface="Arial-Rounded" pitchFamily="34" charset="0"/>
                <a:ea typeface="Arial-Rounded" pitchFamily="34" charset="0"/>
                <a:cs typeface="Arial-Rounded" pitchFamily="34" charset="0"/>
              </a:rPr>
              <a:t> ở </a:t>
            </a:r>
            <a:r>
              <a:rPr lang="en-US" sz="3200" b="1" dirty="0" err="1">
                <a:solidFill>
                  <a:srgbClr val="00B0F0"/>
                </a:solidFill>
                <a:latin typeface="Arial-Rounded" pitchFamily="34" charset="0"/>
                <a:ea typeface="Arial-Rounded" pitchFamily="34" charset="0"/>
                <a:cs typeface="Arial-Rounded" pitchFamily="34" charset="0"/>
              </a:rPr>
              <a:t>cuối</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các</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dòng</a:t>
            </a:r>
            <a:r>
              <a:rPr lang="en-US" sz="3200" b="1" dirty="0">
                <a:solidFill>
                  <a:srgbClr val="00B0F0"/>
                </a:solidFill>
                <a:latin typeface="Arial-Rounded" pitchFamily="34" charset="0"/>
                <a:ea typeface="Arial-Rounded" pitchFamily="34" charset="0"/>
                <a:cs typeface="Arial-Rounded" pitchFamily="34" charset="0"/>
              </a:rPr>
              <a:t> </a:t>
            </a:r>
            <a:r>
              <a:rPr lang="en-US" sz="3200" b="1" dirty="0" err="1">
                <a:solidFill>
                  <a:srgbClr val="00B0F0"/>
                </a:solidFill>
                <a:latin typeface="Arial-Rounded" pitchFamily="34" charset="0"/>
                <a:ea typeface="Arial-Rounded" pitchFamily="34" charset="0"/>
                <a:cs typeface="Arial-Rounded" pitchFamily="34" charset="0"/>
              </a:rPr>
              <a:t>thơ</a:t>
            </a:r>
            <a:r>
              <a:rPr lang="en-US" sz="3200" b="1" dirty="0">
                <a:solidFill>
                  <a:srgbClr val="00B0F0"/>
                </a:solidFill>
                <a:latin typeface="Arial-Rounded" pitchFamily="34" charset="0"/>
                <a:ea typeface="Arial-Rounded" pitchFamily="34" charset="0"/>
                <a:cs typeface="Arial-Rounded" pitchFamily="34" charset="0"/>
              </a:rPr>
              <a:t> (SHS </a:t>
            </a:r>
            <a:r>
              <a:rPr lang="en-US" sz="3200" b="1" dirty="0" err="1">
                <a:solidFill>
                  <a:srgbClr val="00B0F0"/>
                </a:solidFill>
                <a:latin typeface="Arial-Rounded" pitchFamily="34" charset="0"/>
                <a:ea typeface="Arial-Rounded" pitchFamily="34" charset="0"/>
                <a:cs typeface="Arial-Rounded" pitchFamily="34" charset="0"/>
              </a:rPr>
              <a:t>trang</a:t>
            </a:r>
            <a:r>
              <a:rPr lang="en-US" sz="3200" b="1" dirty="0">
                <a:solidFill>
                  <a:srgbClr val="00B0F0"/>
                </a:solidFill>
                <a:latin typeface="Arial-Rounded" pitchFamily="34" charset="0"/>
                <a:ea typeface="Arial-Rounded" pitchFamily="34" charset="0"/>
                <a:cs typeface="Arial-Rounded" pitchFamily="34" charset="0"/>
              </a:rPr>
              <a:t> 132 </a:t>
            </a:r>
            <a:endParaRPr lang="en-US" sz="3200" b="1" dirty="0">
              <a:solidFill>
                <a:srgbClr val="00B0F0"/>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78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Hẹn</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sau</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13294"/>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914400" y="152402"/>
            <a:ext cx="10182047"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 từ, tiếng hoàn thành câu sau:</a:t>
            </a:r>
          </a:p>
          <a:p>
            <a:pPr algn="ct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dậy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9"/>
          <p:cNvSpPr/>
          <p:nvPr/>
        </p:nvSpPr>
        <p:spPr>
          <a:xfrm>
            <a:off x="331148" y="1542088"/>
            <a:ext cx="3848644" cy="11249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lau</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485900"/>
            <a:ext cx="3092466"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495800" y="1485900"/>
            <a:ext cx="3581400"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giặt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quần</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449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Buổi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mọi</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81000" y="1756400"/>
            <a:ext cx="3792679"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213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72000" y="1752600"/>
            <a:ext cx="4038600"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143000" y="38101"/>
            <a:ext cx="100545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nói về một trong những điều mà em thấy, vậy lúc cầu vồng xuất hiên bầu trời như thế nào? </a:t>
            </a:r>
          </a:p>
        </p:txBody>
      </p:sp>
      <p:sp>
        <p:nvSpPr>
          <p:cNvPr id="10" name="Rectangle 9"/>
          <p:cNvSpPr/>
          <p:nvPr/>
        </p:nvSpPr>
        <p:spPr>
          <a:xfrm>
            <a:off x="1143000" y="1660972"/>
            <a:ext cx="27215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Khi trời nắng</a:t>
            </a:r>
          </a:p>
        </p:txBody>
      </p:sp>
      <p:sp>
        <p:nvSpPr>
          <p:cNvPr id="11" name="Rectangle 10"/>
          <p:cNvSpPr/>
          <p:nvPr/>
        </p:nvSpPr>
        <p:spPr>
          <a:xfrm>
            <a:off x="8686800" y="1551435"/>
            <a:ext cx="327660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Khi vừa mưa lại nắng</a:t>
            </a:r>
          </a:p>
        </p:txBody>
      </p:sp>
      <p:sp>
        <p:nvSpPr>
          <p:cNvPr id="12" name="Rectangle 11"/>
          <p:cNvSpPr/>
          <p:nvPr/>
        </p:nvSpPr>
        <p:spPr>
          <a:xfrm>
            <a:off x="4953000" y="1562100"/>
            <a:ext cx="2464360"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Khi trời mưa</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7578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11" name="Group 10"/>
          <p:cNvGrpSpPr/>
          <p:nvPr/>
        </p:nvGrpSpPr>
        <p:grpSpPr>
          <a:xfrm>
            <a:off x="3505200" y="2965954"/>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HỎI MẸ</a:t>
            </a:r>
          </a:p>
        </p:txBody>
      </p:sp>
    </p:spTree>
    <p:extLst>
      <p:ext uri="{BB962C8B-B14F-4D97-AF65-F5344CB8AC3E}">
        <p14:creationId xmlns:p14="http://schemas.microsoft.com/office/powerpoint/2010/main" val="367673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3886200" y="5594331"/>
            <a:ext cx="31157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3000" dirty="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3000" dirty="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Hỏi mẹ</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838200" y="5796694"/>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1.</a:t>
            </a:r>
          </a:p>
        </p:txBody>
      </p:sp>
      <p:cxnSp>
        <p:nvCxnSpPr>
          <p:cNvPr id="16" name="Straight Connector 15"/>
          <p:cNvCxnSpPr/>
          <p:nvPr/>
        </p:nvCxnSpPr>
        <p:spPr>
          <a:xfrm flipH="1">
            <a:off x="2216728" y="2590800"/>
            <a:ext cx="1821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343400" y="40386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097001" y="49530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5097001" y="187646"/>
            <a:ext cx="7081144" cy="2975547"/>
          </a:xfrm>
          <a:prstGeom prst="rect">
            <a:avLst/>
          </a:prstGeom>
          <a:blipFill>
            <a:blip r:embed="rId4"/>
            <a:stretch>
              <a:fillRect/>
            </a:stretch>
          </a:blipFill>
          <a:ln>
            <a:noFill/>
          </a:ln>
        </p:spPr>
      </p:pic>
    </p:spTree>
    <p:extLst>
      <p:ext uri="{BB962C8B-B14F-4D97-AF65-F5344CB8AC3E}">
        <p14:creationId xmlns:p14="http://schemas.microsoft.com/office/powerpoint/2010/main" val="35877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2625</TotalTime>
  <Words>1299</Words>
  <Application>Microsoft Office PowerPoint</Application>
  <PresentationFormat>Widescreen</PresentationFormat>
  <Paragraphs>304</Paragraphs>
  <Slides>22</Slides>
  <Notes>6</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Rounded MT Bold</vt:lpstr>
      <vt:lpstr>Arial-Rounded</vt:lpstr>
      <vt:lpstr>Calibri</vt:lpstr>
      <vt:lpstr>HP001 4 hàng</vt:lpstr>
      <vt:lpstr>iCiel Nabila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Hong Nhung Nguyen Thi</cp:lastModifiedBy>
  <cp:revision>88</cp:revision>
  <dcterms:created xsi:type="dcterms:W3CDTF">2020-06-14T07:01:18Z</dcterms:created>
  <dcterms:modified xsi:type="dcterms:W3CDTF">2022-04-24T14:38:35Z</dcterms:modified>
</cp:coreProperties>
</file>