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4" r:id="rId3"/>
    <p:sldId id="263" r:id="rId4"/>
    <p:sldId id="257" r:id="rId5"/>
    <p:sldId id="262" r:id="rId6"/>
    <p:sldId id="261" r:id="rId7"/>
    <p:sldId id="265" r:id="rId8"/>
    <p:sldId id="266" r:id="rId9"/>
    <p:sldId id="281" r:id="rId10"/>
    <p:sldId id="269" r:id="rId11"/>
    <p:sldId id="268" r:id="rId12"/>
    <p:sldId id="271" r:id="rId13"/>
    <p:sldId id="285" r:id="rId14"/>
    <p:sldId id="288" r:id="rId15"/>
    <p:sldId id="272" r:id="rId16"/>
    <p:sldId id="283" r:id="rId17"/>
    <p:sldId id="282" r:id="rId18"/>
    <p:sldId id="274" r:id="rId19"/>
    <p:sldId id="276" r:id="rId20"/>
    <p:sldId id="275" r:id="rId21"/>
    <p:sldId id="287" r:id="rId22"/>
    <p:sldId id="277" r:id="rId2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660"/>
  </p:normalViewPr>
  <p:slideViewPr>
    <p:cSldViewPr>
      <p:cViewPr varScale="1">
        <p:scale>
          <a:sx n="79" d="100"/>
          <a:sy n="79" d="100"/>
        </p:scale>
        <p:origin x="667"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DEB16D1-9A7E-485E-9C2F-029C2F2A970C}" type="datetimeFigureOut">
              <a:rPr lang="en-US" smtClean="0"/>
              <a:t>4/29/2022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B4EA56-B637-4A4F-8B17-7696E60E7298}" type="slidenum">
              <a:rPr lang="en-US" smtClean="0"/>
              <a:t>‹#›</a:t>
            </a:fld>
            <a:endParaRPr lang="en-US"/>
          </a:p>
        </p:txBody>
      </p:sp>
    </p:spTree>
    <p:extLst>
      <p:ext uri="{BB962C8B-B14F-4D97-AF65-F5344CB8AC3E}">
        <p14:creationId xmlns:p14="http://schemas.microsoft.com/office/powerpoint/2010/main" val="2620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10</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13</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16</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HD dẫn</a:t>
            </a:r>
            <a:r>
              <a:rPr lang="en-US" baseline="0" dirty="0"/>
              <a:t> dắt HS Thảo luận, còn lại nên để HD phát huy trí </a:t>
            </a:r>
            <a:r>
              <a:rPr lang="en-US" baseline="0" dirty="0" err="1"/>
              <a:t>tuowrngtuowngj</a:t>
            </a:r>
            <a:r>
              <a:rPr lang="en-US" baseline="0" dirty="0"/>
              <a:t> và sự quan sát, rồi dùng lời nói ra điều mình đang suy nghĩ, tăng cường PT NL ngôn </a:t>
            </a:r>
            <a:r>
              <a:rPr lang="en-US" baseline="0" dirty="0" err="1"/>
              <a:t>nhữ</a:t>
            </a:r>
            <a:r>
              <a:rPr lang="en-US" baseline="0" dirty="0"/>
              <a:t> cho HS</a:t>
            </a:r>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19</a:t>
            </a:fld>
            <a:endParaRPr lang="en-US"/>
          </a:p>
        </p:txBody>
      </p:sp>
    </p:spTree>
    <p:extLst>
      <p:ext uri="{BB962C8B-B14F-4D97-AF65-F5344CB8AC3E}">
        <p14:creationId xmlns:p14="http://schemas.microsoft.com/office/powerpoint/2010/main" val="376371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HD dẫn</a:t>
            </a:r>
            <a:r>
              <a:rPr lang="en-US" baseline="0" dirty="0"/>
              <a:t> dắt HS Thảo luận, còn lại nên để HD phát huy trí </a:t>
            </a:r>
            <a:r>
              <a:rPr lang="en-US" baseline="0" dirty="0" err="1"/>
              <a:t>tuowrngtuowngj</a:t>
            </a:r>
            <a:r>
              <a:rPr lang="en-US" baseline="0" dirty="0"/>
              <a:t> và sự quan sát, rồi dùng lời nói ra điều mình đang suy nghĩ, tăng cường PT NL ngôn </a:t>
            </a:r>
            <a:r>
              <a:rPr lang="en-US" baseline="0" dirty="0" err="1"/>
              <a:t>nhữ</a:t>
            </a:r>
            <a:r>
              <a:rPr lang="en-US" baseline="0" dirty="0"/>
              <a:t> cho HS</a:t>
            </a:r>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20</a:t>
            </a:fld>
            <a:endParaRPr lang="en-US"/>
          </a:p>
        </p:txBody>
      </p:sp>
    </p:spTree>
    <p:extLst>
      <p:ext uri="{BB962C8B-B14F-4D97-AF65-F5344CB8AC3E}">
        <p14:creationId xmlns:p14="http://schemas.microsoft.com/office/powerpoint/2010/main" val="345142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6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840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2091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97" tIns="121897" rIns="121897" bIns="121897"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347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5994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40700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5096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4/29/2022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4750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4/29/2022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5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4/29/2022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6478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1560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7625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4/29/2022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29176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8.wdp"/><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6.wdp"/><Relationship Id="rId7"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2.wdp"/><Relationship Id="rId10" Type="http://schemas.openxmlformats.org/officeDocument/2006/relationships/image" Target="../media/image25.png"/><Relationship Id="rId4" Type="http://schemas.openxmlformats.org/officeDocument/2006/relationships/image" Target="../media/image34.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 Id="rId9" Type="http://schemas.openxmlformats.org/officeDocument/2006/relationships/image" Target="../media/image44.gif"/></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4.png"/><Relationship Id="rId26" Type="http://schemas.microsoft.com/office/2007/relationships/hdphoto" Target="../media/hdphoto23.wdp"/><Relationship Id="rId3" Type="http://schemas.openxmlformats.org/officeDocument/2006/relationships/image" Target="../media/image46.png"/><Relationship Id="rId21" Type="http://schemas.openxmlformats.org/officeDocument/2006/relationships/image" Target="../media/image56.png"/><Relationship Id="rId7" Type="http://schemas.openxmlformats.org/officeDocument/2006/relationships/image" Target="../media/image48.png"/><Relationship Id="rId12" Type="http://schemas.openxmlformats.org/officeDocument/2006/relationships/image" Target="../media/image50.gif"/><Relationship Id="rId17" Type="http://schemas.openxmlformats.org/officeDocument/2006/relationships/image" Target="../media/image53.png"/><Relationship Id="rId25" Type="http://schemas.openxmlformats.org/officeDocument/2006/relationships/image" Target="../media/image58.png"/><Relationship Id="rId33" Type="http://schemas.microsoft.com/office/2007/relationships/hdphoto" Target="../media/hdphoto25.wdp"/><Relationship Id="rId2" Type="http://schemas.openxmlformats.org/officeDocument/2006/relationships/image" Target="../media/image42.gif"/><Relationship Id="rId16" Type="http://schemas.microsoft.com/office/2007/relationships/hdphoto" Target="../media/hdphoto7.wdp"/><Relationship Id="rId20" Type="http://schemas.openxmlformats.org/officeDocument/2006/relationships/image" Target="../media/image55.gif"/><Relationship Id="rId29"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28.gif"/><Relationship Id="rId24" Type="http://schemas.microsoft.com/office/2007/relationships/hdphoto" Target="../media/hdphoto22.wdp"/><Relationship Id="rId32" Type="http://schemas.openxmlformats.org/officeDocument/2006/relationships/image" Target="../media/image61.png"/><Relationship Id="rId5" Type="http://schemas.openxmlformats.org/officeDocument/2006/relationships/image" Target="../media/image47.png"/><Relationship Id="rId15" Type="http://schemas.openxmlformats.org/officeDocument/2006/relationships/image" Target="../media/image52.png"/><Relationship Id="rId23" Type="http://schemas.openxmlformats.org/officeDocument/2006/relationships/image" Target="../media/image57.png"/><Relationship Id="rId28" Type="http://schemas.microsoft.com/office/2007/relationships/hdphoto" Target="../media/hdphoto24.wdp"/><Relationship Id="rId10" Type="http://schemas.microsoft.com/office/2007/relationships/hdphoto" Target="../media/hdphoto18.wdp"/><Relationship Id="rId19" Type="http://schemas.microsoft.com/office/2007/relationships/hdphoto" Target="../media/hdphoto20.wdp"/><Relationship Id="rId31" Type="http://schemas.openxmlformats.org/officeDocument/2006/relationships/image" Target="../media/image60.gif"/><Relationship Id="rId4" Type="http://schemas.microsoft.com/office/2007/relationships/hdphoto" Target="../media/hdphoto15.wdp"/><Relationship Id="rId9" Type="http://schemas.openxmlformats.org/officeDocument/2006/relationships/image" Target="../media/image49.png"/><Relationship Id="rId14" Type="http://schemas.microsoft.com/office/2007/relationships/hdphoto" Target="../media/hdphoto19.wdp"/><Relationship Id="rId22" Type="http://schemas.microsoft.com/office/2007/relationships/hdphoto" Target="../media/hdphoto21.wdp"/><Relationship Id="rId27" Type="http://schemas.openxmlformats.org/officeDocument/2006/relationships/image" Target="../media/image59.png"/><Relationship Id="rId30" Type="http://schemas.microsoft.com/office/2007/relationships/hdphoto" Target="../media/hdphoto6.wdp"/><Relationship Id="rId8" Type="http://schemas.microsoft.com/office/2007/relationships/hdphoto" Target="../media/hdphoto17.wdp"/></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6.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4.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6.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NULL" TargetMode="Externa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g"/><Relationship Id="rId5" Type="http://schemas.openxmlformats.org/officeDocument/2006/relationships/slideLayout" Target="../slideLayouts/slideLayout2.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4" y="370535"/>
            <a:ext cx="12331428" cy="10693183"/>
          </a:xfrm>
          <a:prstGeom prst="rect">
            <a:avLst/>
          </a:prstGeom>
        </p:spPr>
      </p:pic>
      <p:sp>
        <p:nvSpPr>
          <p:cNvPr id="26" name="任意多边形 25"/>
          <p:cNvSpPr/>
          <p:nvPr/>
        </p:nvSpPr>
        <p:spPr>
          <a:xfrm>
            <a:off x="2322611" y="1895220"/>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96" name="文本框 95"/>
          <p:cNvSpPr txBox="1"/>
          <p:nvPr/>
        </p:nvSpPr>
        <p:spPr>
          <a:xfrm>
            <a:off x="4518724" y="4419656"/>
            <a:ext cx="3691006" cy="916452"/>
          </a:xfrm>
          <a:prstGeom prst="rect">
            <a:avLst/>
          </a:prstGeom>
          <a:noFill/>
        </p:spPr>
        <p:txBody>
          <a:bodyPr wrap="none" rtlCol="0">
            <a:prstTxWarp prst="textDoubleWave1">
              <a:avLst/>
            </a:prstTxWarp>
            <a:spAutoFit/>
          </a:bodyPr>
          <a:lstStyle/>
          <a:p>
            <a:r>
              <a:rPr lang="en-US" altLang="zh-CN" sz="4800" dirty="0" err="1">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4800"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mẹ</a:t>
            </a:r>
            <a:endParaRPr lang="zh-CN" altLang="en-US" sz="4800"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9" name="组合 98"/>
          <p:cNvGrpSpPr/>
          <p:nvPr/>
        </p:nvGrpSpPr>
        <p:grpSpPr>
          <a:xfrm>
            <a:off x="5354917" y="3071166"/>
            <a:ext cx="2108239" cy="1250622"/>
            <a:chOff x="3293533" y="1815065"/>
            <a:chExt cx="1581179" cy="937967"/>
          </a:xfrm>
        </p:grpSpPr>
        <p:sp>
          <p:nvSpPr>
            <p:cNvPr id="94" name="矩形 93"/>
            <p:cNvSpPr/>
            <p:nvPr/>
          </p:nvSpPr>
          <p:spPr>
            <a:xfrm>
              <a:off x="3295926" y="1815065"/>
              <a:ext cx="1576393" cy="900247"/>
            </a:xfrm>
            <a:prstGeom prst="rect">
              <a:avLst/>
            </a:prstGeom>
          </p:spPr>
          <p:txBody>
            <a:bodyPr wrap="none">
              <a:spAutoFit/>
            </a:bodyPr>
            <a:lstStyle/>
            <a:p>
              <a:r>
                <a:rPr lang="en-US" altLang="zh-CN" sz="72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72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6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8319" y="1833925"/>
              <a:ext cx="1576393" cy="900247"/>
            </a:xfrm>
            <a:prstGeom prst="rect">
              <a:avLst/>
            </a:prstGeom>
          </p:spPr>
          <p:txBody>
            <a:bodyPr wrap="none">
              <a:spAutoFit/>
            </a:bodyPr>
            <a:lstStyle/>
            <a:p>
              <a:r>
                <a:rPr lang="en-US" altLang="zh-CN" sz="72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72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6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93533" y="1852785"/>
              <a:ext cx="1576393" cy="900247"/>
            </a:xfrm>
            <a:prstGeom prst="rect">
              <a:avLst/>
            </a:prstGeom>
          </p:spPr>
          <p:txBody>
            <a:bodyPr wrap="none">
              <a:spAutoFit/>
            </a:bodyPr>
            <a:lstStyle/>
            <a:p>
              <a:pPr algn="l"/>
              <a:r>
                <a:rPr lang="en-US" altLang="zh-CN" sz="7200" b="1" dirty="0" err="1">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7200" b="1"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6400" b="1"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4" name="文本框 342">
            <a:extLst>
              <a:ext uri="{FF2B5EF4-FFF2-40B4-BE49-F238E27FC236}">
                <a16:creationId xmlns:a16="http://schemas.microsoft.com/office/drawing/2014/main" id="{C949698C-0B29-4DE9-AA05-8D9F8AE04CAD}"/>
              </a:ext>
            </a:extLst>
          </p:cNvPr>
          <p:cNvSpPr txBox="1"/>
          <p:nvPr/>
        </p:nvSpPr>
        <p:spPr>
          <a:xfrm>
            <a:off x="3024518" y="78147"/>
            <a:ext cx="6142964" cy="584775"/>
          </a:xfrm>
          <a:prstGeom prst="rect">
            <a:avLst/>
          </a:prstGeom>
          <a:noFill/>
        </p:spPr>
        <p:txBody>
          <a:bodyPr wrap="none" rtlCol="0">
            <a:spAutoFit/>
            <a:scene3d>
              <a:camera prst="orthographicFront"/>
              <a:lightRig rig="threePt" dir="t"/>
            </a:scene3d>
            <a:sp3d contourW="12700"/>
          </a:bodyPr>
          <a:lstStyle/>
          <a:p>
            <a:pPr algn="ctr" defTabSz="914377"/>
            <a:r>
              <a:rPr lang="en-GB" altLang="zh-CN" sz="3200" b="1" dirty="0">
                <a:solidFill>
                  <a:srgbClr val="0070C0"/>
                </a:solidFill>
                <a:latin typeface="iCiel Nabila" pitchFamily="2" charset="0"/>
                <a:ea typeface="字魂36号-正文宋楷" panose="02000000000000000000" pitchFamily="2" charset="-122"/>
              </a:rPr>
              <a:t>PHÒNG GD &amp; ĐT QUẬN LONG BIÊN</a:t>
            </a:r>
            <a:endParaRPr lang="zh-CN" altLang="en-US" sz="3200" b="1" dirty="0">
              <a:solidFill>
                <a:srgbClr val="0070C0"/>
              </a:solidFill>
              <a:latin typeface="iCiel Nabila" pitchFamily="2" charset="0"/>
              <a:ea typeface="字魂36号-正文宋楷" panose="02000000000000000000" pitchFamily="2" charset="-122"/>
            </a:endParaRPr>
          </a:p>
        </p:txBody>
      </p:sp>
      <p:pic>
        <p:nvPicPr>
          <p:cNvPr id="25" name="图片 11">
            <a:extLst>
              <a:ext uri="{FF2B5EF4-FFF2-40B4-BE49-F238E27FC236}">
                <a16:creationId xmlns:a16="http://schemas.microsoft.com/office/drawing/2014/main" id="{01087E9C-6AB1-4200-A25F-CF96F5E2800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389" t="59041" r="37342" b="26783"/>
          <a:stretch/>
        </p:blipFill>
        <p:spPr>
          <a:xfrm>
            <a:off x="2602900" y="5264795"/>
            <a:ext cx="1936783" cy="1005164"/>
          </a:xfrm>
          <a:prstGeom prst="rect">
            <a:avLst/>
          </a:prstGeom>
        </p:spPr>
      </p:pic>
      <p:sp>
        <p:nvSpPr>
          <p:cNvPr id="28" name="Title 1">
            <a:extLst>
              <a:ext uri="{FF2B5EF4-FFF2-40B4-BE49-F238E27FC236}">
                <a16:creationId xmlns:a16="http://schemas.microsoft.com/office/drawing/2014/main" id="{2945CA07-D8AA-4591-B04E-9E9764DC702F}"/>
              </a:ext>
            </a:extLst>
          </p:cNvPr>
          <p:cNvSpPr txBox="1">
            <a:spLocks/>
          </p:cNvSpPr>
          <p:nvPr/>
        </p:nvSpPr>
        <p:spPr>
          <a:xfrm>
            <a:off x="753439" y="2608857"/>
            <a:ext cx="10946343" cy="3231635"/>
          </a:xfrm>
          <a:prstGeom prst="rect">
            <a:avLst/>
          </a:prstGeom>
        </p:spPr>
        <p:txBody>
          <a:bodyPr spcFirstLastPara="1" numCol="1">
            <a:prstTxWarp prst="textArchUp">
              <a:avLst>
                <a:gd name="adj" fmla="val 10769684"/>
              </a:avLst>
            </a:prstTxWarp>
          </a:bodyPr>
          <a:lstStyle>
            <a:lvl1pPr algn="ctr" defTabSz="455654" rtl="0" eaLnBrk="1" latinLnBrk="0" hangingPunct="1">
              <a:spcBef>
                <a:spcPct val="0"/>
              </a:spcBef>
              <a:buNone/>
              <a:defRPr sz="2175" kern="1200">
                <a:solidFill>
                  <a:schemeClr val="tx1"/>
                </a:solidFill>
                <a:latin typeface="+mj-lt"/>
                <a:ea typeface="+mj-ea"/>
                <a:cs typeface="+mj-cs"/>
              </a:defRPr>
            </a:lvl1pPr>
          </a:lstStyle>
          <a:p>
            <a:pPr defTabSz="455643"/>
            <a:r>
              <a:rPr lang="en-US" sz="4400" b="1" dirty="0">
                <a:solidFill>
                  <a:srgbClr val="FF0000"/>
                </a:solidFill>
                <a:latin typeface="Calibri"/>
              </a:rPr>
              <a:t>CHÀO MỪNG CÁC CON</a:t>
            </a:r>
            <a:br>
              <a:rPr lang="en-US" sz="4400" b="1" dirty="0">
                <a:solidFill>
                  <a:srgbClr val="FF0000"/>
                </a:solidFill>
                <a:latin typeface="Calibri"/>
              </a:rPr>
            </a:br>
            <a:r>
              <a:rPr lang="en-US" sz="4400" b="1" dirty="0">
                <a:solidFill>
                  <a:srgbClr val="FF0000"/>
                </a:solidFill>
                <a:latin typeface="Calibri"/>
              </a:rPr>
              <a:t>ĐẾN VỚI GIỜ HỌC MÔN TIẾNG VIỆT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000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par>
                                <p:cTn id="58" presetID="53" presetClass="entr" presetSubtype="16" fill="hold" nodeType="withEffect">
                                  <p:stCondLst>
                                    <p:cond delay="3000"/>
                                  </p:stCondLst>
                                  <p:childTnLst>
                                    <p:set>
                                      <p:cBhvr>
                                        <p:cTn id="59" dur="1" fill="hold">
                                          <p:stCondLst>
                                            <p:cond delay="0"/>
                                          </p:stCondLst>
                                        </p:cTn>
                                        <p:tgtEl>
                                          <p:spTgt spid="99"/>
                                        </p:tgtEl>
                                        <p:attrNameLst>
                                          <p:attrName>style.visibility</p:attrName>
                                        </p:attrNameLst>
                                      </p:cBhvr>
                                      <p:to>
                                        <p:strVal val="visible"/>
                                      </p:to>
                                    </p:set>
                                    <p:anim calcmode="lin" valueType="num">
                                      <p:cBhvr>
                                        <p:cTn id="60" dur="1000" fill="hold"/>
                                        <p:tgtEl>
                                          <p:spTgt spid="99"/>
                                        </p:tgtEl>
                                        <p:attrNameLst>
                                          <p:attrName>ppt_w</p:attrName>
                                        </p:attrNameLst>
                                      </p:cBhvr>
                                      <p:tavLst>
                                        <p:tav tm="0">
                                          <p:val>
                                            <p:fltVal val="0"/>
                                          </p:val>
                                        </p:tav>
                                        <p:tav tm="100000">
                                          <p:val>
                                            <p:strVal val="#ppt_w"/>
                                          </p:val>
                                        </p:tav>
                                      </p:tavLst>
                                    </p:anim>
                                    <p:anim calcmode="lin" valueType="num">
                                      <p:cBhvr>
                                        <p:cTn id="61" dur="1000" fill="hold"/>
                                        <p:tgtEl>
                                          <p:spTgt spid="99"/>
                                        </p:tgtEl>
                                        <p:attrNameLst>
                                          <p:attrName>ppt_h</p:attrName>
                                        </p:attrNameLst>
                                      </p:cBhvr>
                                      <p:tavLst>
                                        <p:tav tm="0">
                                          <p:val>
                                            <p:fltVal val="0"/>
                                          </p:val>
                                        </p:tav>
                                        <p:tav tm="100000">
                                          <p:val>
                                            <p:strVal val="#ppt_h"/>
                                          </p:val>
                                        </p:tav>
                                      </p:tavLst>
                                    </p:anim>
                                    <p:animEffect transition="in" filter="fade">
                                      <p:cBhvr>
                                        <p:cTn id="62" dur="1000"/>
                                        <p:tgtEl>
                                          <p:spTgt spid="99"/>
                                        </p:tgtEl>
                                      </p:cBhvr>
                                    </p:animEffect>
                                  </p:childTnLst>
                                </p:cTn>
                              </p:par>
                              <p:par>
                                <p:cTn id="63" presetID="14" presetClass="entr" presetSubtype="5" fill="hold" nodeType="withEffect">
                                  <p:stCondLst>
                                    <p:cond delay="3000"/>
                                  </p:stCondLst>
                                  <p:childTnLst>
                                    <p:set>
                                      <p:cBhvr>
                                        <p:cTn id="64" dur="1" fill="hold">
                                          <p:stCondLst>
                                            <p:cond delay="0"/>
                                          </p:stCondLst>
                                        </p:cTn>
                                        <p:tgtEl>
                                          <p:spTgt spid="99"/>
                                        </p:tgtEl>
                                        <p:attrNameLst>
                                          <p:attrName>style.visibility</p:attrName>
                                        </p:attrNameLst>
                                      </p:cBhvr>
                                      <p:to>
                                        <p:strVal val="visible"/>
                                      </p:to>
                                    </p:set>
                                    <p:animEffect transition="in" filter="randombar(vertical)">
                                      <p:cBhvr>
                                        <p:cTn id="65" dur="1500"/>
                                        <p:tgtEl>
                                          <p:spTgt spid="99"/>
                                        </p:tgtEl>
                                      </p:cBhvr>
                                    </p:animEffect>
                                  </p:childTnLst>
                                </p:cTn>
                              </p:par>
                              <p:par>
                                <p:cTn id="66" presetID="37" presetClass="entr" presetSubtype="0" fill="hold" nodeType="withEffect">
                                  <p:stCondLst>
                                    <p:cond delay="3000"/>
                                  </p:stCondLst>
                                  <p:childTnLst>
                                    <p:set>
                                      <p:cBhvr>
                                        <p:cTn id="67" dur="1" fill="hold">
                                          <p:stCondLst>
                                            <p:cond delay="0"/>
                                          </p:stCondLst>
                                        </p:cTn>
                                        <p:tgtEl>
                                          <p:spTgt spid="99"/>
                                        </p:tgtEl>
                                        <p:attrNameLst>
                                          <p:attrName>style.visibility</p:attrName>
                                        </p:attrNameLst>
                                      </p:cBhvr>
                                      <p:to>
                                        <p:strVal val="visible"/>
                                      </p:to>
                                    </p:set>
                                    <p:animEffect transition="in" filter="fade">
                                      <p:cBhvr>
                                        <p:cTn id="68" dur="750"/>
                                        <p:tgtEl>
                                          <p:spTgt spid="99"/>
                                        </p:tgtEl>
                                      </p:cBhvr>
                                    </p:animEffect>
                                    <p:anim calcmode="lin" valueType="num">
                                      <p:cBhvr>
                                        <p:cTn id="69" dur="750" fill="hold"/>
                                        <p:tgtEl>
                                          <p:spTgt spid="99"/>
                                        </p:tgtEl>
                                        <p:attrNameLst>
                                          <p:attrName>ppt_x</p:attrName>
                                        </p:attrNameLst>
                                      </p:cBhvr>
                                      <p:tavLst>
                                        <p:tav tm="0">
                                          <p:val>
                                            <p:strVal val="#ppt_x"/>
                                          </p:val>
                                        </p:tav>
                                        <p:tav tm="100000">
                                          <p:val>
                                            <p:strVal val="#ppt_x"/>
                                          </p:val>
                                        </p:tav>
                                      </p:tavLst>
                                    </p:anim>
                                    <p:anim calcmode="lin" valueType="num">
                                      <p:cBhvr>
                                        <p:cTn id="70" dur="675" decel="100000" fill="hold"/>
                                        <p:tgtEl>
                                          <p:spTgt spid="99"/>
                                        </p:tgtEl>
                                        <p:attrNameLst>
                                          <p:attrName>ppt_y</p:attrName>
                                        </p:attrNameLst>
                                      </p:cBhvr>
                                      <p:tavLst>
                                        <p:tav tm="0">
                                          <p:val>
                                            <p:strVal val="#ppt_y+1"/>
                                          </p:val>
                                        </p:tav>
                                        <p:tav tm="100000">
                                          <p:val>
                                            <p:strVal val="#ppt_y-.03"/>
                                          </p:val>
                                        </p:tav>
                                      </p:tavLst>
                                    </p:anim>
                                    <p:anim calcmode="lin" valueType="num">
                                      <p:cBhvr>
                                        <p:cTn id="7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9000" t="2000" b="47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62484" y="5715000"/>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khổ thơ</a:t>
            </a:r>
          </a:p>
        </p:txBody>
      </p:sp>
    </p:spTree>
    <p:extLst>
      <p:ext uri="{BB962C8B-B14F-4D97-AF65-F5344CB8AC3E}">
        <p14:creationId xmlns:p14="http://schemas.microsoft.com/office/powerpoint/2010/main" val="29366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r="-4000" b="48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0"/>
            <a:ext cx="2153327" cy="15720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 y="5541209"/>
            <a:ext cx="1122218" cy="1143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4883072" y="5410199"/>
            <a:ext cx="1251028" cy="129540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0727" y="5607323"/>
            <a:ext cx="817418" cy="1038482"/>
          </a:xfrm>
          <a:prstGeom prst="rect">
            <a:avLst/>
          </a:prstGeom>
        </p:spPr>
      </p:pic>
      <p:sp>
        <p:nvSpPr>
          <p:cNvPr id="13" name="TextBox 12"/>
          <p:cNvSpPr txBox="1"/>
          <p:nvPr/>
        </p:nvSpPr>
        <p:spPr>
          <a:xfrm>
            <a:off x="2362200" y="246832"/>
            <a:ext cx="4267200" cy="769405"/>
          </a:xfrm>
          <a:prstGeom prst="rect">
            <a:avLst/>
          </a:prstGeom>
          <a:solidFill>
            <a:schemeClr val="accent6"/>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sp>
        <p:nvSpPr>
          <p:cNvPr id="15" name="TextBox 14"/>
          <p:cNvSpPr txBox="1"/>
          <p:nvPr/>
        </p:nvSpPr>
        <p:spPr>
          <a:xfrm>
            <a:off x="207521" y="1219200"/>
            <a:ext cx="6269477" cy="1323403"/>
          </a:xfrm>
          <a:prstGeom prst="rect">
            <a:avLst/>
          </a:prstGeom>
          <a:solidFill>
            <a:schemeClr val="bg1"/>
          </a:solidFill>
        </p:spPr>
        <p:txBody>
          <a:bodyPr wrap="square" lIns="91403" tIns="45702" rIns="91403" bIns="45702" rtlCol="0">
            <a:spAutoFit/>
          </a:bodyPr>
          <a:lstStyle/>
          <a:p>
            <a:pPr algn="just"/>
            <a:r>
              <a:rPr lang="en-US"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huộm</a:t>
            </a:r>
            <a:r>
              <a:rPr lang="en-US"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thay đổi màu sắc bằng thuốc có màu</a:t>
            </a:r>
            <a:endParaRPr lang="en-US" sz="4000" dirty="0">
              <a:latin typeface="Arial-Rounded" pitchFamily="34" charset="0"/>
              <a:ea typeface="Arial-Rounded" pitchFamily="34" charset="0"/>
              <a:cs typeface="Arial-Rounded" pitchFamily="34" charset="0"/>
            </a:endParaRPr>
          </a:p>
        </p:txBody>
      </p:sp>
      <p:sp>
        <p:nvSpPr>
          <p:cNvPr id="16" name="TextBox 15"/>
          <p:cNvSpPr txBox="1"/>
          <p:nvPr/>
        </p:nvSpPr>
        <p:spPr>
          <a:xfrm>
            <a:off x="255257" y="2476088"/>
            <a:ext cx="6269477" cy="1323403"/>
          </a:xfrm>
          <a:prstGeom prst="rect">
            <a:avLst/>
          </a:prstGeom>
          <a:solidFill>
            <a:schemeClr val="bg1"/>
          </a:solidFill>
        </p:spPr>
        <p:txBody>
          <a:bodyPr wrap="square" lIns="91403" tIns="45702" rIns="91403" bIns="45702" rtlCol="0">
            <a:spAutoFit/>
          </a:bodyPr>
          <a:lstStyle/>
          <a:p>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 rằm</a:t>
            </a:r>
            <a:r>
              <a:rPr lang="en-US"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 vào đêm 15 âm lịch hằng tháng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p:cNvSpPr txBox="1"/>
          <p:nvPr/>
        </p:nvSpPr>
        <p:spPr>
          <a:xfrm>
            <a:off x="291264" y="3705797"/>
            <a:ext cx="6947736" cy="1323403"/>
          </a:xfrm>
          <a:prstGeom prst="rect">
            <a:avLst/>
          </a:prstGeom>
          <a:solidFill>
            <a:schemeClr val="bg1"/>
          </a:solidFill>
        </p:spPr>
        <p:txBody>
          <a:bodyPr wrap="square" lIns="91403" tIns="45702" rIns="91403" bIns="45702" rtlCol="0">
            <a:spAutoFit/>
          </a:bodyPr>
          <a:lstStyle/>
          <a:p>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Cuội</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nhân vật cổ tích, ngồi gốc cây đa trên cung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686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2209799" y="381000"/>
            <a:ext cx="4254763" cy="584739"/>
          </a:xfrm>
          <a:prstGeom prst="rect">
            <a:avLst/>
          </a:prstGeom>
          <a:solidFill>
            <a:schemeClr val="accent6"/>
          </a:solidFill>
        </p:spPr>
        <p:txBody>
          <a:bodyPr wrap="square" lIns="91403" tIns="45702" rIns="91403" bIns="45702" rtlCol="0">
            <a:spAutoFit/>
          </a:bodyPr>
          <a:lstStyle/>
          <a:p>
            <a:pPr algn="ctr"/>
            <a:r>
              <a:rPr lang="en-US" sz="3200" b="1" dirty="0">
                <a:latin typeface="Times New Roman" panose="02020603050405020304" pitchFamily="18" charset="0"/>
                <a:ea typeface="Arial-Rounded" pitchFamily="34" charset="0"/>
                <a:cs typeface="Times New Roman" panose="02020603050405020304" pitchFamily="18" charset="0"/>
              </a:rPr>
              <a:t>Luyện đọc khổ thơ</a:t>
            </a:r>
          </a:p>
        </p:txBody>
      </p:sp>
      <p:pic>
        <p:nvPicPr>
          <p:cNvPr id="7"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47940" y="3566160"/>
            <a:ext cx="2509976" cy="259683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5667" y="5308134"/>
            <a:ext cx="1093533" cy="111546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7000" y="5308135"/>
            <a:ext cx="958591" cy="111546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075" y="4495800"/>
            <a:ext cx="706903" cy="1927800"/>
          </a:xfrm>
          <a:prstGeom prst="rect">
            <a:avLst/>
          </a:prstGeom>
        </p:spPr>
      </p:pic>
      <p:sp>
        <p:nvSpPr>
          <p:cNvPr id="13" name="Rectangle 12"/>
          <p:cNvSpPr/>
          <p:nvPr/>
        </p:nvSpPr>
        <p:spPr>
          <a:xfrm>
            <a:off x="2513541" y="2095655"/>
            <a:ext cx="5792259" cy="4216539"/>
          </a:xfrm>
          <a:prstGeom prst="rect">
            <a:avLst/>
          </a:prstGeom>
        </p:spPr>
        <p:txBody>
          <a:bodyPr wrap="square">
            <a:spAutoFit/>
          </a:bodyPr>
          <a:lstStyle/>
          <a:p>
            <a:pPr>
              <a:defRPr/>
            </a:pP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a:latin typeface="Times New Roman" panose="02020603050405020304" pitchFamily="18" charset="0"/>
                <a:ea typeface="Arial-Rounded" panose="020B0500000000000000" pitchFamily="34" charset="0"/>
                <a:cs typeface="Times New Roman" panose="02020603050405020304" pitchFamily="18" charset="0"/>
              </a:rPr>
              <a:t>Ai quạt thành gió</a:t>
            </a:r>
          </a:p>
          <a:p>
            <a:pPr>
              <a:defRPr/>
            </a:pPr>
            <a:r>
              <a:rPr lang="en-US" sz="3600" dirty="0">
                <a:latin typeface="Times New Roman" panose="02020603050405020304" pitchFamily="18" charset="0"/>
                <a:ea typeface="Arial-Rounded" panose="020B0500000000000000" pitchFamily="34" charset="0"/>
                <a:cs typeface="Times New Roman" panose="02020603050405020304" pitchFamily="18" charset="0"/>
              </a:rPr>
              <a:t>     Thổi mây ngang trời?</a:t>
            </a:r>
          </a:p>
          <a:p>
            <a:pPr>
              <a:defRPr/>
            </a:pPr>
            <a:r>
              <a:rPr lang="en-US" sz="3600" dirty="0">
                <a:latin typeface="Times New Roman" panose="02020603050405020304" pitchFamily="18" charset="0"/>
                <a:ea typeface="Arial-Rounded" panose="020B0500000000000000" pitchFamily="34" charset="0"/>
                <a:cs typeface="Times New Roman" panose="02020603050405020304" pitchFamily="18" charset="0"/>
              </a:rPr>
              <a:t>     Ai nhuộm mẹ ơi</a:t>
            </a:r>
          </a:p>
          <a:p>
            <a:pPr>
              <a:defRPr/>
            </a:pPr>
            <a:r>
              <a:rPr lang="en-US" sz="3600" dirty="0">
                <a:latin typeface="Times New Roman" panose="02020603050405020304" pitchFamily="18" charset="0"/>
                <a:ea typeface="Arial-Rounded" panose="020B0500000000000000" pitchFamily="34" charset="0"/>
                <a:cs typeface="Times New Roman" panose="02020603050405020304" pitchFamily="18" charset="0"/>
              </a:rPr>
              <a:t>     Bầu trời xanh thế?</a:t>
            </a:r>
          </a:p>
          <a:p>
            <a:pPr>
              <a:defRPr/>
            </a:pP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a:defRPr/>
            </a:pP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algn="just">
              <a:defRPr/>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p>
          <a:p>
            <a:pPr algn="ju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4" name="Straight Connector 13"/>
          <p:cNvCxnSpPr/>
          <p:nvPr/>
        </p:nvCxnSpPr>
        <p:spPr>
          <a:xfrm flipH="1">
            <a:off x="4503431" y="204550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769126" y="2140046"/>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679939" y="215427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06529" y="266683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686209" y="263532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7582526" y="265510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048394" y="3225338"/>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578409" y="3253352"/>
            <a:ext cx="14309" cy="44442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477000" y="3225338"/>
            <a:ext cx="23869" cy="47244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4630217" y="378502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7166154" y="380118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7086600" y="3815063"/>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1278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par>
                                <p:cTn id="55" presetID="2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500"/>
                                        <p:tgtEl>
                                          <p:spTgt spid="27"/>
                                        </p:tgtEl>
                                      </p:cBhvr>
                                    </p:animEffect>
                                  </p:childTnLst>
                                </p:cTn>
                              </p:par>
                              <p:par>
                                <p:cTn id="71" presetID="22" presetClass="entr" presetSubtype="4"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38200" y="5832133"/>
            <a:ext cx="6096000" cy="584739"/>
          </a:xfrm>
          <a:prstGeom prst="rect">
            <a:avLst/>
          </a:prstGeom>
          <a:solidFill>
            <a:schemeClr val="accent6"/>
          </a:solidFill>
        </p:spPr>
        <p:txBody>
          <a:bodyPr wrap="square" lIns="91403" tIns="45702" rIns="91403" bIns="45702" rtlCol="0">
            <a:spAutoFit/>
          </a:bodyPr>
          <a:lstStyle/>
          <a:p>
            <a:pPr algn="ctr"/>
            <a:r>
              <a:rPr lang="en-US" sz="3200" dirty="0" err="1">
                <a:latin typeface="Arial-Rounded" pitchFamily="34" charset="0"/>
                <a:ea typeface="Arial-Rounded" pitchFamily="34" charset="0"/>
                <a:cs typeface="Arial-Rounded" pitchFamily="34" charset="0"/>
              </a:rPr>
              <a:t>Thi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nhóm</a:t>
            </a:r>
            <a:r>
              <a:rPr lang="en-US" sz="3200" dirty="0">
                <a:latin typeface="Arial-Rounded" pitchFamily="34" charset="0"/>
                <a:ea typeface="Arial-Rounded" pitchFamily="34" charset="0"/>
                <a:cs typeface="Arial-Rounded" pitchFamily="34" charset="0"/>
              </a:rPr>
              <a:t> 3</a:t>
            </a:r>
          </a:p>
        </p:txBody>
      </p:sp>
      <p:pic>
        <p:nvPicPr>
          <p:cNvPr id="14" name="Picture 1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187645"/>
            <a:ext cx="5396344" cy="3241355"/>
          </a:xfrm>
          <a:prstGeom prst="rect">
            <a:avLst/>
          </a:prstGeom>
          <a:blipFill>
            <a:blip r:embed="rId5"/>
            <a:stretch>
              <a:fillRect/>
            </a:stretch>
          </a:blipFill>
          <a:ln>
            <a:noFill/>
          </a:ln>
        </p:spPr>
      </p:pic>
      <p:sp>
        <p:nvSpPr>
          <p:cNvPr id="15" name="TextBox 14"/>
          <p:cNvSpPr txBox="1"/>
          <p:nvPr/>
        </p:nvSpPr>
        <p:spPr>
          <a:xfrm>
            <a:off x="838200" y="5832132"/>
            <a:ext cx="6096000" cy="584739"/>
          </a:xfrm>
          <a:prstGeom prst="rect">
            <a:avLst/>
          </a:prstGeom>
          <a:solidFill>
            <a:schemeClr val="accent6"/>
          </a:solidFill>
        </p:spPr>
        <p:txBody>
          <a:bodyPr wrap="square" lIns="91403" tIns="45702" rIns="91403" bIns="45702" rtlCol="0">
            <a:spAutoFit/>
          </a:bodyPr>
          <a:lstStyle/>
          <a:p>
            <a:pPr algn="ctr"/>
            <a:r>
              <a:rPr lang="en-US" sz="3200" dirty="0" err="1">
                <a:latin typeface="Arial-Rounded" pitchFamily="34" charset="0"/>
                <a:ea typeface="Arial-Rounded" pitchFamily="34" charset="0"/>
                <a:cs typeface="Arial-Rounded" pitchFamily="34" charset="0"/>
              </a:rPr>
              <a:t>Thi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cả</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347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en-US" sz="7200" b="1">
                <a:solidFill>
                  <a:schemeClr val="bg1"/>
                </a:solidFill>
                <a:latin typeface="Arial" pitchFamily="34" charset="0"/>
                <a:cs typeface="Arial" pitchFamily="34" charset="0"/>
              </a:rPr>
              <a:t>Tiết 2</a:t>
            </a:r>
          </a:p>
        </p:txBody>
      </p:sp>
      <p:sp>
        <p:nvSpPr>
          <p:cNvPr id="3" name="Oval 2"/>
          <p:cNvSpPr/>
          <p:nvPr/>
        </p:nvSpPr>
        <p:spPr>
          <a:xfrm>
            <a:off x="2752137"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en-US" sz="64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221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90459"/>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7" name="TextBox 6"/>
          <p:cNvSpPr txBox="1"/>
          <p:nvPr/>
        </p:nvSpPr>
        <p:spPr>
          <a:xfrm>
            <a:off x="618223" y="440146"/>
            <a:ext cx="10591800" cy="584727"/>
          </a:xfrm>
          <a:prstGeom prst="rect">
            <a:avLst/>
          </a:prstGeom>
          <a:noFill/>
        </p:spPr>
        <p:txBody>
          <a:bodyPr wrap="square" lIns="91391" tIns="45696" rIns="91391" bIns="45696" rtlCol="0">
            <a:spAutoFit/>
          </a:bodyPr>
          <a:lstStyle/>
          <a:p>
            <a:pPr algn="just"/>
            <a:r>
              <a:rPr lang="en-US" sz="3200" b="1" dirty="0" err="1" smtClean="0">
                <a:latin typeface="Arial-Rounded" pitchFamily="34" charset="0"/>
                <a:ea typeface="Arial-Rounded" pitchFamily="34" charset="0"/>
                <a:cs typeface="Arial-Rounded" pitchFamily="34" charset="0"/>
              </a:rPr>
              <a:t>Tìm</a:t>
            </a:r>
            <a:r>
              <a:rPr lang="en-US" sz="3200" b="1" dirty="0" smtClean="0">
                <a:latin typeface="Arial-Rounded" pitchFamily="34" charset="0"/>
                <a:ea typeface="Arial-Rounded" pitchFamily="34" charset="0"/>
                <a:cs typeface="Arial-Rounded" pitchFamily="34" charset="0"/>
              </a:rPr>
              <a:t> ở </a:t>
            </a:r>
            <a:r>
              <a:rPr lang="en-US" sz="3200" b="1" dirty="0" err="1" smtClean="0">
                <a:latin typeface="Arial-Rounded" pitchFamily="34" charset="0"/>
                <a:ea typeface="Arial-Rounded" pitchFamily="34" charset="0"/>
                <a:cs typeface="Arial-Rounded" pitchFamily="34" charset="0"/>
              </a:rPr>
              <a:t>cuối</a:t>
            </a:r>
            <a:r>
              <a:rPr lang="en-US" sz="3200" b="1" dirty="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các</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dòng</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thơ</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những</a:t>
            </a:r>
            <a:r>
              <a:rPr lang="en-US" sz="3200" b="1" dirty="0" smtClean="0">
                <a:latin typeface="Arial-Rounded" pitchFamily="34" charset="0"/>
                <a:ea typeface="Arial-Rounded" pitchFamily="34" charset="0"/>
                <a:cs typeface="Arial-Rounded" pitchFamily="34" charset="0"/>
              </a:rPr>
              <a:t> </a:t>
            </a:r>
            <a:r>
              <a:rPr lang="en-US" sz="3200" b="1" dirty="0">
                <a:latin typeface="Arial-Rounded" pitchFamily="34" charset="0"/>
                <a:ea typeface="Arial-Rounded" pitchFamily="34" charset="0"/>
                <a:cs typeface="Arial-Rounded" pitchFamily="34" charset="0"/>
              </a:rPr>
              <a:t>tiếng cùng vần với nhau.</a:t>
            </a:r>
          </a:p>
        </p:txBody>
      </p:sp>
      <p:sp>
        <p:nvSpPr>
          <p:cNvPr id="9" name="Rounded Rectangular Callout 8"/>
          <p:cNvSpPr/>
          <p:nvPr/>
        </p:nvSpPr>
        <p:spPr>
          <a:xfrm>
            <a:off x="1468231" y="1976716"/>
            <a:ext cx="5579189" cy="3672379"/>
          </a:xfrm>
          <a:prstGeom prst="wedgeRoundRectCallout">
            <a:avLst>
              <a:gd name="adj1" fmla="val 94364"/>
              <a:gd name="adj2" fmla="val 52861"/>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76199" y="1143000"/>
            <a:ext cx="1848527" cy="157207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228600" y="4278385"/>
            <a:ext cx="2209800" cy="2380952"/>
          </a:xfrm>
          <a:prstGeom prst="rect">
            <a:avLst/>
          </a:prstGeom>
        </p:spPr>
      </p:pic>
      <p:pic>
        <p:nvPicPr>
          <p:cNvPr id="1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91600" y="4278385"/>
            <a:ext cx="1752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02697" y="1912203"/>
            <a:ext cx="1790875"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không</a:t>
            </a:r>
            <a:endParaRPr lang="en-US" sz="4800" dirty="0"/>
          </a:p>
        </p:txBody>
      </p:sp>
      <p:sp>
        <p:nvSpPr>
          <p:cNvPr id="15" name="Rectangle 14"/>
          <p:cNvSpPr/>
          <p:nvPr/>
        </p:nvSpPr>
        <p:spPr>
          <a:xfrm>
            <a:off x="4787744" y="1905000"/>
            <a:ext cx="1460656"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công</a:t>
            </a:r>
            <a:endParaRPr lang="en-US" sz="4800" dirty="0"/>
          </a:p>
        </p:txBody>
      </p:sp>
      <p:sp>
        <p:nvSpPr>
          <p:cNvPr id="16" name="Rectangle 15"/>
          <p:cNvSpPr/>
          <p:nvPr/>
        </p:nvSpPr>
        <p:spPr>
          <a:xfrm>
            <a:off x="2246922" y="2826603"/>
            <a:ext cx="1334478" cy="830997"/>
          </a:xfrm>
          <a:prstGeom prst="rect">
            <a:avLst/>
          </a:prstGeom>
        </p:spPr>
        <p:txBody>
          <a:bodyPr wrap="square">
            <a:spAutoFit/>
          </a:bodyPr>
          <a:lstStyle/>
          <a:p>
            <a:r>
              <a:rPr lang="en-US" sz="4800" b="1" dirty="0">
                <a:solidFill>
                  <a:srgbClr val="FFFF00"/>
                </a:solidFill>
                <a:latin typeface="Arial-Rounded" pitchFamily="34" charset="0"/>
                <a:ea typeface="Arial-Rounded" pitchFamily="34" charset="0"/>
                <a:cs typeface="Arial-Rounded" pitchFamily="34" charset="0"/>
              </a:rPr>
              <a:t>trời</a:t>
            </a:r>
            <a:endParaRPr lang="en-US" sz="4800" dirty="0">
              <a:solidFill>
                <a:srgbClr val="FFFF00"/>
              </a:solidFill>
            </a:endParaRPr>
          </a:p>
        </p:txBody>
      </p:sp>
      <p:sp>
        <p:nvSpPr>
          <p:cNvPr id="17" name="Rectangle 16"/>
          <p:cNvSpPr/>
          <p:nvPr/>
        </p:nvSpPr>
        <p:spPr>
          <a:xfrm>
            <a:off x="4278491" y="2826603"/>
            <a:ext cx="811600" cy="830997"/>
          </a:xfrm>
          <a:prstGeom prst="rect">
            <a:avLst/>
          </a:prstGeom>
        </p:spPr>
        <p:txBody>
          <a:bodyPr wrap="square">
            <a:spAutoFit/>
          </a:bodyPr>
          <a:lstStyle/>
          <a:p>
            <a:r>
              <a:rPr lang="en-US" sz="4800" b="1" dirty="0">
                <a:solidFill>
                  <a:srgbClr val="FFFF00"/>
                </a:solidFill>
                <a:latin typeface="Arial-Rounded" pitchFamily="34" charset="0"/>
                <a:ea typeface="Arial-Rounded" pitchFamily="34" charset="0"/>
                <a:cs typeface="Arial-Rounded" pitchFamily="34" charset="0"/>
              </a:rPr>
              <a:t>ơi</a:t>
            </a:r>
            <a:endParaRPr lang="en-US" sz="4800" dirty="0">
              <a:solidFill>
                <a:srgbClr val="FFFF00"/>
              </a:solidFill>
            </a:endParaRPr>
          </a:p>
        </p:txBody>
      </p:sp>
      <p:sp>
        <p:nvSpPr>
          <p:cNvPr id="18" name="Rectangle 17"/>
          <p:cNvSpPr/>
          <p:nvPr/>
        </p:nvSpPr>
        <p:spPr>
          <a:xfrm>
            <a:off x="3179835" y="3664803"/>
            <a:ext cx="1326004"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phải</a:t>
            </a:r>
            <a:endParaRPr lang="en-US" sz="4800" dirty="0"/>
          </a:p>
        </p:txBody>
      </p:sp>
      <p:sp>
        <p:nvSpPr>
          <p:cNvPr id="19" name="Rectangle 18"/>
          <p:cNvSpPr/>
          <p:nvPr/>
        </p:nvSpPr>
        <p:spPr>
          <a:xfrm>
            <a:off x="5331271" y="3664803"/>
            <a:ext cx="1165704"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mãi</a:t>
            </a:r>
            <a:endParaRPr lang="en-US" sz="4800" dirty="0"/>
          </a:p>
        </p:txBody>
      </p:sp>
      <p:sp>
        <p:nvSpPr>
          <p:cNvPr id="20" name="Rectangle 19"/>
          <p:cNvSpPr/>
          <p:nvPr/>
        </p:nvSpPr>
        <p:spPr>
          <a:xfrm>
            <a:off x="2190494" y="4426803"/>
            <a:ext cx="982961" cy="830997"/>
          </a:xfrm>
          <a:prstGeom prst="rect">
            <a:avLst/>
          </a:prstGeom>
        </p:spPr>
        <p:txBody>
          <a:bodyPr wrap="none">
            <a:spAutoFit/>
          </a:bodyPr>
          <a:lstStyle/>
          <a:p>
            <a:r>
              <a:rPr lang="en-US" sz="4800" b="1" dirty="0">
                <a:solidFill>
                  <a:srgbClr val="FFFF00"/>
                </a:solidFill>
                <a:latin typeface="Arial-Rounded" pitchFamily="34" charset="0"/>
                <a:ea typeface="Arial-Rounded" pitchFamily="34" charset="0"/>
                <a:cs typeface="Arial-Rounded" pitchFamily="34" charset="0"/>
              </a:rPr>
              <a:t>gió</a:t>
            </a:r>
            <a:endParaRPr lang="en-US" sz="4800" dirty="0">
              <a:solidFill>
                <a:srgbClr val="FFFF00"/>
              </a:solidFill>
            </a:endParaRPr>
          </a:p>
        </p:txBody>
      </p:sp>
      <p:sp>
        <p:nvSpPr>
          <p:cNvPr id="21" name="Rectangle 20"/>
          <p:cNvSpPr/>
          <p:nvPr/>
        </p:nvSpPr>
        <p:spPr>
          <a:xfrm>
            <a:off x="4427730" y="4503003"/>
            <a:ext cx="662361" cy="830997"/>
          </a:xfrm>
          <a:prstGeom prst="rect">
            <a:avLst/>
          </a:prstGeom>
        </p:spPr>
        <p:txBody>
          <a:bodyPr wrap="none">
            <a:spAutoFit/>
          </a:bodyPr>
          <a:lstStyle/>
          <a:p>
            <a:r>
              <a:rPr lang="en-US" sz="4800" b="1" dirty="0">
                <a:solidFill>
                  <a:srgbClr val="FFFF00"/>
                </a:solidFill>
                <a:latin typeface="Arial-Rounded" pitchFamily="34" charset="0"/>
                <a:ea typeface="Arial-Rounded" pitchFamily="34" charset="0"/>
                <a:cs typeface="Arial-Rounded" pitchFamily="34" charset="0"/>
              </a:rPr>
              <a:t>to</a:t>
            </a:r>
            <a:endParaRPr lang="en-US" sz="4800" dirty="0">
              <a:solidFill>
                <a:srgbClr val="FFFF00"/>
              </a:solidFill>
            </a:endParaRPr>
          </a:p>
        </p:txBody>
      </p:sp>
      <p:pic>
        <p:nvPicPr>
          <p:cNvPr id="22" name="Picture 21"/>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10"/>
            <a:stretch>
              <a:fillRect/>
            </a:stretch>
          </a:blipFill>
          <a:ln>
            <a:noFill/>
          </a:ln>
        </p:spPr>
      </p:pic>
    </p:spTree>
    <p:extLst>
      <p:ext uri="{BB962C8B-B14F-4D97-AF65-F5344CB8AC3E}">
        <p14:creationId xmlns:p14="http://schemas.microsoft.com/office/powerpoint/2010/main" val="11661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38200" y="5832133"/>
            <a:ext cx="6096000" cy="1077182"/>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a.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nhỏ</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những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gì</a:t>
            </a:r>
            <a:r>
              <a:rPr lang="en-US" sz="3200" dirty="0">
                <a:latin typeface="Arial-Rounded" pitchFamily="34" charset="0"/>
                <a:ea typeface="Arial-Rounded" pitchFamily="34" charset="0"/>
                <a:cs typeface="Arial-Rounded" pitchFamily="34" charset="0"/>
              </a:rPr>
              <a:t>?</a:t>
            </a:r>
          </a:p>
        </p:txBody>
      </p:sp>
      <p:pic>
        <p:nvPicPr>
          <p:cNvPr id="14" name="Picture 1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187645"/>
            <a:ext cx="5396344" cy="3241355"/>
          </a:xfrm>
          <a:prstGeom prst="rect">
            <a:avLst/>
          </a:prstGeom>
          <a:blipFill>
            <a:blip r:embed="rId5"/>
            <a:stretch>
              <a:fillRect/>
            </a:stretch>
          </a:blipFill>
          <a:ln>
            <a:noFill/>
          </a:ln>
        </p:spPr>
      </p:pic>
      <p:sp>
        <p:nvSpPr>
          <p:cNvPr id="15" name="TextBox 14"/>
          <p:cNvSpPr txBox="1"/>
          <p:nvPr/>
        </p:nvSpPr>
        <p:spPr>
          <a:xfrm>
            <a:off x="838200" y="5832133"/>
            <a:ext cx="6096000" cy="1077182"/>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 Theo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nhỏ</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sao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a:t>
            </a:r>
            <a:r>
              <a:rPr lang="en-US" sz="3200" dirty="0">
                <a:latin typeface="Arial-Rounded" pitchFamily="34" charset="0"/>
                <a:ea typeface="Arial-Rounded" pitchFamily="34" charset="0"/>
                <a:cs typeface="Arial-Rounded" pitchFamily="34" charset="0"/>
              </a:rPr>
              <a:t> phi </a:t>
            </a:r>
            <a:r>
              <a:rPr lang="en-US" sz="3200" dirty="0" err="1">
                <a:latin typeface="Arial-Rounded" pitchFamily="34" charset="0"/>
                <a:ea typeface="Arial-Rounded" pitchFamily="34" charset="0"/>
                <a:cs typeface="Arial-Rounded" pitchFamily="34" charset="0"/>
              </a:rPr>
              <a:t>công</a:t>
            </a:r>
            <a:r>
              <a:rPr lang="en-US" sz="3200" dirty="0">
                <a:latin typeface="Arial-Rounded" pitchFamily="34" charset="0"/>
                <a:ea typeface="Arial-Rounded" pitchFamily="34" charset="0"/>
                <a:cs typeface="Arial-Rounded" pitchFamily="34" charset="0"/>
              </a:rPr>
              <a:t> bay </a:t>
            </a:r>
            <a:r>
              <a:rPr lang="en-US" sz="3200" dirty="0" err="1">
                <a:latin typeface="Arial-Rounded" pitchFamily="34" charset="0"/>
                <a:ea typeface="Arial-Rounded" pitchFamily="34" charset="0"/>
                <a:cs typeface="Arial-Rounded" pitchFamily="34" charset="0"/>
              </a:rPr>
              <a:t>lên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thăm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Cuội</a:t>
            </a:r>
            <a:r>
              <a:rPr lang="en-US" sz="3200" dirty="0">
                <a:latin typeface="Arial-Rounded" pitchFamily="34" charset="0"/>
                <a:ea typeface="Arial-Rounded" pitchFamily="34" charset="0"/>
                <a:cs typeface="Arial-Rounded" pitchFamily="34" charset="0"/>
              </a:rPr>
              <a:t>?</a:t>
            </a:r>
          </a:p>
        </p:txBody>
      </p:sp>
      <p:cxnSp>
        <p:nvCxnSpPr>
          <p:cNvPr id="3" name="Straight Connector 2"/>
          <p:cNvCxnSpPr/>
          <p:nvPr/>
        </p:nvCxnSpPr>
        <p:spPr>
          <a:xfrm>
            <a:off x="616528" y="1371600"/>
            <a:ext cx="2736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5800" y="1825160"/>
            <a:ext cx="342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6819" y="2286000"/>
            <a:ext cx="25869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64419" y="4114800"/>
            <a:ext cx="22987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53823" y="4572000"/>
            <a:ext cx="35285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64419" y="5105400"/>
            <a:ext cx="28321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053823" y="5562600"/>
            <a:ext cx="2995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5805" y="2743200"/>
            <a:ext cx="2783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8200" y="5846271"/>
            <a:ext cx="6096000" cy="1077182"/>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 </a:t>
            </a:r>
            <a:r>
              <a:rPr lang="en-US" sz="3200" dirty="0" err="1">
                <a:latin typeface="Arial-Rounded" pitchFamily="34" charset="0"/>
                <a:ea typeface="Arial-Rounded" pitchFamily="34" charset="0"/>
                <a:cs typeface="Arial-Rounded" pitchFamily="34" charset="0"/>
              </a:rPr>
              <a:t>Em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muốn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biết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thêm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điều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về</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thiên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nhiên</a:t>
            </a:r>
            <a:r>
              <a:rPr lang="en-US" sz="32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25919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P spid="15"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im Hoạt Hình Cho Bé – Khôn Lớn Mỗi Ngày- Tập 41 - Bé gần gũi với thiên nhi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350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800" y="386241"/>
            <a:ext cx="4729658"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a:t>
            </a:r>
            <a:r>
              <a:rPr lang="en-US" sz="3200" b="1" dirty="0" err="1">
                <a:latin typeface="Arial-Rounded" pitchFamily="34" charset="0"/>
                <a:ea typeface="Arial-Rounded" pitchFamily="34" charset="0"/>
                <a:cs typeface="Arial-Rounded" pitchFamily="34" charset="0"/>
              </a:rPr>
              <a:t>thuộc</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lòng</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bài</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thơ</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152400" y="1629215"/>
            <a:ext cx="4419600"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910528" y="2514600"/>
            <a:ext cx="4370945"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7543800" y="2666999"/>
            <a:ext cx="4585854" cy="4585871"/>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12" name="Rectangle 11"/>
          <p:cNvSpPr/>
          <p:nvPr/>
        </p:nvSpPr>
        <p:spPr>
          <a:xfrm>
            <a:off x="-152400" y="1639193"/>
            <a:ext cx="4267200" cy="3847207"/>
          </a:xfrm>
          <a:prstGeom prst="rect">
            <a:avLst/>
          </a:prstGeom>
          <a:solidFill>
            <a:schemeClr val="bg1"/>
          </a:solidFill>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mây </a:t>
            </a:r>
            <a:r>
              <a:rPr lang="en-US" sz="3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ngang</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962400" y="2514600"/>
            <a:ext cx="3733800" cy="4308872"/>
          </a:xfrm>
          <a:prstGeom prst="rect">
            <a:avLst/>
          </a:prstGeom>
          <a:solidFill>
            <a:schemeClr val="bg1"/>
          </a:solidFill>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err="1">
                <a:latin typeface="Arial-Rounded" panose="020B0500000000000000" pitchFamily="34" charset="0"/>
                <a:ea typeface="Arial-Rounded" panose="020B0500000000000000" pitchFamily="34" charset="0"/>
                <a:cs typeface="Arial-Rounded" panose="020B0500000000000000" pitchFamily="34" charset="0"/>
              </a:rPr>
              <a:t>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rằm tròn to.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Cuội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7543800" y="2648664"/>
            <a:ext cx="4585854" cy="4585871"/>
          </a:xfrm>
          <a:prstGeom prst="rect">
            <a:avLst/>
          </a:prstGeom>
          <a:solidFill>
            <a:schemeClr val="bg1"/>
          </a:solidFill>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Mẹ</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5"/>
          <p:cNvSpPr/>
          <p:nvPr/>
        </p:nvSpPr>
        <p:spPr>
          <a:xfrm>
            <a:off x="3431629" y="844310"/>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966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3" grpId="0" animBg="1"/>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333" l="1268" r="95246">
                        <a14:foregroundMark x1="18700" y1="24762" x2="35341" y2="35714"/>
                        <a14:foregroundMark x1="37559" y1="22857" x2="19968" y2="36190"/>
                        <a14:foregroundMark x1="23930" y1="20952" x2="24881" y2="24524"/>
                        <a14:foregroundMark x1="24881" y1="20000" x2="37718" y2="21190"/>
                        <a14:foregroundMark x1="51506" y1="20476" x2="63391" y2="36429"/>
                        <a14:foregroundMark x1="66086" y1="22857" x2="63550" y2="32857"/>
                        <a14:foregroundMark x1="50713" y1="20952" x2="51664" y2="35000"/>
                        <a14:foregroundMark x1="40412" y1="63095" x2="58637" y2="50000"/>
                        <a14:foregroundMark x1="41521" y1="57143" x2="43106" y2="56667"/>
                        <a14:foregroundMark x1="11410" y1="74048" x2="25198" y2="62143"/>
                        <a14:foregroundMark x1="8558" y1="58095" x2="21712" y2="54524"/>
                        <a14:foregroundMark x1="19810" y1="50476" x2="19810" y2="55714"/>
                        <a14:foregroundMark x1="9667" y1="57381" x2="11252" y2="73095"/>
                        <a14:foregroundMark x1="17433" y1="26429" x2="17433" y2="38810"/>
                        <a14:foregroundMark x1="17591" y1="40952" x2="29794" y2="41190"/>
                        <a14:foregroundMark x1="39144" y1="21429" x2="35341" y2="34286"/>
                        <a14:foregroundMark x1="49128" y1="18810" x2="47385" y2="35714"/>
                        <a14:foregroundMark x1="50079" y1="20000" x2="64025" y2="14048"/>
                        <a14:foregroundMark x1="64025" y1="14048" x2="66719" y2="24286"/>
                        <a14:foregroundMark x1="72425" y1="51667" x2="89382" y2="50714"/>
                        <a14:foregroundMark x1="83518" y1="45476" x2="85578" y2="36429"/>
                        <a14:foregroundMark x1="86688" y1="48095" x2="90333" y2="43810"/>
                        <a14:foregroundMark x1="82409" y1="46667" x2="80032" y2="37619"/>
                        <a14:foregroundMark x1="88273" y1="41667" x2="85737" y2="45238"/>
                        <a14:foregroundMark x1="76545" y1="53571" x2="72900" y2="65238"/>
                        <a14:foregroundMark x1="79239" y1="56667" x2="77813" y2="64762"/>
                        <a14:foregroundMark x1="84311" y1="57381" x2="83201" y2="65238"/>
                        <a14:foregroundMark x1="88273" y1="56905" x2="86529" y2="66429"/>
                        <a14:foregroundMark x1="89699" y1="54048" x2="89382" y2="67619"/>
                        <a14:foregroundMark x1="37876" y1="74524" x2="37242" y2="93810"/>
                        <a14:foregroundMark x1="40412" y1="75476" x2="41680" y2="93810"/>
                        <a14:foregroundMark x1="33597" y1="75476" x2="32805" y2="91905"/>
                        <a14:foregroundMark x1="30745" y1="79286" x2="29477" y2="90714"/>
                        <a14:foregroundMark x1="29952" y1="74286" x2="43582" y2="74048"/>
                        <a14:foregroundMark x1="29794" y1="72381" x2="27892" y2="82619"/>
                        <a14:foregroundMark x1="70840" y1="71667" x2="70206" y2="76429"/>
                        <a14:foregroundMark x1="63550" y1="90238" x2="61014" y2="95476"/>
                        <a14:foregroundMark x1="77179" y1="89762" x2="82726" y2="89762"/>
                        <a14:foregroundMark x1="78288" y1="79048" x2="82092" y2="88571"/>
                        <a14:foregroundMark x1="63074" y1="72857" x2="71949" y2="71190"/>
                        <a14:foregroundMark x1="51506" y1="62857" x2="63074" y2="54762"/>
                        <a14:foregroundMark x1="41204" y1="56667" x2="49128" y2="45000"/>
                        <a14:foregroundMark x1="50079" y1="45000" x2="62282" y2="50952"/>
                        <a14:foregroundMark x1="62916" y1="50952" x2="62758" y2="54524"/>
                      </a14:backgroundRemoval>
                    </a14:imgEffect>
                  </a14:imgLayer>
                </a14:imgProps>
              </a:ext>
              <a:ext uri="{28A0092B-C50C-407E-A947-70E740481C1C}">
                <a14:useLocalDpi xmlns:a14="http://schemas.microsoft.com/office/drawing/2010/main" val="0"/>
              </a:ext>
            </a:extLst>
          </a:blip>
          <a:srcRect/>
          <a:stretch>
            <a:fillRect/>
          </a:stretch>
        </p:blipFill>
        <p:spPr bwMode="auto">
          <a:xfrm>
            <a:off x="1" y="533400"/>
            <a:ext cx="1217814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9" name="TextBox 8"/>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sp>
        <p:nvSpPr>
          <p:cNvPr id="11" name="TextBox 10"/>
          <p:cNvSpPr txBox="1"/>
          <p:nvPr/>
        </p:nvSpPr>
        <p:spPr>
          <a:xfrm>
            <a:off x="249382" y="4191000"/>
            <a:ext cx="11928762" cy="2554497"/>
          </a:xfrm>
          <a:prstGeom prst="rect">
            <a:avLst/>
          </a:prstGeom>
          <a:noFill/>
        </p:spPr>
        <p:txBody>
          <a:bodyPr wrap="square" lIns="91391" tIns="45696" rIns="91391" bIns="45696" rtlCol="0">
            <a:spAutoFit/>
          </a:bodyPr>
          <a:lstStyle/>
          <a:p>
            <a:pPr algn="just"/>
            <a:r>
              <a:rPr lang="en-US" sz="3200" dirty="0">
                <a:latin typeface="Arial-Rounded" pitchFamily="34" charset="0"/>
                <a:ea typeface="Arial-Rounded" pitchFamily="34" charset="0"/>
                <a:cs typeface="Arial-Rounded" pitchFamily="34" charset="0"/>
              </a:rPr>
              <a:t>Em thấy hiện tượng thiên nhiên nào trong tranh? Em biết gì về những hiện tượng thiên nhiên đó? Hiện tượng thiên nhiên mà em muốn nói là hiện tượng thiên nhiên gì? Em nhìn thấy hiện tượng đó ở đâu, vào lúc nào? Hiện tượng đó có những đặc điểm gì?</a:t>
            </a:r>
            <a:endParaRPr lang="en-US" sz="3200"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422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accel="3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09800" y="27856"/>
            <a:ext cx="10134600"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extLst>
      <p:ext uri="{BB962C8B-B14F-4D97-AF65-F5344CB8AC3E}">
        <p14:creationId xmlns:p14="http://schemas.microsoft.com/office/powerpoint/2010/main" val="2476171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7" name="TextBox 6"/>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33" y="1252721"/>
            <a:ext cx="2734367" cy="1775310"/>
          </a:xfrm>
          <a:prstGeom prst="ellipse">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54632"/>
            <a:ext cx="2424544" cy="18983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380" y="3843824"/>
            <a:ext cx="2360764" cy="200288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6" y="3843824"/>
            <a:ext cx="2881744" cy="2145621"/>
          </a:xfrm>
          <a:prstGeom prst="ellipse">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599" y="3843824"/>
            <a:ext cx="2799603" cy="18575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1197582"/>
            <a:ext cx="3657600" cy="166335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3800" y="1013668"/>
            <a:ext cx="3886200" cy="1847271"/>
          </a:xfrm>
          <a:prstGeom prst="ellipse">
            <a:avLst/>
          </a:prstGeom>
          <a:ln>
            <a:noFill/>
          </a:ln>
          <a:effectLst>
            <a:softEdge rad="112500"/>
          </a:effectLst>
        </p:spPr>
      </p:pic>
      <p:sp>
        <p:nvSpPr>
          <p:cNvPr id="23" name="Rectangle 22"/>
          <p:cNvSpPr/>
          <p:nvPr/>
        </p:nvSpPr>
        <p:spPr>
          <a:xfrm>
            <a:off x="542233" y="2651678"/>
            <a:ext cx="2416046" cy="830997"/>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1: </a:t>
            </a:r>
          </a:p>
          <a:p>
            <a:pPr lvl="0" algn="just"/>
            <a:r>
              <a:rPr lang="en-US" sz="2400" b="1" dirty="0">
                <a:solidFill>
                  <a:prstClr val="black"/>
                </a:solidFill>
                <a:latin typeface="Arial-Rounded" pitchFamily="34" charset="0"/>
                <a:ea typeface="Arial-Rounded" pitchFamily="34" charset="0"/>
                <a:cs typeface="Arial-Rounded" pitchFamily="34" charset="0"/>
              </a:rPr>
              <a:t>Mặt trời khi nắng </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4" name="Rectangle 23"/>
          <p:cNvSpPr/>
          <p:nvPr/>
        </p:nvSpPr>
        <p:spPr>
          <a:xfrm>
            <a:off x="4432039" y="2829656"/>
            <a:ext cx="2468946"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2:  Cầu vồng</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5" name="Rectangle 24"/>
          <p:cNvSpPr/>
          <p:nvPr/>
        </p:nvSpPr>
        <p:spPr>
          <a:xfrm>
            <a:off x="9102863" y="3104314"/>
            <a:ext cx="2250937"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3:  sấm sét</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6" name="Rectangle 25"/>
          <p:cNvSpPr/>
          <p:nvPr/>
        </p:nvSpPr>
        <p:spPr>
          <a:xfrm>
            <a:off x="1" y="6143264"/>
            <a:ext cx="2186817"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4:  Gió, lốc</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7" name="Rectangle 26"/>
          <p:cNvSpPr/>
          <p:nvPr/>
        </p:nvSpPr>
        <p:spPr>
          <a:xfrm>
            <a:off x="3067946" y="6131706"/>
            <a:ext cx="3065263"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5:  trời nhiều mây</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8" name="Rectangle 27"/>
          <p:cNvSpPr/>
          <p:nvPr/>
        </p:nvSpPr>
        <p:spPr>
          <a:xfrm>
            <a:off x="6328868" y="5228616"/>
            <a:ext cx="3509294"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6:  mặt trăng buổi tối</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9" name="Rectangle 28"/>
          <p:cNvSpPr/>
          <p:nvPr/>
        </p:nvSpPr>
        <p:spPr>
          <a:xfrm>
            <a:off x="9817380" y="6115307"/>
            <a:ext cx="1818126"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7:  mưa</a:t>
            </a:r>
            <a:endParaRPr lang="en-US" sz="2400" b="1"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922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242" y="1371600"/>
            <a:ext cx="10998758" cy="2147323"/>
          </a:xfrm>
          <a:prstGeom prst="rect">
            <a:avLst/>
          </a:prstGeom>
          <a:solidFill>
            <a:schemeClr val="bg1"/>
          </a:solidFill>
          <a:ln>
            <a:noFill/>
          </a:ln>
          <a:effectLst/>
        </p:spPr>
      </p:pic>
      <p:sp>
        <p:nvSpPr>
          <p:cNvPr id="5" name="TextBox 4"/>
          <p:cNvSpPr txBox="1"/>
          <p:nvPr/>
        </p:nvSpPr>
        <p:spPr>
          <a:xfrm>
            <a:off x="990600" y="76200"/>
            <a:ext cx="3429000" cy="584727"/>
          </a:xfrm>
          <a:prstGeom prst="rect">
            <a:avLst/>
          </a:prstGeom>
          <a:noFill/>
        </p:spPr>
        <p:txBody>
          <a:bodyPr wrap="square" lIns="91391" tIns="45696" rIns="91391" bIns="45696" rtlCol="0">
            <a:spAutoFit/>
          </a:bodyPr>
          <a:lstStyle/>
          <a:p>
            <a:pPr algn="just"/>
            <a:r>
              <a:rPr lang="en-US" sz="3200" b="1" dirty="0" err="1">
                <a:latin typeface="Arial-Rounded" pitchFamily="34" charset="0"/>
                <a:ea typeface="Arial-Rounded" pitchFamily="34" charset="0"/>
                <a:cs typeface="Arial-Rounded" pitchFamily="34" charset="0"/>
              </a:rPr>
              <a:t>Viết</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vở</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tập</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viết</a:t>
            </a:r>
            <a:endParaRPr lang="en-US" sz="3200" b="1" dirty="0">
              <a:latin typeface="Arial Rounded MT Bold" pitchFamily="34" charset="0"/>
              <a:ea typeface="Arial-Rounded" pitchFamily="34" charset="0"/>
              <a:cs typeface="Arial-Rounded" pitchFamily="34" charset="0"/>
            </a:endParaRPr>
          </a:p>
        </p:txBody>
      </p:sp>
      <p:sp>
        <p:nvSpPr>
          <p:cNvPr id="6" name="TextBox 5"/>
          <p:cNvSpPr txBox="1"/>
          <p:nvPr/>
        </p:nvSpPr>
        <p:spPr>
          <a:xfrm>
            <a:off x="304800" y="786873"/>
            <a:ext cx="3429000" cy="584727"/>
          </a:xfrm>
          <a:prstGeom prst="rect">
            <a:avLst/>
          </a:prstGeom>
          <a:noFill/>
        </p:spPr>
        <p:txBody>
          <a:bodyPr wrap="square" lIns="91391" tIns="45696" rIns="91391" bIns="45696" rtlCol="0">
            <a:spAutoFit/>
          </a:bodyPr>
          <a:lstStyle/>
          <a:p>
            <a:pPr algn="just"/>
            <a:r>
              <a:rPr lang="en-US" sz="3200" b="1" dirty="0">
                <a:solidFill>
                  <a:srgbClr val="00B0F0"/>
                </a:solidFill>
                <a:latin typeface="Arial-Rounded" pitchFamily="34" charset="0"/>
                <a:ea typeface="Arial-Rounded" pitchFamily="34" charset="0"/>
                <a:cs typeface="Arial-Rounded" pitchFamily="34" charset="0"/>
              </a:rPr>
              <a:t>1. </a:t>
            </a:r>
            <a:r>
              <a:rPr lang="en-US" sz="3200" b="1" dirty="0" err="1">
                <a:solidFill>
                  <a:srgbClr val="00B0F0"/>
                </a:solidFill>
                <a:latin typeface="Arial-Rounded" pitchFamily="34" charset="0"/>
                <a:ea typeface="Arial-Rounded" pitchFamily="34" charset="0"/>
                <a:cs typeface="Arial-Rounded" pitchFamily="34" charset="0"/>
              </a:rPr>
              <a:t>Viết</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từ</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ngữ</a:t>
            </a:r>
            <a:endParaRPr lang="en-US" sz="3200" b="1" dirty="0">
              <a:solidFill>
                <a:srgbClr val="00B0F0"/>
              </a:solidFill>
              <a:latin typeface="Arial Rounded MT Bold" pitchFamily="34" charset="0"/>
              <a:ea typeface="Arial-Rounded" pitchFamily="34" charset="0"/>
              <a:cs typeface="Arial-Rounded" pitchFamily="34" charset="0"/>
            </a:endParaRPr>
          </a:p>
        </p:txBody>
      </p:sp>
      <p:sp>
        <p:nvSpPr>
          <p:cNvPr id="7" name="Rectangle 6"/>
          <p:cNvSpPr/>
          <p:nvPr/>
        </p:nvSpPr>
        <p:spPr>
          <a:xfrm>
            <a:off x="1214207" y="1838528"/>
            <a:ext cx="2519593" cy="584775"/>
          </a:xfrm>
          <a:prstGeom prst="rect">
            <a:avLst/>
          </a:prstGeom>
        </p:spPr>
        <p:txBody>
          <a:bodyPr wrap="square">
            <a:spAutoFit/>
          </a:bodyPr>
          <a:lstStyle/>
          <a:p>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trăng</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rằm</a:t>
            </a:r>
            <a:endParaRPr lang="en-US" sz="3200" b="1" dirty="0">
              <a:solidFill>
                <a:srgbClr val="0418AC"/>
              </a:solidFill>
              <a:latin typeface="HP001 4H" panose="020B0603050302020204" pitchFamily="34" charset="-127"/>
              <a:ea typeface="HP001 4H" panose="020B0603050302020204" pitchFamily="34" charset="-127"/>
              <a:cs typeface="Arial-Rounded" pitchFamily="34" charset="0"/>
            </a:endParaRPr>
          </a:p>
        </p:txBody>
      </p:sp>
      <p:pic>
        <p:nvPicPr>
          <p:cNvPr id="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241" y="4558277"/>
            <a:ext cx="10998758" cy="2147323"/>
          </a:xfrm>
          <a:prstGeom prst="rect">
            <a:avLst/>
          </a:prstGeom>
          <a:solidFill>
            <a:schemeClr val="bg1"/>
          </a:solidFill>
          <a:ln>
            <a:noFill/>
          </a:ln>
          <a:effectLst/>
        </p:spPr>
      </p:pic>
      <p:sp>
        <p:nvSpPr>
          <p:cNvPr id="13" name="Rectangle 12"/>
          <p:cNvSpPr/>
          <p:nvPr/>
        </p:nvSpPr>
        <p:spPr>
          <a:xfrm>
            <a:off x="1214206" y="5034569"/>
            <a:ext cx="9910994" cy="584775"/>
          </a:xfrm>
          <a:prstGeom prst="rect">
            <a:avLst/>
          </a:prstGeom>
        </p:spPr>
        <p:txBody>
          <a:bodyPr wrap="square">
            <a:spAutoFit/>
          </a:bodyPr>
          <a:lstStyle/>
          <a:p>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gió</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Ǉo</a:t>
            </a:r>
            <a:r>
              <a:rPr lang="en-US" sz="3200" b="1">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smtClean="0">
                <a:solidFill>
                  <a:srgbClr val="0418AC"/>
                </a:solidFill>
                <a:latin typeface="HP001 4H" panose="020B0603050302020204" pitchFamily="34" charset="-127"/>
                <a:ea typeface="HP001 4H" panose="020B0603050302020204" pitchFamily="34" charset="-127"/>
                <a:cs typeface="Arial-Rounded" pitchFamily="34" charset="0"/>
              </a:rPr>
              <a:t>ǇrƟ</a:t>
            </a:r>
            <a:r>
              <a:rPr lang="en-US" sz="3200" b="1" dirty="0" smtClean="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l-GR" sz="3200" b="1" dirty="0">
                <a:solidFill>
                  <a:srgbClr val="0418AC"/>
                </a:solidFill>
                <a:latin typeface="HP001 4H" panose="020B0603050302020204" pitchFamily="34" charset="-127"/>
                <a:ea typeface="HP001 4H" panose="020B0603050302020204" pitchFamily="34" charset="-127"/>
                <a:cs typeface="Arial-Rounded" pitchFamily="34" charset="0"/>
              </a:rPr>
              <a:t>Π</a:t>
            </a:r>
            <a:r>
              <a:rPr lang="el-GR" sz="3200" b="1" dirty="0" smtClean="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err="1" smtClean="0">
                <a:solidFill>
                  <a:srgbClr val="0418AC"/>
                </a:solidFill>
                <a:latin typeface="HP001 4H" panose="020B0603050302020204" pitchFamily="34" charset="-127"/>
                <a:ea typeface="HP001 4H" panose="020B0603050302020204" pitchFamily="34" charset="-127"/>
                <a:cs typeface="Arial-Rounded" pitchFamily="34" charset="0"/>
              </a:rPr>
              <a:t>mãi</a:t>
            </a:r>
            <a:r>
              <a:rPr lang="en-US" sz="3200" b="1" dirty="0" smtClean="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l-GR" sz="3200" b="1" dirty="0">
                <a:solidFill>
                  <a:srgbClr val="0418AC"/>
                </a:solidFill>
                <a:latin typeface="HP001 4H" panose="020B0603050302020204" pitchFamily="34" charset="-127"/>
                <a:ea typeface="HP001 4H" panose="020B0603050302020204" pitchFamily="34" charset="-127"/>
                <a:cs typeface="Arial-Rounded" pitchFamily="34" charset="0"/>
              </a:rPr>
              <a:t>ι</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ải</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l-GR" sz="3200" b="1" dirty="0" smtClean="0">
                <a:solidFill>
                  <a:srgbClr val="0418AC"/>
                </a:solidFill>
                <a:latin typeface="HP001 4H" panose="020B0603050302020204" pitchFamily="34" charset="-127"/>
                <a:ea typeface="HP001 4H" panose="020B0603050302020204" pitchFamily="34" charset="-127"/>
                <a:cs typeface="Arial-Rounded" pitchFamily="34" charset="0"/>
              </a:rPr>
              <a:t>δ</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Ūg</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cŪg</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endParaRPr lang="en-US" sz="3200" b="1" dirty="0">
              <a:solidFill>
                <a:srgbClr val="0418AC"/>
              </a:solidFill>
              <a:latin typeface="HP001 4H" panose="020B0603050302020204" pitchFamily="34" charset="-127"/>
              <a:ea typeface="HP001 4H" panose="020B0603050302020204" pitchFamily="34" charset="-127"/>
              <a:cs typeface="Arial-Rounded" pitchFamily="34" charset="0"/>
            </a:endParaRPr>
          </a:p>
        </p:txBody>
      </p:sp>
      <p:sp>
        <p:nvSpPr>
          <p:cNvPr id="14" name="Rectangle 13"/>
          <p:cNvSpPr/>
          <p:nvPr/>
        </p:nvSpPr>
        <p:spPr>
          <a:xfrm>
            <a:off x="1214207" y="2500000"/>
            <a:ext cx="2519593" cy="584775"/>
          </a:xfrm>
          <a:prstGeom prst="rect">
            <a:avLst/>
          </a:prstGeom>
        </p:spPr>
        <p:txBody>
          <a:bodyPr wrap="square">
            <a:spAutoFit/>
          </a:bodyPr>
          <a:lstStyle/>
          <a:p>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chăn</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trâu</a:t>
            </a:r>
            <a:endParaRPr lang="en-US" sz="3200" b="1" dirty="0">
              <a:solidFill>
                <a:srgbClr val="0418AC"/>
              </a:solidFill>
              <a:latin typeface="HP001 4H" panose="020B0603050302020204" pitchFamily="34" charset="-127"/>
              <a:ea typeface="HP001 4H" panose="020B0603050302020204" pitchFamily="34" charset="-127"/>
              <a:cs typeface="Arial-Rounded" pitchFamily="34" charset="0"/>
            </a:endParaRPr>
          </a:p>
        </p:txBody>
      </p:sp>
      <p:sp>
        <p:nvSpPr>
          <p:cNvPr id="15" name="Rectangle 14"/>
          <p:cNvSpPr/>
          <p:nvPr/>
        </p:nvSpPr>
        <p:spPr>
          <a:xfrm>
            <a:off x="4572000" y="2500000"/>
            <a:ext cx="2519593" cy="584775"/>
          </a:xfrm>
          <a:prstGeom prst="rect">
            <a:avLst/>
          </a:prstGeom>
        </p:spPr>
        <p:txBody>
          <a:bodyPr wrap="square">
            <a:spAutoFit/>
          </a:bodyPr>
          <a:lstStyle/>
          <a:p>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chăn</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trâu</a:t>
            </a:r>
            <a:endParaRPr lang="en-US" sz="3200" b="1" dirty="0">
              <a:solidFill>
                <a:srgbClr val="0418AC"/>
              </a:solidFill>
              <a:latin typeface="HP001 4H" panose="020B0603050302020204" pitchFamily="34" charset="-127"/>
              <a:ea typeface="HP001 4H" panose="020B0603050302020204" pitchFamily="34" charset="-127"/>
              <a:cs typeface="Arial-Rounded" pitchFamily="34" charset="0"/>
            </a:endParaRPr>
          </a:p>
        </p:txBody>
      </p:sp>
      <p:sp>
        <p:nvSpPr>
          <p:cNvPr id="16" name="Rectangle 15"/>
          <p:cNvSpPr/>
          <p:nvPr/>
        </p:nvSpPr>
        <p:spPr>
          <a:xfrm>
            <a:off x="8686800" y="2505369"/>
            <a:ext cx="2519593" cy="584775"/>
          </a:xfrm>
          <a:prstGeom prst="rect">
            <a:avLst/>
          </a:prstGeom>
        </p:spPr>
        <p:txBody>
          <a:bodyPr wrap="square">
            <a:spAutoFit/>
          </a:bodyPr>
          <a:lstStyle/>
          <a:p>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chăn</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trâu</a:t>
            </a:r>
            <a:endParaRPr lang="en-US" sz="3200" b="1" dirty="0">
              <a:solidFill>
                <a:srgbClr val="0418AC"/>
              </a:solidFill>
              <a:latin typeface="HP001 4H" panose="020B0603050302020204" pitchFamily="34" charset="-127"/>
              <a:ea typeface="HP001 4H" panose="020B0603050302020204" pitchFamily="34" charset="-127"/>
              <a:cs typeface="Arial-Rounded" pitchFamily="34" charset="0"/>
            </a:endParaRPr>
          </a:p>
        </p:txBody>
      </p:sp>
      <p:sp>
        <p:nvSpPr>
          <p:cNvPr id="17" name="Rectangle 16"/>
          <p:cNvSpPr/>
          <p:nvPr/>
        </p:nvSpPr>
        <p:spPr>
          <a:xfrm>
            <a:off x="8686800" y="1840649"/>
            <a:ext cx="2519593" cy="584775"/>
          </a:xfrm>
          <a:prstGeom prst="rect">
            <a:avLst/>
          </a:prstGeom>
        </p:spPr>
        <p:txBody>
          <a:bodyPr wrap="square">
            <a:spAutoFit/>
          </a:bodyPr>
          <a:lstStyle/>
          <a:p>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trăng</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rằm</a:t>
            </a:r>
            <a:endParaRPr lang="en-US" sz="3200" b="1" dirty="0">
              <a:solidFill>
                <a:srgbClr val="0418AC"/>
              </a:solidFill>
              <a:latin typeface="HP001 4H" panose="020B0603050302020204" pitchFamily="34" charset="-127"/>
              <a:ea typeface="HP001 4H" panose="020B0603050302020204" pitchFamily="34" charset="-127"/>
              <a:cs typeface="Arial-Rounded" pitchFamily="34" charset="0"/>
            </a:endParaRPr>
          </a:p>
        </p:txBody>
      </p:sp>
      <p:sp>
        <p:nvSpPr>
          <p:cNvPr id="18" name="Rectangle 17"/>
          <p:cNvSpPr/>
          <p:nvPr/>
        </p:nvSpPr>
        <p:spPr>
          <a:xfrm>
            <a:off x="4552544" y="1838528"/>
            <a:ext cx="2519593" cy="584775"/>
          </a:xfrm>
          <a:prstGeom prst="rect">
            <a:avLst/>
          </a:prstGeom>
        </p:spPr>
        <p:txBody>
          <a:bodyPr wrap="square">
            <a:spAutoFit/>
          </a:bodyPr>
          <a:lstStyle/>
          <a:p>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trăng</a:t>
            </a:r>
            <a:r>
              <a:rPr lang="en-US" sz="3200" b="1" dirty="0">
                <a:solidFill>
                  <a:srgbClr val="0418AC"/>
                </a:solidFill>
                <a:latin typeface="HP001 4H" panose="020B0603050302020204" pitchFamily="34" charset="-127"/>
                <a:ea typeface="HP001 4H" panose="020B0603050302020204" pitchFamily="34" charset="-127"/>
                <a:cs typeface="Arial-Rounded" pitchFamily="34" charset="0"/>
              </a:rPr>
              <a:t> </a:t>
            </a:r>
            <a:r>
              <a:rPr lang="en-US" sz="3200" b="1" dirty="0" err="1">
                <a:solidFill>
                  <a:srgbClr val="0418AC"/>
                </a:solidFill>
                <a:latin typeface="HP001 4H" panose="020B0603050302020204" pitchFamily="34" charset="-127"/>
                <a:ea typeface="HP001 4H" panose="020B0603050302020204" pitchFamily="34" charset="-127"/>
                <a:cs typeface="Arial-Rounded" pitchFamily="34" charset="0"/>
              </a:rPr>
              <a:t>rằm</a:t>
            </a:r>
            <a:endParaRPr lang="en-US" sz="3200" b="1" dirty="0">
              <a:solidFill>
                <a:srgbClr val="0418AC"/>
              </a:solidFill>
              <a:latin typeface="HP001 4H" panose="020B0603050302020204" pitchFamily="34" charset="-127"/>
              <a:ea typeface="HP001 4H" panose="020B0603050302020204" pitchFamily="34" charset="-127"/>
              <a:cs typeface="Arial-Rounded" pitchFamily="34" charset="0"/>
            </a:endParaRPr>
          </a:p>
        </p:txBody>
      </p:sp>
      <p:sp>
        <p:nvSpPr>
          <p:cNvPr id="19" name="TextBox 18"/>
          <p:cNvSpPr txBox="1"/>
          <p:nvPr/>
        </p:nvSpPr>
        <p:spPr>
          <a:xfrm>
            <a:off x="416667" y="3523032"/>
            <a:ext cx="11165733" cy="1077170"/>
          </a:xfrm>
          <a:prstGeom prst="rect">
            <a:avLst/>
          </a:prstGeom>
          <a:noFill/>
        </p:spPr>
        <p:txBody>
          <a:bodyPr wrap="square" lIns="91391" tIns="45696" rIns="91391" bIns="45696" rtlCol="0">
            <a:spAutoFit/>
          </a:bodyPr>
          <a:lstStyle/>
          <a:p>
            <a:pPr algn="just"/>
            <a:r>
              <a:rPr lang="en-US" sz="3200" b="1" dirty="0">
                <a:solidFill>
                  <a:srgbClr val="00B0F0"/>
                </a:solidFill>
                <a:latin typeface="Arial-Rounded" pitchFamily="34" charset="0"/>
                <a:ea typeface="Arial-Rounded" pitchFamily="34" charset="0"/>
                <a:cs typeface="Arial-Rounded" pitchFamily="34" charset="0"/>
              </a:rPr>
              <a:t>2. </a:t>
            </a:r>
            <a:r>
              <a:rPr lang="en-US" sz="3200" b="1" dirty="0" err="1">
                <a:solidFill>
                  <a:srgbClr val="00B0F0"/>
                </a:solidFill>
                <a:latin typeface="Arial-Rounded" pitchFamily="34" charset="0"/>
                <a:ea typeface="Arial-Rounded" pitchFamily="34" charset="0"/>
                <a:cs typeface="Arial-Rounded" pitchFamily="34" charset="0"/>
              </a:rPr>
              <a:t>Viết</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những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tiếng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cùng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vần</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với</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nhau</a:t>
            </a:r>
            <a:r>
              <a:rPr lang="en-US" sz="3200" b="1" dirty="0">
                <a:solidFill>
                  <a:srgbClr val="00B0F0"/>
                </a:solidFill>
                <a:latin typeface="Arial-Rounded" pitchFamily="34" charset="0"/>
                <a:ea typeface="Arial-Rounded" pitchFamily="34" charset="0"/>
                <a:cs typeface="Arial-Rounded" pitchFamily="34" charset="0"/>
              </a:rPr>
              <a:t> ở </a:t>
            </a:r>
            <a:r>
              <a:rPr lang="en-US" sz="3200" b="1" dirty="0" err="1">
                <a:solidFill>
                  <a:srgbClr val="00B0F0"/>
                </a:solidFill>
                <a:latin typeface="Arial-Rounded" pitchFamily="34" charset="0"/>
                <a:ea typeface="Arial-Rounded" pitchFamily="34" charset="0"/>
                <a:cs typeface="Arial-Rounded" pitchFamily="34" charset="0"/>
              </a:rPr>
              <a:t>cuối</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các</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dòng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thơ</a:t>
            </a:r>
            <a:r>
              <a:rPr lang="en-US" sz="3200" b="1" dirty="0">
                <a:solidFill>
                  <a:srgbClr val="00B0F0"/>
                </a:solidFill>
                <a:latin typeface="Arial-Rounded" pitchFamily="34" charset="0"/>
                <a:ea typeface="Arial-Rounded" pitchFamily="34" charset="0"/>
                <a:cs typeface="Arial-Rounded" pitchFamily="34" charset="0"/>
              </a:rPr>
              <a:t> (SHS </a:t>
            </a:r>
            <a:r>
              <a:rPr lang="en-US" sz="3200" b="1" dirty="0" err="1">
                <a:solidFill>
                  <a:srgbClr val="00B0F0"/>
                </a:solidFill>
                <a:latin typeface="Arial-Rounded" pitchFamily="34" charset="0"/>
                <a:ea typeface="Arial-Rounded" pitchFamily="34" charset="0"/>
                <a:cs typeface="Arial-Rounded" pitchFamily="34" charset="0"/>
              </a:rPr>
              <a:t>trang</a:t>
            </a:r>
            <a:r>
              <a:rPr lang="en-US" sz="3200" b="1" dirty="0">
                <a:solidFill>
                  <a:srgbClr val="00B0F0"/>
                </a:solidFill>
                <a:latin typeface="Arial-Rounded" pitchFamily="34" charset="0"/>
                <a:ea typeface="Arial-Rounded" pitchFamily="34" charset="0"/>
                <a:cs typeface="Arial-Rounded" pitchFamily="34" charset="0"/>
              </a:rPr>
              <a:t> 132 </a:t>
            </a:r>
            <a:endParaRPr lang="en-US" sz="3200" b="1" dirty="0">
              <a:solidFill>
                <a:srgbClr val="00B0F0"/>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5781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Hẹn</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lại</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bạn</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sau</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nhé</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13294"/>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914400" y="152402"/>
            <a:ext cx="10182047"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 từ, tiếng hoàn thành câu sau:</a:t>
            </a:r>
          </a:p>
          <a:p>
            <a:pPr algn="ct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dậy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Rectangle 9"/>
          <p:cNvSpPr/>
          <p:nvPr/>
        </p:nvSpPr>
        <p:spPr>
          <a:xfrm>
            <a:off x="331148" y="1542088"/>
            <a:ext cx="3848644" cy="112491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lau</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485900"/>
            <a:ext cx="3092466" cy="11811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495800" y="1485900"/>
            <a:ext cx="3581400" cy="11811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giặt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quần</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449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Buổi</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sáng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cái</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đánh</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thức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mọi</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81000" y="1756400"/>
            <a:ext cx="3792679"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0213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572000" y="1752600"/>
            <a:ext cx="4038600"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400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143000" y="38101"/>
            <a:ext cx="100545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nói về một trong những điều mà em thấy, vậy lúc cầu vồng xuất hiên bầu trời như thế nào? </a:t>
            </a:r>
          </a:p>
        </p:txBody>
      </p:sp>
      <p:sp>
        <p:nvSpPr>
          <p:cNvPr id="10" name="Rectangle 9"/>
          <p:cNvSpPr/>
          <p:nvPr/>
        </p:nvSpPr>
        <p:spPr>
          <a:xfrm>
            <a:off x="1143000" y="1660972"/>
            <a:ext cx="27215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Khi trời nắng</a:t>
            </a:r>
          </a:p>
        </p:txBody>
      </p:sp>
      <p:sp>
        <p:nvSpPr>
          <p:cNvPr id="11" name="Rectangle 10"/>
          <p:cNvSpPr/>
          <p:nvPr/>
        </p:nvSpPr>
        <p:spPr>
          <a:xfrm>
            <a:off x="8686800" y="1551435"/>
            <a:ext cx="327660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Khi vừa mưa lại nắng</a:t>
            </a:r>
          </a:p>
        </p:txBody>
      </p:sp>
      <p:sp>
        <p:nvSpPr>
          <p:cNvPr id="12" name="Rectangle 11"/>
          <p:cNvSpPr/>
          <p:nvPr/>
        </p:nvSpPr>
        <p:spPr>
          <a:xfrm>
            <a:off x="4953000" y="1562100"/>
            <a:ext cx="2464360"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Khi trời mưa</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400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7578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11" name="Group 10"/>
          <p:cNvGrpSpPr/>
          <p:nvPr/>
        </p:nvGrpSpPr>
        <p:grpSpPr>
          <a:xfrm>
            <a:off x="3505200" y="2965954"/>
            <a:ext cx="563880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4</a:t>
            </a:r>
          </a:p>
        </p:txBody>
      </p:sp>
      <p:sp>
        <p:nvSpPr>
          <p:cNvPr id="22" name="TextBox 21"/>
          <p:cNvSpPr txBox="1"/>
          <p:nvPr/>
        </p:nvSpPr>
        <p:spPr>
          <a:xfrm>
            <a:off x="3826385" y="3089739"/>
            <a:ext cx="4174615"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HỎI MẸ</a:t>
            </a:r>
          </a:p>
        </p:txBody>
      </p:sp>
    </p:spTree>
    <p:extLst>
      <p:ext uri="{BB962C8B-B14F-4D97-AF65-F5344CB8AC3E}">
        <p14:creationId xmlns:p14="http://schemas.microsoft.com/office/powerpoint/2010/main" val="3676739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9000" b="5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3646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412672"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3163193"/>
            <a:ext cx="3650672"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3796129"/>
            <a:ext cx="4225472" cy="4585871"/>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loud 13"/>
          <p:cNvSpPr/>
          <p:nvPr/>
        </p:nvSpPr>
        <p:spPr>
          <a:xfrm>
            <a:off x="3886200" y="5594331"/>
            <a:ext cx="31157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266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3646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412672"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3163193"/>
            <a:ext cx="3650672"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3796129"/>
            <a:ext cx="4225472" cy="4585871"/>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838200" y="5796694"/>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lần 1.</a:t>
            </a:r>
          </a:p>
        </p:txBody>
      </p:sp>
      <p:cxnSp>
        <p:nvCxnSpPr>
          <p:cNvPr id="16" name="Straight Connector 15"/>
          <p:cNvCxnSpPr/>
          <p:nvPr/>
        </p:nvCxnSpPr>
        <p:spPr>
          <a:xfrm flipH="1">
            <a:off x="2216728" y="2590800"/>
            <a:ext cx="1821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343400" y="4038600"/>
            <a:ext cx="1645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097001" y="4953000"/>
            <a:ext cx="1645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5097001" y="187646"/>
            <a:ext cx="7081144" cy="2975547"/>
          </a:xfrm>
          <a:prstGeom prst="rect">
            <a:avLst/>
          </a:prstGeom>
          <a:blipFill>
            <a:blip r:embed="rId4"/>
            <a:stretch>
              <a:fillRect/>
            </a:stretch>
          </a:blipFill>
          <a:ln>
            <a:noFill/>
          </a:ln>
        </p:spPr>
      </p:pic>
    </p:spTree>
    <p:extLst>
      <p:ext uri="{BB962C8B-B14F-4D97-AF65-F5344CB8AC3E}">
        <p14:creationId xmlns:p14="http://schemas.microsoft.com/office/powerpoint/2010/main" val="35877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2774</TotalTime>
  <Words>1238</Words>
  <Application>Microsoft Office PowerPoint</Application>
  <PresentationFormat>Widescreen</PresentationFormat>
  <Paragraphs>304</Paragraphs>
  <Slides>22</Slides>
  <Notes>6</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HP001 4H</vt:lpstr>
      <vt:lpstr>宋体</vt:lpstr>
      <vt:lpstr>Arial</vt:lpstr>
      <vt:lpstr>Arial Rounded MT Bold</vt:lpstr>
      <vt:lpstr>Arial-Rounded</vt:lpstr>
      <vt:lpstr>Calibri</vt:lpstr>
      <vt:lpstr>等线</vt:lpstr>
      <vt:lpstr>iCiel Nabila</vt:lpstr>
      <vt:lpstr>Times New Roman</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89</cp:revision>
  <dcterms:created xsi:type="dcterms:W3CDTF">2020-06-14T07:01:18Z</dcterms:created>
  <dcterms:modified xsi:type="dcterms:W3CDTF">2022-04-29T03:38:51Z</dcterms:modified>
</cp:coreProperties>
</file>