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sldIdLst>
    <p:sldId id="289" r:id="rId4"/>
    <p:sldId id="256" r:id="rId5"/>
    <p:sldId id="258" r:id="rId6"/>
    <p:sldId id="257" r:id="rId7"/>
    <p:sldId id="259" r:id="rId8"/>
    <p:sldId id="277" r:id="rId9"/>
    <p:sldId id="261" r:id="rId10"/>
    <p:sldId id="262" r:id="rId11"/>
    <p:sldId id="278" r:id="rId12"/>
    <p:sldId id="279" r:id="rId13"/>
    <p:sldId id="264" r:id="rId14"/>
    <p:sldId id="272" r:id="rId15"/>
    <p:sldId id="280" r:id="rId16"/>
    <p:sldId id="281" r:id="rId17"/>
    <p:sldId id="260" r:id="rId18"/>
    <p:sldId id="263" r:id="rId19"/>
    <p:sldId id="269" r:id="rId20"/>
    <p:sldId id="282" r:id="rId21"/>
    <p:sldId id="275" r:id="rId22"/>
    <p:sldId id="283" r:id="rId23"/>
    <p:sldId id="290" r:id="rId24"/>
    <p:sldId id="284" r:id="rId25"/>
    <p:sldId id="285" r:id="rId26"/>
    <p:sldId id="286" r:id="rId27"/>
    <p:sldId id="287" r:id="rId28"/>
    <p:sldId id="288" r:id="rId29"/>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9Slide07 HoneyCream" panose="020B0604020202020204" charset="0"/>
      <p:regular r:id="rId34"/>
    </p:embeddedFont>
    <p:embeddedFont>
      <p:font typeface="Alegreya Bold" panose="020B0604020202020204" charset="0"/>
      <p:regular r:id="rId35"/>
    </p:embeddedFont>
    <p:embeddedFont>
      <p:font typeface="Arimo Bold" panose="020B0604020202020204" charset="0"/>
      <p:regular r:id="rId36"/>
    </p:embeddedFont>
    <p:embeddedFont>
      <p:font typeface="Cambria Bold" panose="02040803050406030204" pitchFamily="18" charset="0"/>
      <p:bold r:id="rId37"/>
    </p:embeddedFont>
    <p:embeddedFont>
      <p:font typeface="Cambria" panose="0204050305040603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53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5/6/2024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884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318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9401116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 xmlns:a16="http://schemas.microsoft.com/office/drawing/2014/main" id="{DC3C3696-AB5F-5233-BFA2-0600B7053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 xmlns:a16="http://schemas.microsoft.com/office/drawing/2014/main" id="{C86ECEA7-90DB-9A29-DB72-9447B55E96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 xmlns:a16="http://schemas.microsoft.com/office/drawing/2014/main" id="{6912A76B-A1D7-7C95-4B53-933F1981C3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 xmlns:a16="http://schemas.microsoft.com/office/drawing/2014/main" id="{42AE256B-1BEA-3C83-C248-6E79E25381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 xmlns:a16="http://schemas.microsoft.com/office/drawing/2014/main" id="{F6904CFC-061D-90E6-3373-598694541BE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 xmlns:a16="http://schemas.microsoft.com/office/drawing/2014/main" id="{C86A2D1C-E991-0A03-3692-753C8299A0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 xmlns:a16="http://schemas.microsoft.com/office/drawing/2014/main" id="{00C63DCC-B07B-5898-9647-BB4BCD2FDD6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 xmlns:a16="http://schemas.microsoft.com/office/drawing/2014/main" id="{49A68D2A-6544-C14A-52E8-8DC2EA1816F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 xmlns:a16="http://schemas.microsoft.com/office/drawing/2014/main" id="{4253C7B2-4B72-A30F-02DC-484C38A11A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 xmlns:a16="http://schemas.microsoft.com/office/drawing/2014/main" id="{B4CF70CF-4EA6-3E04-12FD-D1D1E8B7C051}"/>
              </a:ext>
            </a:extLst>
          </p:cNvPr>
          <p:cNvPicPr>
            <a:picLocks noChangeAspect="1"/>
          </p:cNvPicPr>
          <p:nvPr userDrawn="1"/>
        </p:nvPicPr>
        <p:blipFill>
          <a:blip r:embed="rId6"/>
          <a:stretch>
            <a:fillRect/>
          </a:stretch>
        </p:blipFill>
        <p:spPr>
          <a:xfrm>
            <a:off x="-3014589" y="-364830"/>
            <a:ext cx="2706858" cy="3813378"/>
          </a:xfrm>
          <a:prstGeom prst="rect">
            <a:avLst/>
          </a:prstGeom>
        </p:spPr>
      </p:pic>
      <p:pic>
        <p:nvPicPr>
          <p:cNvPr id="33" name="Hình ảnh 32">
            <a:extLst>
              <a:ext uri="{FF2B5EF4-FFF2-40B4-BE49-F238E27FC236}">
                <a16:creationId xmlns="" xmlns:a16="http://schemas.microsoft.com/office/drawing/2014/main" id="{AC26FD7C-0CBD-D5A8-9737-4E92AA2FEEE8}"/>
              </a:ext>
            </a:extLst>
          </p:cNvPr>
          <p:cNvPicPr>
            <a:picLocks noChangeAspect="1"/>
          </p:cNvPicPr>
          <p:nvPr userDrawn="1"/>
        </p:nvPicPr>
        <p:blipFill>
          <a:blip r:embed="rId6"/>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59981543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11.xml.rels><?xml version="1.0" encoding="UTF-8" standalone="yes"?>
<Relationships xmlns="http://schemas.openxmlformats.org/package/2006/relationships"><Relationship Id="rId26" Type="http://schemas.openxmlformats.org/officeDocument/2006/relationships/image" Target="../media/image71.svg"/><Relationship Id="rId3" Type="http://schemas.openxmlformats.org/officeDocument/2006/relationships/image" Target="../media/image34.png"/><Relationship Id="rId21" Type="http://schemas.openxmlformats.org/officeDocument/2006/relationships/image" Target="../media/image63.svg"/><Relationship Id="rId7" Type="http://schemas.openxmlformats.org/officeDocument/2006/relationships/image" Target="../media/image33.png"/><Relationship Id="rId12" Type="http://schemas.openxmlformats.org/officeDocument/2006/relationships/image" Target="../media/image29.png"/><Relationship Id="rId25" Type="http://schemas.openxmlformats.org/officeDocument/2006/relationships/image" Target="../media/image36.png"/><Relationship Id="rId2" Type="http://schemas.openxmlformats.org/officeDocument/2006/relationships/audio" Target="../media/audio1.wav"/><Relationship Id="rId20" Type="http://schemas.openxmlformats.org/officeDocument/2006/relationships/image" Target="../media/image32.png"/><Relationship Id="rId29"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5.svg"/><Relationship Id="rId24" Type="http://schemas.openxmlformats.org/officeDocument/2006/relationships/image" Target="../media/image31.png"/><Relationship Id="rId5" Type="http://schemas.openxmlformats.org/officeDocument/2006/relationships/image" Target="../media/image53.png"/><Relationship Id="rId23" Type="http://schemas.openxmlformats.org/officeDocument/2006/relationships/image" Target="../media/image59.svg"/><Relationship Id="rId28" Type="http://schemas.openxmlformats.org/officeDocument/2006/relationships/image" Target="../media/image73.svg"/><Relationship Id="rId19" Type="http://schemas.openxmlformats.org/officeDocument/2006/relationships/image" Target="../media/image57.svg"/><Relationship Id="rId4" Type="http://schemas.openxmlformats.org/officeDocument/2006/relationships/image" Target="../media/image67.svg"/><Relationship Id="rId22" Type="http://schemas.openxmlformats.org/officeDocument/2006/relationships/image" Target="../media/image30.png"/><Relationship Id="rId9" Type="http://schemas.openxmlformats.org/officeDocument/2006/relationships/image" Target="../media/image61.svg"/><Relationship Id="rId27"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7.svg"/><Relationship Id="rId18" Type="http://schemas.openxmlformats.org/officeDocument/2006/relationships/image" Target="../media/image62.png"/><Relationship Id="rId3" Type="http://schemas.openxmlformats.org/officeDocument/2006/relationships/image" Target="../media/image12.svg"/><Relationship Id="rId7" Type="http://schemas.openxmlformats.org/officeDocument/2006/relationships/image" Target="../media/image41.svg"/><Relationship Id="rId12" Type="http://schemas.openxmlformats.org/officeDocument/2006/relationships/image" Target="../media/image59.png"/><Relationship Id="rId17" Type="http://schemas.openxmlformats.org/officeDocument/2006/relationships/image" Target="../media/image51.svg"/><Relationship Id="rId2" Type="http://schemas.openxmlformats.org/officeDocument/2006/relationships/image" Target="../media/image12.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43.sv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37" Type="http://schemas.openxmlformats.org/officeDocument/2006/relationships/image" Target="../media/image63.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 Id="rId3" Type="http://schemas.openxmlformats.org/officeDocument/2006/relationships/image" Target="../media/image2.svg"/></Relationships>
</file>

<file path=ppt/slides/_rels/slide14.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37" Type="http://schemas.openxmlformats.org/officeDocument/2006/relationships/image" Target="../media/image63.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 Id="rId3"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7.svg"/><Relationship Id="rId18" Type="http://schemas.openxmlformats.org/officeDocument/2006/relationships/image" Target="../media/image37.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4.png"/><Relationship Id="rId17" Type="http://schemas.openxmlformats.org/officeDocument/2006/relationships/image" Target="../media/image71.svg"/><Relationship Id="rId2" Type="http://schemas.openxmlformats.org/officeDocument/2006/relationships/image" Target="../media/image29.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3.png"/><Relationship Id="rId19" Type="http://schemas.openxmlformats.org/officeDocument/2006/relationships/image" Target="../media/image73.svg"/><Relationship Id="rId4" Type="http://schemas.openxmlformats.org/officeDocument/2006/relationships/image" Target="../media/image30.png"/><Relationship Id="rId9" Type="http://schemas.openxmlformats.org/officeDocument/2006/relationships/image" Target="../media/image63.sv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18" Type="http://schemas.openxmlformats.org/officeDocument/2006/relationships/image" Target="../media/image23.png"/><Relationship Id="rId3" Type="http://schemas.openxmlformats.org/officeDocument/2006/relationships/image" Target="../media/image99.svg"/><Relationship Id="rId21" Type="http://schemas.openxmlformats.org/officeDocument/2006/relationships/image" Target="../media/image105.svg"/><Relationship Id="rId7" Type="http://schemas.openxmlformats.org/officeDocument/2006/relationships/image" Target="../media/image21.svg"/><Relationship Id="rId12" Type="http://schemas.openxmlformats.org/officeDocument/2006/relationships/image" Target="../media/image25.png"/><Relationship Id="rId17" Type="http://schemas.openxmlformats.org/officeDocument/2006/relationships/image" Target="../media/image12.svg"/><Relationship Id="rId2" Type="http://schemas.openxmlformats.org/officeDocument/2006/relationships/image" Target="../media/image64.png"/><Relationship Id="rId16" Type="http://schemas.openxmlformats.org/officeDocument/2006/relationships/image" Target="../media/image12.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01.svg"/><Relationship Id="rId5" Type="http://schemas.openxmlformats.org/officeDocument/2006/relationships/image" Target="../media/image18.svg"/><Relationship Id="rId15" Type="http://schemas.openxmlformats.org/officeDocument/2006/relationships/image" Target="../media/image103.svg"/><Relationship Id="rId23" Type="http://schemas.openxmlformats.org/officeDocument/2006/relationships/image" Target="../media/image107.svg"/><Relationship Id="rId10" Type="http://schemas.openxmlformats.org/officeDocument/2006/relationships/image" Target="../media/image65.png"/><Relationship Id="rId19" Type="http://schemas.openxmlformats.org/officeDocument/2006/relationships/image" Target="../media/image33.svg"/><Relationship Id="rId4" Type="http://schemas.openxmlformats.org/officeDocument/2006/relationships/image" Target="../media/image15.png"/><Relationship Id="rId9" Type="http://schemas.openxmlformats.org/officeDocument/2006/relationships/image" Target="../media/image23.svg"/><Relationship Id="rId14" Type="http://schemas.openxmlformats.org/officeDocument/2006/relationships/image" Target="../media/image66.png"/><Relationship Id="rId22"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59.sv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59.svg"/><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5.svg"/><Relationship Id="rId18" Type="http://schemas.openxmlformats.org/officeDocument/2006/relationships/image" Target="../media/image47.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3.svg"/><Relationship Id="rId24" Type="http://schemas.openxmlformats.org/officeDocument/2006/relationships/image" Target="../media/image50.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3.png"/><Relationship Id="rId19" Type="http://schemas.openxmlformats.org/officeDocument/2006/relationships/image" Target="../media/image91.svg"/><Relationship Id="rId4" Type="http://schemas.openxmlformats.org/officeDocument/2006/relationships/image" Target="../media/image40.png"/><Relationship Id="rId9" Type="http://schemas.openxmlformats.org/officeDocument/2006/relationships/image" Target="../media/image81.svg"/><Relationship Id="rId14" Type="http://schemas.openxmlformats.org/officeDocument/2006/relationships/image" Target="../media/image45.png"/><Relationship Id="rId22" Type="http://schemas.openxmlformats.org/officeDocument/2006/relationships/image" Target="../media/image49.pn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5.png"/><Relationship Id="rId26" Type="http://schemas.openxmlformats.org/officeDocument/2006/relationships/image" Target="../media/image25.svg"/><Relationship Id="rId39" Type="http://schemas.openxmlformats.org/officeDocument/2006/relationships/image" Target="../media/image26.png"/><Relationship Id="rId21" Type="http://schemas.openxmlformats.org/officeDocument/2006/relationships/image" Target="../media/image17.png"/><Relationship Id="rId34" Type="http://schemas.openxmlformats.org/officeDocument/2006/relationships/image" Target="../media/image33.svg"/><Relationship Id="rId7" Type="http://schemas.openxmlformats.org/officeDocument/2006/relationships/image" Target="../media/image6.svg"/><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image" Target="../media/image21.png"/><Relationship Id="rId41"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5.png"/><Relationship Id="rId40" Type="http://schemas.openxmlformats.org/officeDocument/2006/relationships/image" Target="../media/image27.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8.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11.png"/><Relationship Id="rId19" Type="http://schemas.openxmlformats.org/officeDocument/2006/relationships/image" Target="../media/image18.svg"/><Relationship Id="rId31"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0.png"/><Relationship Id="rId30" Type="http://schemas.openxmlformats.org/officeDocument/2006/relationships/image" Target="../media/image29.svg"/><Relationship Id="rId35" Type="http://schemas.openxmlformats.org/officeDocument/2006/relationships/image" Target="../media/image24.png"/><Relationship Id="rId8" Type="http://schemas.openxmlformats.org/officeDocument/2006/relationships/image" Target="../media/image10.png"/><Relationship Id="rId3" Type="http://schemas.openxmlformats.org/officeDocument/2006/relationships/image" Target="../media/image2.svg"/><Relationship Id="rId12" Type="http://schemas.openxmlformats.org/officeDocument/2006/relationships/image" Target="../media/image12.png"/><Relationship Id="rId17" Type="http://schemas.openxmlformats.org/officeDocument/2006/relationships/image" Target="../media/image16.svg"/><Relationship Id="rId25" Type="http://schemas.openxmlformats.org/officeDocument/2006/relationships/image" Target="../media/image19.png"/><Relationship Id="rId33" Type="http://schemas.openxmlformats.org/officeDocument/2006/relationships/image" Target="../media/image23.png"/><Relationship Id="rId38" Type="http://schemas.openxmlformats.org/officeDocument/2006/relationships/image" Target="../media/image37.sv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5.svg"/><Relationship Id="rId18" Type="http://schemas.openxmlformats.org/officeDocument/2006/relationships/image" Target="../media/image47.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3.svg"/><Relationship Id="rId24" Type="http://schemas.openxmlformats.org/officeDocument/2006/relationships/image" Target="../media/image50.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3.png"/><Relationship Id="rId19" Type="http://schemas.openxmlformats.org/officeDocument/2006/relationships/image" Target="../media/image91.svg"/><Relationship Id="rId4" Type="http://schemas.openxmlformats.org/officeDocument/2006/relationships/image" Target="../media/image40.png"/><Relationship Id="rId9" Type="http://schemas.openxmlformats.org/officeDocument/2006/relationships/image" Target="../media/image81.svg"/><Relationship Id="rId14" Type="http://schemas.openxmlformats.org/officeDocument/2006/relationships/image" Target="../media/image45.png"/><Relationship Id="rId22"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5.svg"/><Relationship Id="rId18" Type="http://schemas.openxmlformats.org/officeDocument/2006/relationships/image" Target="../media/image47.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3.svg"/><Relationship Id="rId24" Type="http://schemas.openxmlformats.org/officeDocument/2006/relationships/image" Target="../media/image50.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3.png"/><Relationship Id="rId19" Type="http://schemas.openxmlformats.org/officeDocument/2006/relationships/image" Target="../media/image91.svg"/><Relationship Id="rId4" Type="http://schemas.openxmlformats.org/officeDocument/2006/relationships/image" Target="../media/image40.png"/><Relationship Id="rId9" Type="http://schemas.openxmlformats.org/officeDocument/2006/relationships/image" Target="../media/image81.svg"/><Relationship Id="rId14" Type="http://schemas.openxmlformats.org/officeDocument/2006/relationships/image" Target="../media/image45.png"/><Relationship Id="rId22"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7.svg"/><Relationship Id="rId18" Type="http://schemas.openxmlformats.org/officeDocument/2006/relationships/image" Target="../media/image37.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4.png"/><Relationship Id="rId17" Type="http://schemas.openxmlformats.org/officeDocument/2006/relationships/image" Target="../media/image71.svg"/><Relationship Id="rId2" Type="http://schemas.openxmlformats.org/officeDocument/2006/relationships/image" Target="../media/image29.png"/><Relationship Id="rId16" Type="http://schemas.openxmlformats.org/officeDocument/2006/relationships/image" Target="../media/image36.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3.png"/><Relationship Id="rId19" Type="http://schemas.openxmlformats.org/officeDocument/2006/relationships/image" Target="../media/image73.svg"/><Relationship Id="rId4" Type="http://schemas.openxmlformats.org/officeDocument/2006/relationships/image" Target="../media/image30.png"/><Relationship Id="rId9" Type="http://schemas.openxmlformats.org/officeDocument/2006/relationships/image" Target="../media/image63.sv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24.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25.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5.png"/><Relationship Id="rId26" Type="http://schemas.openxmlformats.org/officeDocument/2006/relationships/image" Target="../media/image25.svg"/><Relationship Id="rId39" Type="http://schemas.openxmlformats.org/officeDocument/2006/relationships/image" Target="../media/image70.png"/><Relationship Id="rId21" Type="http://schemas.openxmlformats.org/officeDocument/2006/relationships/image" Target="../media/image17.png"/><Relationship Id="rId34" Type="http://schemas.openxmlformats.org/officeDocument/2006/relationships/image" Target="../media/image33.svg"/><Relationship Id="rId7" Type="http://schemas.openxmlformats.org/officeDocument/2006/relationships/image" Target="../media/image6.svg"/><Relationship Id="rId12" Type="http://schemas.openxmlformats.org/officeDocument/2006/relationships/image" Target="../media/image12.png"/><Relationship Id="rId17" Type="http://schemas.openxmlformats.org/officeDocument/2006/relationships/image" Target="../media/image16.svg"/><Relationship Id="rId25" Type="http://schemas.openxmlformats.org/officeDocument/2006/relationships/image" Target="../media/image19.png"/><Relationship Id="rId33" Type="http://schemas.openxmlformats.org/officeDocument/2006/relationships/image" Target="../media/image23.png"/><Relationship Id="rId38" Type="http://schemas.openxmlformats.org/officeDocument/2006/relationships/image" Target="../media/image37.svg"/><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5.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8.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11.png"/><Relationship Id="rId19" Type="http://schemas.openxmlformats.org/officeDocument/2006/relationships/image" Target="../media/image18.svg"/><Relationship Id="rId31"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0.png"/><Relationship Id="rId30" Type="http://schemas.openxmlformats.org/officeDocument/2006/relationships/image" Target="../media/image29.svg"/><Relationship Id="rId35" Type="http://schemas.openxmlformats.org/officeDocument/2006/relationships/image" Target="../media/image24.png"/><Relationship Id="rId8" Type="http://schemas.openxmlformats.org/officeDocument/2006/relationships/image" Target="../media/image10.png"/><Relationship Id="rId3" Type="http://schemas.openxmlformats.org/officeDocument/2006/relationships/image" Target="../media/image2.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7.svg"/><Relationship Id="rId18" Type="http://schemas.openxmlformats.org/officeDocument/2006/relationships/image" Target="../media/image37.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4.png"/><Relationship Id="rId17" Type="http://schemas.openxmlformats.org/officeDocument/2006/relationships/image" Target="../media/image71.svg"/><Relationship Id="rId2" Type="http://schemas.openxmlformats.org/officeDocument/2006/relationships/image" Target="../media/image29.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3.png"/><Relationship Id="rId19" Type="http://schemas.openxmlformats.org/officeDocument/2006/relationships/image" Target="../media/image73.svg"/><Relationship Id="rId4" Type="http://schemas.openxmlformats.org/officeDocument/2006/relationships/image" Target="../media/image30.png"/><Relationship Id="rId9" Type="http://schemas.openxmlformats.org/officeDocument/2006/relationships/image" Target="../media/image63.sv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7.svg"/><Relationship Id="rId18" Type="http://schemas.openxmlformats.org/officeDocument/2006/relationships/image" Target="../media/image37.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4.png"/><Relationship Id="rId17" Type="http://schemas.openxmlformats.org/officeDocument/2006/relationships/image" Target="../media/image71.svg"/><Relationship Id="rId2" Type="http://schemas.openxmlformats.org/officeDocument/2006/relationships/image" Target="../media/image29.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3.png"/><Relationship Id="rId19" Type="http://schemas.openxmlformats.org/officeDocument/2006/relationships/image" Target="../media/image73.svg"/><Relationship Id="rId4" Type="http://schemas.openxmlformats.org/officeDocument/2006/relationships/image" Target="../media/image30.png"/><Relationship Id="rId9" Type="http://schemas.openxmlformats.org/officeDocument/2006/relationships/image" Target="../media/image63.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5.svg"/><Relationship Id="rId18" Type="http://schemas.openxmlformats.org/officeDocument/2006/relationships/image" Target="../media/image47.png"/><Relationship Id="rId26" Type="http://schemas.openxmlformats.org/officeDocument/2006/relationships/image" Target="../media/image51.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3.svg"/><Relationship Id="rId24" Type="http://schemas.openxmlformats.org/officeDocument/2006/relationships/image" Target="../media/image50.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28" Type="http://schemas.openxmlformats.org/officeDocument/2006/relationships/image" Target="../media/image790.svg"/><Relationship Id="rId10" Type="http://schemas.openxmlformats.org/officeDocument/2006/relationships/image" Target="../media/image43.png"/><Relationship Id="rId19" Type="http://schemas.openxmlformats.org/officeDocument/2006/relationships/image" Target="../media/image91.svg"/><Relationship Id="rId4" Type="http://schemas.openxmlformats.org/officeDocument/2006/relationships/image" Target="../media/image40.png"/><Relationship Id="rId9" Type="http://schemas.openxmlformats.org/officeDocument/2006/relationships/image" Target="../media/image81.svg"/><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image" Target="../media/image52.png"/></Relationships>
</file>

<file path=ppt/slides/_rels/slide9.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24" Type="http://schemas.openxmlformats.org/officeDocument/2006/relationships/image" Target="../media/image20.png"/><Relationship Id="rId32"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4.png"/><Relationship Id="rId36" Type="http://schemas.openxmlformats.org/officeDocument/2006/relationships/image" Target="../media/image33.svg"/><Relationship Id="rId10" Type="http://schemas.openxmlformats.org/officeDocument/2006/relationships/image" Target="../media/image11.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8.png"/><Relationship Id="rId9" Type="http://schemas.openxmlformats.org/officeDocument/2006/relationships/image" Target="../media/image8.svg"/><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image" Target="../media/image29.svg"/><Relationship Id="rId30" Type="http://schemas.openxmlformats.org/officeDocument/2006/relationships/image" Target="../media/image25.png"/><Relationship Id="rId35" Type="http://schemas.openxmlformats.org/officeDocument/2006/relationships/image" Target="../media/image23.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709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5284" y="7176763"/>
            <a:ext cx="18244529" cy="4120953"/>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404931" y="8096789"/>
            <a:ext cx="1609323" cy="1974972"/>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4703191" y="7189896"/>
            <a:ext cx="1424295" cy="1106572"/>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662700" y="6189798"/>
            <a:ext cx="3159146" cy="2254054"/>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826618" y="7121121"/>
            <a:ext cx="3226063" cy="2645462"/>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06734" y="7860322"/>
            <a:ext cx="4232356" cy="3348353"/>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331654" y="8805873"/>
            <a:ext cx="11775600" cy="1801440"/>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834999"/>
            <a:ext cx="4614747" cy="4103079"/>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009827" y="7369897"/>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1680651" y="770780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594673" y="8115470"/>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6787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Rectangle 33"/>
          <p:cNvSpPr/>
          <p:nvPr/>
        </p:nvSpPr>
        <p:spPr>
          <a:xfrm>
            <a:off x="1171387" y="511145"/>
            <a:ext cx="15914557" cy="3651200"/>
          </a:xfrm>
          <a:prstGeom prst="rect">
            <a:avLst/>
          </a:prstGeom>
          <a:solidFill>
            <a:schemeClr val="accent3">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171387" y="4222655"/>
            <a:ext cx="15997780" cy="2296429"/>
          </a:xfrm>
          <a:prstGeom prst="rect">
            <a:avLst/>
          </a:prstGeom>
          <a:solidFill>
            <a:schemeClr val="accent6">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43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8123141" y="3721634"/>
            <a:ext cx="2041719" cy="857522"/>
          </a:xfrm>
          <a:custGeom>
            <a:avLst/>
            <a:gdLst/>
            <a:ahLst/>
            <a:cxnLst/>
            <a:rect l="l" t="t" r="r" b="b"/>
            <a:pathLst>
              <a:path w="2041719" h="857522">
                <a:moveTo>
                  <a:pt x="0" y="0"/>
                </a:moveTo>
                <a:lnTo>
                  <a:pt x="2041718" y="0"/>
                </a:lnTo>
                <a:lnTo>
                  <a:pt x="2041718" y="857522"/>
                </a:lnTo>
                <a:lnTo>
                  <a:pt x="0" y="857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5400000">
            <a:off x="9031086" y="1498183"/>
            <a:ext cx="7550924" cy="7152784"/>
          </a:xfrm>
          <a:custGeom>
            <a:avLst/>
            <a:gdLst/>
            <a:ahLst/>
            <a:cxnLst/>
            <a:rect l="l" t="t" r="r" b="b"/>
            <a:pathLst>
              <a:path w="7550924" h="7152784">
                <a:moveTo>
                  <a:pt x="0" y="0"/>
                </a:moveTo>
                <a:lnTo>
                  <a:pt x="7550924" y="0"/>
                </a:lnTo>
                <a:lnTo>
                  <a:pt x="7550924" y="7152784"/>
                </a:lnTo>
                <a:lnTo>
                  <a:pt x="0" y="71527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504420" y="2330148"/>
            <a:ext cx="2870547" cy="1205630"/>
          </a:xfrm>
          <a:custGeom>
            <a:avLst/>
            <a:gdLst/>
            <a:ahLst/>
            <a:cxnLst/>
            <a:rect l="l" t="t" r="r" b="b"/>
            <a:pathLst>
              <a:path w="2870547" h="1205630">
                <a:moveTo>
                  <a:pt x="0" y="0"/>
                </a:moveTo>
                <a:lnTo>
                  <a:pt x="2870546" y="0"/>
                </a:lnTo>
                <a:lnTo>
                  <a:pt x="2870546" y="1205629"/>
                </a:lnTo>
                <a:lnTo>
                  <a:pt x="0" y="12056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675468" y="1668446"/>
            <a:ext cx="7550924" cy="7152784"/>
          </a:xfrm>
          <a:custGeom>
            <a:avLst/>
            <a:gdLst/>
            <a:ahLst/>
            <a:cxnLst/>
            <a:rect l="l" t="t" r="r" b="b"/>
            <a:pathLst>
              <a:path w="7550924" h="7152784">
                <a:moveTo>
                  <a:pt x="0" y="0"/>
                </a:moveTo>
                <a:lnTo>
                  <a:pt x="7550923" y="0"/>
                </a:lnTo>
                <a:lnTo>
                  <a:pt x="7550923" y="7152784"/>
                </a:lnTo>
                <a:lnTo>
                  <a:pt x="0" y="71527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9441936" y="1838237"/>
            <a:ext cx="6675379" cy="6675353"/>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8" name="Group 8"/>
          <p:cNvGrpSpPr/>
          <p:nvPr/>
        </p:nvGrpSpPr>
        <p:grpSpPr>
          <a:xfrm>
            <a:off x="1996034" y="1898508"/>
            <a:ext cx="6675379" cy="6675353"/>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25" name="Group 25"/>
          <p:cNvGrpSpPr/>
          <p:nvPr/>
        </p:nvGrpSpPr>
        <p:grpSpPr>
          <a:xfrm rot="512001">
            <a:off x="14309001" y="6788804"/>
            <a:ext cx="3804080" cy="2859198"/>
            <a:chOff x="0" y="0"/>
            <a:chExt cx="5072107" cy="3812264"/>
          </a:xfrm>
        </p:grpSpPr>
        <p:sp>
          <p:nvSpPr>
            <p:cNvPr id="26" name="Freeform 26"/>
            <p:cNvSpPr/>
            <p:nvPr/>
          </p:nvSpPr>
          <p:spPr>
            <a:xfrm rot="8100000">
              <a:off x="3809333" y="3279839"/>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27" name="Freeform 27"/>
            <p:cNvSpPr/>
            <p:nvPr/>
          </p:nvSpPr>
          <p:spPr>
            <a:xfrm rot="766314">
              <a:off x="737721" y="428406"/>
              <a:ext cx="4132212" cy="2291514"/>
            </a:xfrm>
            <a:custGeom>
              <a:avLst/>
              <a:gdLst/>
              <a:ahLst/>
              <a:cxnLst/>
              <a:rect l="l" t="t" r="r" b="b"/>
              <a:pathLst>
                <a:path w="4132212" h="2291514">
                  <a:moveTo>
                    <a:pt x="0" y="0"/>
                  </a:moveTo>
                  <a:lnTo>
                    <a:pt x="4132213" y="0"/>
                  </a:lnTo>
                  <a:lnTo>
                    <a:pt x="4132213" y="2291515"/>
                  </a:lnTo>
                  <a:lnTo>
                    <a:pt x="0" y="2291515"/>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28" name="Freeform 28"/>
            <p:cNvSpPr/>
            <p:nvPr/>
          </p:nvSpPr>
          <p:spPr>
            <a:xfrm rot="-666994">
              <a:off x="1669334" y="415450"/>
              <a:ext cx="1866074" cy="1777860"/>
            </a:xfrm>
            <a:custGeom>
              <a:avLst/>
              <a:gdLst/>
              <a:ahLst/>
              <a:cxnLst/>
              <a:rect l="l" t="t" r="r" b="b"/>
              <a:pathLst>
                <a:path w="1866074" h="1777860">
                  <a:moveTo>
                    <a:pt x="0" y="0"/>
                  </a:moveTo>
                  <a:lnTo>
                    <a:pt x="1866074" y="0"/>
                  </a:lnTo>
                  <a:lnTo>
                    <a:pt x="1866074" y="1777860"/>
                  </a:lnTo>
                  <a:lnTo>
                    <a:pt x="0" y="177786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rot="-666994">
              <a:off x="95794" y="1872274"/>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0" name="Freeform 30"/>
            <p:cNvSpPr/>
            <p:nvPr/>
          </p:nvSpPr>
          <p:spPr>
            <a:xfrm rot="-7421797">
              <a:off x="3122279" y="2468660"/>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1" name="Freeform 31"/>
            <p:cNvSpPr/>
            <p:nvPr/>
          </p:nvSpPr>
          <p:spPr>
            <a:xfrm>
              <a:off x="1669587" y="362977"/>
              <a:ext cx="1886694" cy="1872544"/>
            </a:xfrm>
            <a:custGeom>
              <a:avLst/>
              <a:gdLst/>
              <a:ahLst/>
              <a:cxnLst/>
              <a:rect l="l" t="t" r="r" b="b"/>
              <a:pathLst>
                <a:path w="1886694" h="1872544">
                  <a:moveTo>
                    <a:pt x="0" y="0"/>
                  </a:moveTo>
                  <a:lnTo>
                    <a:pt x="1886694" y="0"/>
                  </a:lnTo>
                  <a:lnTo>
                    <a:pt x="1886694" y="1872544"/>
                  </a:lnTo>
                  <a:lnTo>
                    <a:pt x="0" y="187254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2" name="TextBox 32"/>
            <p:cNvSpPr txBox="1"/>
            <p:nvPr/>
          </p:nvSpPr>
          <p:spPr>
            <a:xfrm rot="814518">
              <a:off x="2015701" y="427297"/>
              <a:ext cx="1114243" cy="1849736"/>
            </a:xfrm>
            <a:prstGeom prst="rect">
              <a:avLst/>
            </a:prstGeom>
          </p:spPr>
          <p:txBody>
            <a:bodyPr lIns="0" tIns="0" rIns="0" bIns="0" rtlCol="0" anchor="t">
              <a:spAutoFit/>
            </a:bodyPr>
            <a:lstStyle/>
            <a:p>
              <a:pPr algn="ctr">
                <a:lnSpc>
                  <a:spcPts val="10061"/>
                </a:lnSpc>
              </a:pPr>
              <a:r>
                <a:rPr lang="en-US" sz="10061">
                  <a:solidFill>
                    <a:srgbClr val="FF7F7F"/>
                  </a:solidFill>
                  <a:latin typeface="Alegreya Bold"/>
                </a:rPr>
                <a:t>O</a:t>
              </a:r>
            </a:p>
          </p:txBody>
        </p:sp>
        <p:sp>
          <p:nvSpPr>
            <p:cNvPr id="33" name="TextBox 33"/>
            <p:cNvSpPr txBox="1"/>
            <p:nvPr/>
          </p:nvSpPr>
          <p:spPr>
            <a:xfrm rot="814518">
              <a:off x="449574" y="2100831"/>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4" name="TextBox 34"/>
            <p:cNvSpPr txBox="1"/>
            <p:nvPr/>
          </p:nvSpPr>
          <p:spPr>
            <a:xfrm rot="814518">
              <a:off x="3476059" y="2697217"/>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5" name="Freeform 35"/>
            <p:cNvSpPr/>
            <p:nvPr/>
          </p:nvSpPr>
          <p:spPr>
            <a:xfrm rot="-9051041">
              <a:off x="1871770" y="1903729"/>
              <a:ext cx="600967" cy="91784"/>
            </a:xfrm>
            <a:custGeom>
              <a:avLst/>
              <a:gdLst/>
              <a:ahLst/>
              <a:cxnLst/>
              <a:rect l="l" t="t" r="r" b="b"/>
              <a:pathLst>
                <a:path w="600967" h="91784">
                  <a:moveTo>
                    <a:pt x="0" y="0"/>
                  </a:moveTo>
                  <a:lnTo>
                    <a:pt x="600968" y="0"/>
                  </a:lnTo>
                  <a:lnTo>
                    <a:pt x="600968" y="91784"/>
                  </a:lnTo>
                  <a:lnTo>
                    <a:pt x="0" y="9178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36" name="Freeform 36"/>
            <p:cNvSpPr/>
            <p:nvPr/>
          </p:nvSpPr>
          <p:spPr>
            <a:xfrm>
              <a:off x="92591" y="1831126"/>
              <a:ext cx="1190385" cy="1181457"/>
            </a:xfrm>
            <a:custGeom>
              <a:avLst/>
              <a:gdLst/>
              <a:ahLst/>
              <a:cxnLst/>
              <a:rect l="l" t="t" r="r" b="b"/>
              <a:pathLst>
                <a:path w="1190385" h="1181457">
                  <a:moveTo>
                    <a:pt x="0" y="0"/>
                  </a:moveTo>
                  <a:lnTo>
                    <a:pt x="1190385" y="0"/>
                  </a:lnTo>
                  <a:lnTo>
                    <a:pt x="1190385" y="1181457"/>
                  </a:lnTo>
                  <a:lnTo>
                    <a:pt x="0" y="1181457"/>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7" name="Freeform 37"/>
            <p:cNvSpPr/>
            <p:nvPr/>
          </p:nvSpPr>
          <p:spPr>
            <a:xfrm rot="8100000">
              <a:off x="800636" y="2689111"/>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38" name="Freeform 38"/>
            <p:cNvSpPr/>
            <p:nvPr/>
          </p:nvSpPr>
          <p:spPr>
            <a:xfrm>
              <a:off x="3122719" y="2427939"/>
              <a:ext cx="1162870" cy="1154149"/>
            </a:xfrm>
            <a:custGeom>
              <a:avLst/>
              <a:gdLst/>
              <a:ahLst/>
              <a:cxnLst/>
              <a:rect l="l" t="t" r="r" b="b"/>
              <a:pathLst>
                <a:path w="1162870" h="1154149">
                  <a:moveTo>
                    <a:pt x="0" y="0"/>
                  </a:moveTo>
                  <a:lnTo>
                    <a:pt x="1162871" y="0"/>
                  </a:lnTo>
                  <a:lnTo>
                    <a:pt x="1162871" y="1154148"/>
                  </a:lnTo>
                  <a:lnTo>
                    <a:pt x="0" y="1154148"/>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39" name="Freeform 39"/>
            <p:cNvSpPr/>
            <p:nvPr/>
          </p:nvSpPr>
          <p:spPr>
            <a:xfrm rot="-666994">
              <a:off x="2266868" y="945865"/>
              <a:ext cx="618322" cy="468801"/>
            </a:xfrm>
            <a:custGeom>
              <a:avLst/>
              <a:gdLst/>
              <a:ahLst/>
              <a:cxnLst/>
              <a:rect l="l" t="t" r="r" b="b"/>
              <a:pathLst>
                <a:path w="618322" h="468801">
                  <a:moveTo>
                    <a:pt x="0" y="0"/>
                  </a:moveTo>
                  <a:lnTo>
                    <a:pt x="618322" y="0"/>
                  </a:lnTo>
                  <a:lnTo>
                    <a:pt x="618322" y="468801"/>
                  </a:lnTo>
                  <a:lnTo>
                    <a:pt x="0" y="46880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0" name="Freeform 40"/>
            <p:cNvSpPr/>
            <p:nvPr/>
          </p:nvSpPr>
          <p:spPr>
            <a:xfrm rot="-1222988">
              <a:off x="2151886" y="1422160"/>
              <a:ext cx="1050046" cy="273588"/>
            </a:xfrm>
            <a:custGeom>
              <a:avLst/>
              <a:gdLst/>
              <a:ahLst/>
              <a:cxnLst/>
              <a:rect l="l" t="t" r="r" b="b"/>
              <a:pathLst>
                <a:path w="1050046" h="273588">
                  <a:moveTo>
                    <a:pt x="0" y="0"/>
                  </a:moveTo>
                  <a:lnTo>
                    <a:pt x="1050047" y="0"/>
                  </a:lnTo>
                  <a:lnTo>
                    <a:pt x="1050047" y="273588"/>
                  </a:lnTo>
                  <a:lnTo>
                    <a:pt x="0" y="27358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41" name="Freeform 41"/>
            <p:cNvSpPr/>
            <p:nvPr/>
          </p:nvSpPr>
          <p:spPr>
            <a:xfrm rot="5304096">
              <a:off x="3911347" y="2963595"/>
              <a:ext cx="473857" cy="72371"/>
            </a:xfrm>
            <a:custGeom>
              <a:avLst/>
              <a:gdLst/>
              <a:ahLst/>
              <a:cxnLst/>
              <a:rect l="l" t="t" r="r" b="b"/>
              <a:pathLst>
                <a:path w="473857" h="72371">
                  <a:moveTo>
                    <a:pt x="0" y="0"/>
                  </a:moveTo>
                  <a:lnTo>
                    <a:pt x="473858" y="0"/>
                  </a:lnTo>
                  <a:lnTo>
                    <a:pt x="473858" y="72371"/>
                  </a:lnTo>
                  <a:lnTo>
                    <a:pt x="0" y="72371"/>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sp>
        <p:nvSpPr>
          <p:cNvPr id="42" name="Freeform 42"/>
          <p:cNvSpPr/>
          <p:nvPr/>
        </p:nvSpPr>
        <p:spPr>
          <a:xfrm>
            <a:off x="5333724" y="571542"/>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3" name="Freeform 43"/>
          <p:cNvSpPr/>
          <p:nvPr/>
        </p:nvSpPr>
        <p:spPr>
          <a:xfrm>
            <a:off x="-1088471" y="6711939"/>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4" name="Freeform 44"/>
          <p:cNvSpPr/>
          <p:nvPr/>
        </p:nvSpPr>
        <p:spPr>
          <a:xfrm>
            <a:off x="16602015" y="4034937"/>
            <a:ext cx="2880716" cy="1209901"/>
          </a:xfrm>
          <a:custGeom>
            <a:avLst/>
            <a:gdLst/>
            <a:ahLst/>
            <a:cxnLst/>
            <a:rect l="l" t="t" r="r" b="b"/>
            <a:pathLst>
              <a:path w="2880716" h="1209901">
                <a:moveTo>
                  <a:pt x="0" y="0"/>
                </a:moveTo>
                <a:lnTo>
                  <a:pt x="2880717" y="0"/>
                </a:lnTo>
                <a:lnTo>
                  <a:pt x="2880717" y="1209901"/>
                </a:lnTo>
                <a:lnTo>
                  <a:pt x="0" y="12099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5" name="Freeform 45"/>
          <p:cNvSpPr/>
          <p:nvPr/>
        </p:nvSpPr>
        <p:spPr>
          <a:xfrm>
            <a:off x="14169322" y="441591"/>
            <a:ext cx="2041719" cy="857522"/>
          </a:xfrm>
          <a:custGeom>
            <a:avLst/>
            <a:gdLst/>
            <a:ahLst/>
            <a:cxnLst/>
            <a:rect l="l" t="t" r="r" b="b"/>
            <a:pathLst>
              <a:path w="2041719" h="857522">
                <a:moveTo>
                  <a:pt x="0" y="0"/>
                </a:moveTo>
                <a:lnTo>
                  <a:pt x="2041719" y="0"/>
                </a:lnTo>
                <a:lnTo>
                  <a:pt x="2041719" y="857522"/>
                </a:lnTo>
                <a:lnTo>
                  <a:pt x="0" y="857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6" name="Group 46"/>
          <p:cNvGrpSpPr/>
          <p:nvPr/>
        </p:nvGrpSpPr>
        <p:grpSpPr>
          <a:xfrm rot="-1967234">
            <a:off x="1010152" y="838865"/>
            <a:ext cx="942118" cy="708109"/>
            <a:chOff x="0" y="0"/>
            <a:chExt cx="1256158" cy="944145"/>
          </a:xfrm>
        </p:grpSpPr>
        <p:sp>
          <p:nvSpPr>
            <p:cNvPr id="47" name="Freeform 4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48" name="Freeform 4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9" name="Freeform 4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0" name="Freeform 5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51" name="Freeform 5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52" name="Freeform 5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3" name="Freeform 5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54" name="Freeform 5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55" name="Freeform 5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56" name="Freeform 5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57" name="Group 57"/>
          <p:cNvGrpSpPr/>
          <p:nvPr/>
        </p:nvGrpSpPr>
        <p:grpSpPr>
          <a:xfrm rot="2515420">
            <a:off x="620403" y="8159535"/>
            <a:ext cx="942118" cy="708109"/>
            <a:chOff x="0" y="0"/>
            <a:chExt cx="1256158" cy="944145"/>
          </a:xfrm>
        </p:grpSpPr>
        <p:sp>
          <p:nvSpPr>
            <p:cNvPr id="58" name="Freeform 5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59" name="Freeform 5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60" name="Freeform 6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1" name="Freeform 6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62" name="Freeform 6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63" name="Freeform 6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4" name="Freeform 6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65" name="Freeform 6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66" name="Freeform 6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67" name="Freeform 6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68" name="Group 68"/>
          <p:cNvGrpSpPr/>
          <p:nvPr/>
        </p:nvGrpSpPr>
        <p:grpSpPr>
          <a:xfrm rot="-2302452">
            <a:off x="2186986" y="8990356"/>
            <a:ext cx="942118" cy="708109"/>
            <a:chOff x="0" y="0"/>
            <a:chExt cx="1256158" cy="944145"/>
          </a:xfrm>
        </p:grpSpPr>
        <p:sp>
          <p:nvSpPr>
            <p:cNvPr id="69" name="Freeform 6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70" name="Freeform 7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71" name="Freeform 7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2" name="Freeform 7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73" name="Freeform 7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74" name="Freeform 7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5" name="Freeform 7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76" name="Freeform 7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77" name="Freeform 7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78" name="Freeform 7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79" name="Group 79"/>
          <p:cNvGrpSpPr/>
          <p:nvPr/>
        </p:nvGrpSpPr>
        <p:grpSpPr>
          <a:xfrm rot="3567403">
            <a:off x="12547808" y="673161"/>
            <a:ext cx="942118" cy="708109"/>
            <a:chOff x="0" y="0"/>
            <a:chExt cx="1256158" cy="944145"/>
          </a:xfrm>
        </p:grpSpPr>
        <p:sp>
          <p:nvSpPr>
            <p:cNvPr id="80" name="Freeform 8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81" name="Freeform 8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82" name="Freeform 8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3" name="Freeform 8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84" name="Freeform 8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85" name="Freeform 8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6" name="Freeform 8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87" name="Freeform 8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88" name="Freeform 8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90" name="Group 90"/>
          <p:cNvGrpSpPr/>
          <p:nvPr/>
        </p:nvGrpSpPr>
        <p:grpSpPr>
          <a:xfrm rot="-6650331">
            <a:off x="16871919" y="1698000"/>
            <a:ext cx="942118" cy="708109"/>
            <a:chOff x="0" y="0"/>
            <a:chExt cx="1256158" cy="944145"/>
          </a:xfrm>
        </p:grpSpPr>
        <p:sp>
          <p:nvSpPr>
            <p:cNvPr id="91" name="Freeform 9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asvg="http://schemas.microsoft.com/office/drawing/2016/SVG/main" xmlns="" r:embed="rId19"/>
                  </a:ext>
                </a:extLst>
              </a:blip>
              <a:stretch>
                <a:fillRect l="-15805" b="-48078"/>
              </a:stretch>
            </a:blipFill>
          </p:spPr>
        </p:sp>
        <p:sp>
          <p:nvSpPr>
            <p:cNvPr id="92" name="Freeform 9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93" name="Freeform 9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4" name="Freeform 9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5" name="Freeform 9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96" name="Freeform 9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7" name="Freeform 9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asvg="http://schemas.microsoft.com/office/drawing/2016/SVG/main" xmlns="" r:embed="rId9"/>
                  </a:ext>
                </a:extLst>
              </a:blip>
              <a:stretch>
                <a:fillRect/>
              </a:stretch>
            </a:blipFill>
          </p:spPr>
        </p:sp>
        <p:sp>
          <p:nvSpPr>
            <p:cNvPr id="98" name="Freeform 9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99" name="Freeform 9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
          <p:nvSpPr>
            <p:cNvPr id="100" name="Freeform 10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grpSp>
      <p:grpSp>
        <p:nvGrpSpPr>
          <p:cNvPr id="101" name="Group 100"/>
          <p:cNvGrpSpPr/>
          <p:nvPr/>
        </p:nvGrpSpPr>
        <p:grpSpPr>
          <a:xfrm>
            <a:off x="2293581" y="2954289"/>
            <a:ext cx="5881799" cy="1596179"/>
            <a:chOff x="533400" y="2530254"/>
            <a:chExt cx="6781800" cy="2937688"/>
          </a:xfrm>
        </p:grpSpPr>
        <p:sp>
          <p:nvSpPr>
            <p:cNvPr id="102"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3" name="TextBox 102"/>
            <p:cNvSpPr txBox="1"/>
            <p:nvPr/>
          </p:nvSpPr>
          <p:spPr>
            <a:xfrm>
              <a:off x="1051817" y="2850765"/>
              <a:ext cx="5641633" cy="2444160"/>
            </a:xfrm>
            <a:prstGeom prst="roundRect">
              <a:avLst/>
            </a:prstGeom>
            <a:noFill/>
          </p:spPr>
          <p:txBody>
            <a:bodyPr wrap="none" rtlCol="0">
              <a:spAutoFit/>
            </a:bodyPr>
            <a:lstStyle/>
            <a:p>
              <a:r>
                <a:rPr lang="vi-VN" sz="7200" dirty="0" smtClean="0">
                  <a:latin typeface="Cambria" panose="02040503050406030204" pitchFamily="18" charset="0"/>
                  <a:ea typeface="Cambria" panose="02040503050406030204" pitchFamily="18" charset="0"/>
                </a:rPr>
                <a:t>tuyệt chủng</a:t>
              </a:r>
              <a:endParaRPr lang="en-US" sz="7200" dirty="0">
                <a:latin typeface="Cambria" panose="02040503050406030204" pitchFamily="18" charset="0"/>
                <a:ea typeface="Cambria" panose="02040503050406030204" pitchFamily="18" charset="0"/>
              </a:endParaRPr>
            </a:p>
          </p:txBody>
        </p:sp>
      </p:grpSp>
      <p:grpSp>
        <p:nvGrpSpPr>
          <p:cNvPr id="104" name="Group 103"/>
          <p:cNvGrpSpPr/>
          <p:nvPr/>
        </p:nvGrpSpPr>
        <p:grpSpPr>
          <a:xfrm>
            <a:off x="9932616" y="2956296"/>
            <a:ext cx="5881799" cy="1596178"/>
            <a:chOff x="533400" y="2530254"/>
            <a:chExt cx="6781800" cy="2937688"/>
          </a:xfrm>
        </p:grpSpPr>
        <p:sp>
          <p:nvSpPr>
            <p:cNvPr id="105"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6" name="TextBox 105"/>
            <p:cNvSpPr txBox="1"/>
            <p:nvPr/>
          </p:nvSpPr>
          <p:spPr>
            <a:xfrm>
              <a:off x="1267877" y="2540645"/>
              <a:ext cx="5289444" cy="2694846"/>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x</a:t>
              </a:r>
              <a:r>
                <a:rPr lang="vi-VN" sz="8000" dirty="0" smtClean="0">
                  <a:latin typeface="Cambria" panose="02040503050406030204" pitchFamily="18" charset="0"/>
                  <a:ea typeface="Cambria" panose="02040503050406030204" pitchFamily="18" charset="0"/>
                </a:rPr>
                <a:t>âm nhập</a:t>
              </a:r>
              <a:endParaRPr lang="en-US" sz="8000" dirty="0">
                <a:latin typeface="Cambria" panose="02040503050406030204" pitchFamily="18" charset="0"/>
                <a:ea typeface="Cambria" panose="02040503050406030204" pitchFamily="18" charset="0"/>
              </a:endParaRPr>
            </a:p>
          </p:txBody>
        </p:sp>
      </p:grpSp>
      <p:grpSp>
        <p:nvGrpSpPr>
          <p:cNvPr id="107" name="Group 106"/>
          <p:cNvGrpSpPr/>
          <p:nvPr/>
        </p:nvGrpSpPr>
        <p:grpSpPr>
          <a:xfrm>
            <a:off x="2465743" y="5902103"/>
            <a:ext cx="5881799" cy="1596179"/>
            <a:chOff x="533400" y="2530254"/>
            <a:chExt cx="6781800" cy="2937688"/>
          </a:xfrm>
        </p:grpSpPr>
        <p:sp>
          <p:nvSpPr>
            <p:cNvPr id="108"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9" name="TextBox 108"/>
            <p:cNvSpPr txBox="1"/>
            <p:nvPr/>
          </p:nvSpPr>
          <p:spPr>
            <a:xfrm>
              <a:off x="1728375" y="2730362"/>
              <a:ext cx="4387095" cy="2694844"/>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k</a:t>
              </a:r>
              <a:r>
                <a:rPr lang="vi-VN" sz="8000" dirty="0" smtClean="0">
                  <a:latin typeface="Cambria" panose="02040503050406030204" pitchFamily="18" charset="0"/>
                  <a:ea typeface="Cambria" panose="02040503050406030204" pitchFamily="18" charset="0"/>
                </a:rPr>
                <a:t>iếm ăn</a:t>
              </a:r>
              <a:endParaRPr lang="en-US" sz="8000" dirty="0">
                <a:latin typeface="Cambria" panose="02040503050406030204" pitchFamily="18" charset="0"/>
                <a:ea typeface="Cambria" panose="02040503050406030204" pitchFamily="18" charset="0"/>
              </a:endParaRPr>
            </a:p>
          </p:txBody>
        </p:sp>
      </p:grpSp>
      <p:grpSp>
        <p:nvGrpSpPr>
          <p:cNvPr id="110" name="Group 109"/>
          <p:cNvGrpSpPr/>
          <p:nvPr/>
        </p:nvGrpSpPr>
        <p:grpSpPr>
          <a:xfrm>
            <a:off x="9836551" y="5944856"/>
            <a:ext cx="5881799" cy="1596179"/>
            <a:chOff x="500323" y="2695526"/>
            <a:chExt cx="6781800" cy="2937688"/>
          </a:xfrm>
        </p:grpSpPr>
        <p:sp>
          <p:nvSpPr>
            <p:cNvPr id="111" name="Cloud 22"/>
            <p:cNvSpPr/>
            <p:nvPr/>
          </p:nvSpPr>
          <p:spPr>
            <a:xfrm>
              <a:off x="500323" y="2695526"/>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12" name="TextBox 111"/>
            <p:cNvSpPr txBox="1"/>
            <p:nvPr/>
          </p:nvSpPr>
          <p:spPr>
            <a:xfrm>
              <a:off x="964073" y="2863604"/>
              <a:ext cx="6014220" cy="2694844"/>
            </a:xfrm>
            <a:prstGeom prst="roundRect">
              <a:avLst/>
            </a:prstGeom>
            <a:noFill/>
          </p:spPr>
          <p:txBody>
            <a:bodyPr wrap="none" rtlCol="0">
              <a:spAutoFit/>
            </a:bodyPr>
            <a:lstStyle/>
            <a:p>
              <a:pPr algn="ctr"/>
              <a:r>
                <a:rPr lang="vi-VN" sz="8000" dirty="0" smtClean="0">
                  <a:latin typeface="Cambria" panose="02040503050406030204" pitchFamily="18" charset="0"/>
                  <a:ea typeface="Cambria" panose="02040503050406030204" pitchFamily="18" charset="0"/>
                </a:rPr>
                <a:t>nhiễm mặn</a:t>
              </a:r>
              <a:endParaRPr lang="en-US" sz="8000" dirty="0">
                <a:latin typeface="Cambria" panose="02040503050406030204" pitchFamily="18" charset="0"/>
                <a:ea typeface="Cambria" panose="02040503050406030204" pitchFamily="18" charset="0"/>
              </a:endParaRPr>
            </a:p>
          </p:txBody>
        </p:sp>
      </p:grpSp>
      <p:pic>
        <p:nvPicPr>
          <p:cNvPr id="113" name="Picture 112"/>
          <p:cNvPicPr>
            <a:picLocks noChangeAspect="1"/>
          </p:cNvPicPr>
          <p:nvPr/>
        </p:nvPicPr>
        <p:blipFill>
          <a:blip r:embed="rId29"/>
          <a:stretch>
            <a:fillRect/>
          </a:stretch>
        </p:blipFill>
        <p:spPr>
          <a:xfrm>
            <a:off x="1116319" y="62096"/>
            <a:ext cx="16235055"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additive="base">
                                        <p:cTn id="20" dur="500" fill="hold"/>
                                        <p:tgtEl>
                                          <p:spTgt spid="104"/>
                                        </p:tgtEl>
                                        <p:attrNameLst>
                                          <p:attrName>ppt_x</p:attrName>
                                        </p:attrNameLst>
                                      </p:cBhvr>
                                      <p:tavLst>
                                        <p:tav tm="0">
                                          <p:val>
                                            <p:strVal val="#ppt_x"/>
                                          </p:val>
                                        </p:tav>
                                        <p:tav tm="100000">
                                          <p:val>
                                            <p:strVal val="#ppt_x"/>
                                          </p:val>
                                        </p:tav>
                                      </p:tavLst>
                                    </p:anim>
                                    <p:anim calcmode="lin" valueType="num">
                                      <p:cBhvr additive="base">
                                        <p:cTn id="21" dur="500" fill="hold"/>
                                        <p:tgtEl>
                                          <p:spTgt spid="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ppt_x"/>
                                          </p:val>
                                        </p:tav>
                                        <p:tav tm="100000">
                                          <p:val>
                                            <p:strVal val="#ppt_x"/>
                                          </p:val>
                                        </p:tav>
                                      </p:tavLst>
                                    </p:anim>
                                    <p:anim calcmode="lin" valueType="num">
                                      <p:cBhvr additive="base">
                                        <p:cTn id="27"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 calcmode="lin" valueType="num">
                                      <p:cBhvr additive="base">
                                        <p:cTn id="32" dur="500" fill="hold"/>
                                        <p:tgtEl>
                                          <p:spTgt spid="110"/>
                                        </p:tgtEl>
                                        <p:attrNameLst>
                                          <p:attrName>ppt_x</p:attrName>
                                        </p:attrNameLst>
                                      </p:cBhvr>
                                      <p:tavLst>
                                        <p:tav tm="0">
                                          <p:val>
                                            <p:strVal val="#ppt_x"/>
                                          </p:val>
                                        </p:tav>
                                        <p:tav tm="100000">
                                          <p:val>
                                            <p:strVal val="#ppt_x"/>
                                          </p:val>
                                        </p:tav>
                                      </p:tavLst>
                                    </p:anim>
                                    <p:anim calcmode="lin" valueType="num">
                                      <p:cBhvr additive="base">
                                        <p:cTn id="33" dur="500" fill="hold"/>
                                        <p:tgtEl>
                                          <p:spTgt spid="1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17" name="Cloud 13"/>
          <p:cNvSpPr/>
          <p:nvPr/>
        </p:nvSpPr>
        <p:spPr>
          <a:xfrm>
            <a:off x="601622" y="4094990"/>
            <a:ext cx="10501934" cy="562051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nvGrpSpPr>
          <p:cNvPr id="4" name="Group 4"/>
          <p:cNvGrpSpPr/>
          <p:nvPr/>
        </p:nvGrpSpPr>
        <p:grpSpPr>
          <a:xfrm>
            <a:off x="10167755" y="1452930"/>
            <a:ext cx="7345748" cy="7381184"/>
            <a:chOff x="0" y="0"/>
            <a:chExt cx="9794331" cy="9841579"/>
          </a:xfrm>
        </p:grpSpPr>
        <p:sp>
          <p:nvSpPr>
            <p:cNvPr id="5" name="Freeform 5"/>
            <p:cNvSpPr/>
            <p:nvPr/>
          </p:nvSpPr>
          <p:spPr>
            <a:xfrm>
              <a:off x="6875039" y="7389373"/>
              <a:ext cx="2919292" cy="1226103"/>
            </a:xfrm>
            <a:custGeom>
              <a:avLst/>
              <a:gdLst/>
              <a:ahLst/>
              <a:cxnLst/>
              <a:rect l="l" t="t" r="r" b="b"/>
              <a:pathLst>
                <a:path w="2919292" h="1226103">
                  <a:moveTo>
                    <a:pt x="0" y="0"/>
                  </a:moveTo>
                  <a:lnTo>
                    <a:pt x="2919292" y="0"/>
                  </a:lnTo>
                  <a:lnTo>
                    <a:pt x="2919292" y="1226103"/>
                  </a:lnTo>
                  <a:lnTo>
                    <a:pt x="0" y="12261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935555" y="0"/>
              <a:ext cx="5061685" cy="3552383"/>
            </a:xfrm>
            <a:custGeom>
              <a:avLst/>
              <a:gdLst/>
              <a:ahLst/>
              <a:cxnLst/>
              <a:rect l="l" t="t" r="r" b="b"/>
              <a:pathLst>
                <a:path w="5061685" h="3552383">
                  <a:moveTo>
                    <a:pt x="0" y="0"/>
                  </a:moveTo>
                  <a:lnTo>
                    <a:pt x="5061685" y="0"/>
                  </a:lnTo>
                  <a:lnTo>
                    <a:pt x="5061685" y="3552383"/>
                  </a:lnTo>
                  <a:lnTo>
                    <a:pt x="0" y="3552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88451">
              <a:off x="4935058" y="3623303"/>
              <a:ext cx="3582630" cy="3628815"/>
            </a:xfrm>
            <a:custGeom>
              <a:avLst/>
              <a:gdLst/>
              <a:ahLst/>
              <a:cxnLst/>
              <a:rect l="l" t="t" r="r" b="b"/>
              <a:pathLst>
                <a:path w="3582630" h="3628815">
                  <a:moveTo>
                    <a:pt x="0" y="0"/>
                  </a:moveTo>
                  <a:lnTo>
                    <a:pt x="3582630" y="0"/>
                  </a:lnTo>
                  <a:lnTo>
                    <a:pt x="3582630" y="3628815"/>
                  </a:lnTo>
                  <a:lnTo>
                    <a:pt x="0" y="36288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394055" y="4202244"/>
              <a:ext cx="3833465" cy="1847033"/>
            </a:xfrm>
            <a:custGeom>
              <a:avLst/>
              <a:gdLst/>
              <a:ahLst/>
              <a:cxnLst/>
              <a:rect l="l" t="t" r="r" b="b"/>
              <a:pathLst>
                <a:path w="3833465" h="1847033">
                  <a:moveTo>
                    <a:pt x="0" y="0"/>
                  </a:moveTo>
                  <a:lnTo>
                    <a:pt x="3833465" y="0"/>
                  </a:lnTo>
                  <a:lnTo>
                    <a:pt x="3833465" y="1847034"/>
                  </a:lnTo>
                  <a:lnTo>
                    <a:pt x="0" y="18470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2935555" y="6202115"/>
              <a:ext cx="2610733" cy="2657234"/>
            </a:xfrm>
            <a:custGeom>
              <a:avLst/>
              <a:gdLst/>
              <a:ahLst/>
              <a:cxnLst/>
              <a:rect l="l" t="t" r="r" b="b"/>
              <a:pathLst>
                <a:path w="2610733" h="2657234">
                  <a:moveTo>
                    <a:pt x="0" y="0"/>
                  </a:moveTo>
                  <a:lnTo>
                    <a:pt x="2610733" y="0"/>
                  </a:lnTo>
                  <a:lnTo>
                    <a:pt x="2610733" y="2657235"/>
                  </a:lnTo>
                  <a:lnTo>
                    <a:pt x="0" y="26572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5563352" y="6706593"/>
              <a:ext cx="2433889" cy="3134985"/>
            </a:xfrm>
            <a:custGeom>
              <a:avLst/>
              <a:gdLst/>
              <a:ahLst/>
              <a:cxnLst/>
              <a:rect l="l" t="t" r="r" b="b"/>
              <a:pathLst>
                <a:path w="2433889" h="3134985">
                  <a:moveTo>
                    <a:pt x="0" y="0"/>
                  </a:moveTo>
                  <a:lnTo>
                    <a:pt x="2433888" y="0"/>
                  </a:lnTo>
                  <a:lnTo>
                    <a:pt x="2433888" y="3134986"/>
                  </a:lnTo>
                  <a:lnTo>
                    <a:pt x="0" y="31349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1114956">
              <a:off x="1885301" y="2315292"/>
              <a:ext cx="2563381" cy="1696492"/>
            </a:xfrm>
            <a:custGeom>
              <a:avLst/>
              <a:gdLst/>
              <a:ahLst/>
              <a:cxnLst/>
              <a:rect l="l" t="t" r="r" b="b"/>
              <a:pathLst>
                <a:path w="2563381" h="1696492">
                  <a:moveTo>
                    <a:pt x="0" y="0"/>
                  </a:moveTo>
                  <a:lnTo>
                    <a:pt x="2563380" y="0"/>
                  </a:lnTo>
                  <a:lnTo>
                    <a:pt x="2563380" y="1696491"/>
                  </a:lnTo>
                  <a:lnTo>
                    <a:pt x="0" y="169649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0" y="449098"/>
              <a:ext cx="3742493" cy="1571847"/>
            </a:xfrm>
            <a:custGeom>
              <a:avLst/>
              <a:gdLst/>
              <a:ahLst/>
              <a:cxnLst/>
              <a:rect l="l" t="t" r="r" b="b"/>
              <a:pathLst>
                <a:path w="3742493" h="1571847">
                  <a:moveTo>
                    <a:pt x="0" y="0"/>
                  </a:moveTo>
                  <a:lnTo>
                    <a:pt x="3742493" y="0"/>
                  </a:lnTo>
                  <a:lnTo>
                    <a:pt x="3742493" y="1571847"/>
                  </a:lnTo>
                  <a:lnTo>
                    <a:pt x="0" y="15718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3935291" y="2137199"/>
              <a:ext cx="755464" cy="2291829"/>
            </a:xfrm>
            <a:custGeom>
              <a:avLst/>
              <a:gdLst/>
              <a:ahLst/>
              <a:cxnLst/>
              <a:rect l="l" t="t" r="r" b="b"/>
              <a:pathLst>
                <a:path w="755464" h="2291829">
                  <a:moveTo>
                    <a:pt x="0" y="0"/>
                  </a:moveTo>
                  <a:lnTo>
                    <a:pt x="755464" y="0"/>
                  </a:lnTo>
                  <a:lnTo>
                    <a:pt x="755464" y="2291830"/>
                  </a:lnTo>
                  <a:lnTo>
                    <a:pt x="0" y="22918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
        <p:nvSpPr>
          <p:cNvPr id="14" name="TextBox 9"/>
          <p:cNvSpPr txBox="1"/>
          <p:nvPr/>
        </p:nvSpPr>
        <p:spPr>
          <a:xfrm>
            <a:off x="829536" y="4933850"/>
            <a:ext cx="10046106" cy="4122219"/>
          </a:xfrm>
          <a:prstGeom prst="rect">
            <a:avLst/>
          </a:prstGeom>
        </p:spPr>
        <p:txBody>
          <a:bodyPr wrap="square" lIns="0" tIns="0" rIns="0" bIns="0" rtlCol="0" anchor="t">
            <a:spAutoFit/>
          </a:bodyPr>
          <a:lstStyle/>
          <a:p>
            <a:pPr algn="just" defTabSz="609630">
              <a:lnSpc>
                <a:spcPct val="114000"/>
              </a:lnSpc>
              <a:spcBef>
                <a:spcPct val="0"/>
              </a:spcBef>
            </a:pPr>
            <a:r>
              <a:rPr lang="en-US" sz="6000" dirty="0">
                <a:solidFill>
                  <a:srgbClr val="000000"/>
                </a:solidFill>
                <a:latin typeface="Cambria"/>
              </a:rPr>
              <a:t> </a:t>
            </a:r>
            <a:r>
              <a:rPr lang="en-US" sz="6000" dirty="0" err="1">
                <a:solidFill>
                  <a:prstClr val="black"/>
                </a:solidFill>
                <a:latin typeface="Cambria" panose="02040503050406030204" pitchFamily="18" charset="0"/>
                <a:ea typeface="Cambria" panose="02040503050406030204" pitchFamily="18" charset="0"/>
              </a:rPr>
              <a:t>Với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tình</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trạng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băng</a:t>
            </a:r>
            <a:r>
              <a:rPr lang="en-US" sz="6000" dirty="0">
                <a:solidFill>
                  <a:prstClr val="black"/>
                </a:solidFill>
                <a:latin typeface="Cambria" panose="02040503050406030204" pitchFamily="18" charset="0"/>
                <a:ea typeface="Cambria" panose="02040503050406030204" pitchFamily="18" charset="0"/>
              </a:rPr>
              <a:t> tan </a:t>
            </a:r>
            <a:r>
              <a:rPr lang="en-US" sz="6000" dirty="0" err="1">
                <a:solidFill>
                  <a:prstClr val="black"/>
                </a:solidFill>
                <a:latin typeface="Cambria" panose="02040503050406030204" pitchFamily="18" charset="0"/>
                <a:ea typeface="Cambria" panose="02040503050406030204" pitchFamily="18" charset="0"/>
              </a:rPr>
              <a:t>như</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hiện</a:t>
            </a:r>
            <a:r>
              <a:rPr lang="en-US" sz="6000" dirty="0">
                <a:solidFill>
                  <a:prstClr val="black"/>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nay,</a:t>
            </a:r>
            <a:r>
              <a:rPr lang="vi-VN" sz="6000" dirty="0" smtClean="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en-US" sz="6000" dirty="0" err="1" smtClean="0">
                <a:solidFill>
                  <a:prstClr val="black"/>
                </a:solidFill>
                <a:latin typeface="Cambria" panose="02040503050406030204" pitchFamily="18" charset="0"/>
                <a:ea typeface="Cambria" panose="02040503050406030204" pitchFamily="18" charset="0"/>
              </a:rPr>
              <a:t>gấu</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Bắc</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Cực</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buộc</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phải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bơi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xa</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hơn</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để</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kiếm</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ăn</a:t>
            </a:r>
            <a:r>
              <a:rPr lang="en-US" sz="6000" dirty="0" smtClean="0">
                <a:solidFill>
                  <a:prstClr val="black"/>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mất</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dần</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môi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trường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sống</a:t>
            </a:r>
            <a:r>
              <a:rPr lang="en-US" sz="6000" dirty="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endParaRPr lang="en-US" sz="6000" b="1" dirty="0">
              <a:solidFill>
                <a:srgbClr val="D2583A"/>
              </a:solidFill>
              <a:latin typeface="Cambria"/>
            </a:endParaRPr>
          </a:p>
        </p:txBody>
      </p:sp>
      <p:pic>
        <p:nvPicPr>
          <p:cNvPr id="15" name="Picture 14">
            <a:extLst>
              <a:ext uri="{FF2B5EF4-FFF2-40B4-BE49-F238E27FC236}">
                <a16:creationId xmlns="" xmlns:a16="http://schemas.microsoft.com/office/drawing/2014/main" id="{9E3D4124-E215-908D-D271-5C3681A7F6FD}"/>
              </a:ext>
            </a:extLst>
          </p:cNvPr>
          <p:cNvPicPr>
            <a:picLocks noChangeAspect="1"/>
          </p:cNvPicPr>
          <p:nvPr/>
        </p:nvPicPr>
        <p:blipFill>
          <a:blip r:embed="rId18"/>
          <a:stretch>
            <a:fillRect/>
          </a:stretch>
        </p:blipFill>
        <p:spPr>
          <a:xfrm>
            <a:off x="-972739" y="210178"/>
            <a:ext cx="13621808" cy="5002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982807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262901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2682174" y="950459"/>
            <a:ext cx="12923653"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TÌM HIỂU BÀI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329388" y="3493524"/>
            <a:ext cx="8214215" cy="653629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8" name="Group 8"/>
          <p:cNvGrpSpPr/>
          <p:nvPr/>
        </p:nvGrpSpPr>
        <p:grpSpPr>
          <a:xfrm>
            <a:off x="8564305" y="1438196"/>
            <a:ext cx="8694995" cy="7119426"/>
            <a:chOff x="0" y="0"/>
            <a:chExt cx="11593327" cy="9492568"/>
          </a:xfrm>
        </p:grpSpPr>
        <p:sp>
          <p:nvSpPr>
            <p:cNvPr id="9" name="Freeform 9"/>
            <p:cNvSpPr/>
            <p:nvPr/>
          </p:nvSpPr>
          <p:spPr>
            <a:xfrm>
              <a:off x="0" y="4364775"/>
              <a:ext cx="11147375" cy="5127793"/>
            </a:xfrm>
            <a:custGeom>
              <a:avLst/>
              <a:gdLst/>
              <a:ahLst/>
              <a:cxnLst/>
              <a:rect l="l" t="t" r="r" b="b"/>
              <a:pathLst>
                <a:path w="11147375" h="5127793">
                  <a:moveTo>
                    <a:pt x="0" y="0"/>
                  </a:moveTo>
                  <a:lnTo>
                    <a:pt x="11147375" y="0"/>
                  </a:lnTo>
                  <a:lnTo>
                    <a:pt x="11147375" y="5127793"/>
                  </a:lnTo>
                  <a:lnTo>
                    <a:pt x="0" y="5127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769162" y="3736054"/>
              <a:ext cx="10378213" cy="2037904"/>
            </a:xfrm>
            <a:custGeom>
              <a:avLst/>
              <a:gdLst/>
              <a:ahLst/>
              <a:cxnLst/>
              <a:rect l="l" t="t" r="r" b="b"/>
              <a:pathLst>
                <a:path w="10378213" h="2037904">
                  <a:moveTo>
                    <a:pt x="10378213" y="0"/>
                  </a:moveTo>
                  <a:lnTo>
                    <a:pt x="0" y="0"/>
                  </a:lnTo>
                  <a:lnTo>
                    <a:pt x="0" y="2037903"/>
                  </a:lnTo>
                  <a:lnTo>
                    <a:pt x="10378213" y="2037903"/>
                  </a:lnTo>
                  <a:lnTo>
                    <a:pt x="1037821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5324939" y="786386"/>
              <a:ext cx="4981608" cy="4284183"/>
            </a:xfrm>
            <a:custGeom>
              <a:avLst/>
              <a:gdLst/>
              <a:ahLst/>
              <a:cxnLst/>
              <a:rect l="l" t="t" r="r" b="b"/>
              <a:pathLst>
                <a:path w="4981608" h="4284183">
                  <a:moveTo>
                    <a:pt x="0" y="0"/>
                  </a:moveTo>
                  <a:lnTo>
                    <a:pt x="4981608" y="0"/>
                  </a:lnTo>
                  <a:lnTo>
                    <a:pt x="4981608" y="4284183"/>
                  </a:lnTo>
                  <a:lnTo>
                    <a:pt x="0" y="4284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flipH="1">
              <a:off x="6653187" y="3680637"/>
              <a:ext cx="1162261" cy="2003898"/>
            </a:xfrm>
            <a:custGeom>
              <a:avLst/>
              <a:gdLst/>
              <a:ahLst/>
              <a:cxnLst/>
              <a:rect l="l" t="t" r="r" b="b"/>
              <a:pathLst>
                <a:path w="1162261" h="2003898">
                  <a:moveTo>
                    <a:pt x="1162261" y="0"/>
                  </a:moveTo>
                  <a:lnTo>
                    <a:pt x="0" y="0"/>
                  </a:lnTo>
                  <a:lnTo>
                    <a:pt x="0" y="2003899"/>
                  </a:lnTo>
                  <a:lnTo>
                    <a:pt x="1162261" y="2003899"/>
                  </a:lnTo>
                  <a:lnTo>
                    <a:pt x="1162261"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3175365" y="4682587"/>
              <a:ext cx="2730705" cy="1757581"/>
            </a:xfrm>
            <a:custGeom>
              <a:avLst/>
              <a:gdLst/>
              <a:ahLst/>
              <a:cxnLst/>
              <a:rect l="l" t="t" r="r" b="b"/>
              <a:pathLst>
                <a:path w="2730705" h="1757581">
                  <a:moveTo>
                    <a:pt x="0" y="0"/>
                  </a:moveTo>
                  <a:lnTo>
                    <a:pt x="2730704" y="0"/>
                  </a:lnTo>
                  <a:lnTo>
                    <a:pt x="2730704" y="1757580"/>
                  </a:lnTo>
                  <a:lnTo>
                    <a:pt x="0" y="17575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5324939" y="3218829"/>
              <a:ext cx="1162261" cy="2003898"/>
            </a:xfrm>
            <a:custGeom>
              <a:avLst/>
              <a:gdLst/>
              <a:ahLst/>
              <a:cxnLst/>
              <a:rect l="l" t="t" r="r" b="b"/>
              <a:pathLst>
                <a:path w="1162261" h="2003898">
                  <a:moveTo>
                    <a:pt x="0" y="0"/>
                  </a:moveTo>
                  <a:lnTo>
                    <a:pt x="1162261" y="0"/>
                  </a:lnTo>
                  <a:lnTo>
                    <a:pt x="1162261" y="2003898"/>
                  </a:lnTo>
                  <a:lnTo>
                    <a:pt x="0" y="20038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8038533" y="4783118"/>
              <a:ext cx="1660006" cy="851131"/>
            </a:xfrm>
            <a:custGeom>
              <a:avLst/>
              <a:gdLst/>
              <a:ahLst/>
              <a:cxnLst/>
              <a:rect l="l" t="t" r="r" b="b"/>
              <a:pathLst>
                <a:path w="1660006" h="851131">
                  <a:moveTo>
                    <a:pt x="0" y="0"/>
                  </a:moveTo>
                  <a:lnTo>
                    <a:pt x="1660006" y="0"/>
                  </a:lnTo>
                  <a:lnTo>
                    <a:pt x="1660006" y="851131"/>
                  </a:lnTo>
                  <a:lnTo>
                    <a:pt x="0" y="851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1115170" y="5493499"/>
              <a:ext cx="4684540" cy="2870345"/>
            </a:xfrm>
            <a:custGeom>
              <a:avLst/>
              <a:gdLst/>
              <a:ahLst/>
              <a:cxnLst/>
              <a:rect l="l" t="t" r="r" b="b"/>
              <a:pathLst>
                <a:path w="4684540" h="2870345">
                  <a:moveTo>
                    <a:pt x="0" y="0"/>
                  </a:moveTo>
                  <a:lnTo>
                    <a:pt x="4684540" y="0"/>
                  </a:lnTo>
                  <a:lnTo>
                    <a:pt x="4684540" y="2870345"/>
                  </a:lnTo>
                  <a:lnTo>
                    <a:pt x="0" y="28703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8101393" y="1643434"/>
              <a:ext cx="3491934" cy="1466612"/>
            </a:xfrm>
            <a:custGeom>
              <a:avLst/>
              <a:gdLst/>
              <a:ahLst/>
              <a:cxnLst/>
              <a:rect l="l" t="t" r="r" b="b"/>
              <a:pathLst>
                <a:path w="3491934" h="1466612">
                  <a:moveTo>
                    <a:pt x="0" y="0"/>
                  </a:moveTo>
                  <a:lnTo>
                    <a:pt x="3491934" y="0"/>
                  </a:lnTo>
                  <a:lnTo>
                    <a:pt x="3491934" y="1466613"/>
                  </a:lnTo>
                  <a:lnTo>
                    <a:pt x="0" y="14666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1115170" y="0"/>
              <a:ext cx="4402465" cy="1849035"/>
            </a:xfrm>
            <a:custGeom>
              <a:avLst/>
              <a:gdLst/>
              <a:ahLst/>
              <a:cxnLst/>
              <a:rect l="l" t="t" r="r" b="b"/>
              <a:pathLst>
                <a:path w="4402465" h="1849035">
                  <a:moveTo>
                    <a:pt x="0" y="0"/>
                  </a:moveTo>
                  <a:lnTo>
                    <a:pt x="4402465" y="0"/>
                  </a:lnTo>
                  <a:lnTo>
                    <a:pt x="4402465" y="1849035"/>
                  </a:lnTo>
                  <a:lnTo>
                    <a:pt x="0" y="184903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2502989" y="1643434"/>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xmlns="" r:embed="rId19"/>
                  </a:ext>
                </a:extLst>
              </a:blip>
              <a:stretch>
                <a:fillRect l="-48595" b="-65567"/>
              </a:stretch>
            </a:blipFill>
          </p:spPr>
        </p:sp>
        <p:sp>
          <p:nvSpPr>
            <p:cNvPr id="20" name="Freeform 20"/>
            <p:cNvSpPr/>
            <p:nvPr/>
          </p:nvSpPr>
          <p:spPr>
            <a:xfrm>
              <a:off x="2766795" y="3978156"/>
              <a:ext cx="817139" cy="1408861"/>
            </a:xfrm>
            <a:custGeom>
              <a:avLst/>
              <a:gdLst/>
              <a:ahLst/>
              <a:cxnLst/>
              <a:rect l="l" t="t" r="r" b="b"/>
              <a:pathLst>
                <a:path w="817139" h="1408861">
                  <a:moveTo>
                    <a:pt x="0" y="0"/>
                  </a:moveTo>
                  <a:lnTo>
                    <a:pt x="817139" y="0"/>
                  </a:lnTo>
                  <a:lnTo>
                    <a:pt x="817139" y="1408861"/>
                  </a:lnTo>
                  <a:lnTo>
                    <a:pt x="0" y="1408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9698539" y="5070569"/>
              <a:ext cx="653869" cy="1127360"/>
            </a:xfrm>
            <a:custGeom>
              <a:avLst/>
              <a:gdLst/>
              <a:ahLst/>
              <a:cxnLst/>
              <a:rect l="l" t="t" r="r" b="b"/>
              <a:pathLst>
                <a:path w="653869" h="1127360">
                  <a:moveTo>
                    <a:pt x="0" y="0"/>
                  </a:moveTo>
                  <a:lnTo>
                    <a:pt x="653869" y="0"/>
                  </a:lnTo>
                  <a:lnTo>
                    <a:pt x="653869" y="1127360"/>
                  </a:lnTo>
                  <a:lnTo>
                    <a:pt x="0" y="11273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6156555" y="4946482"/>
              <a:ext cx="3378714" cy="2905694"/>
            </a:xfrm>
            <a:custGeom>
              <a:avLst/>
              <a:gdLst/>
              <a:ahLst/>
              <a:cxnLst/>
              <a:rect l="l" t="t" r="r" b="b"/>
              <a:pathLst>
                <a:path w="3378714" h="2905694">
                  <a:moveTo>
                    <a:pt x="0" y="0"/>
                  </a:moveTo>
                  <a:lnTo>
                    <a:pt x="3378714" y="0"/>
                  </a:lnTo>
                  <a:lnTo>
                    <a:pt x="3378714" y="2905694"/>
                  </a:lnTo>
                  <a:lnTo>
                    <a:pt x="0" y="2905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7845912" y="5848160"/>
              <a:ext cx="2512817" cy="2161022"/>
            </a:xfrm>
            <a:custGeom>
              <a:avLst/>
              <a:gdLst/>
              <a:ahLst/>
              <a:cxnLst/>
              <a:rect l="l" t="t" r="r" b="b"/>
              <a:pathLst>
                <a:path w="2512817" h="2161022">
                  <a:moveTo>
                    <a:pt x="0" y="0"/>
                  </a:moveTo>
                  <a:lnTo>
                    <a:pt x="2512817" y="0"/>
                  </a:lnTo>
                  <a:lnTo>
                    <a:pt x="2512817" y="2161023"/>
                  </a:lnTo>
                  <a:lnTo>
                    <a:pt x="0" y="216102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a:off x="6487200" y="7629078"/>
              <a:ext cx="1537188" cy="380105"/>
            </a:xfrm>
            <a:custGeom>
              <a:avLst/>
              <a:gdLst/>
              <a:ahLst/>
              <a:cxnLst/>
              <a:rect l="l" t="t" r="r" b="b"/>
              <a:pathLst>
                <a:path w="1537188" h="380105">
                  <a:moveTo>
                    <a:pt x="0" y="0"/>
                  </a:moveTo>
                  <a:lnTo>
                    <a:pt x="1537187" y="0"/>
                  </a:lnTo>
                  <a:lnTo>
                    <a:pt x="1537187" y="380105"/>
                  </a:lnTo>
                  <a:lnTo>
                    <a:pt x="0" y="38010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6156555" y="7538169"/>
              <a:ext cx="918643" cy="471014"/>
            </a:xfrm>
            <a:custGeom>
              <a:avLst/>
              <a:gdLst/>
              <a:ahLst/>
              <a:cxnLst/>
              <a:rect l="l" t="t" r="r" b="b"/>
              <a:pathLst>
                <a:path w="918643" h="471014">
                  <a:moveTo>
                    <a:pt x="0" y="0"/>
                  </a:moveTo>
                  <a:lnTo>
                    <a:pt x="918644" y="0"/>
                  </a:lnTo>
                  <a:lnTo>
                    <a:pt x="918644" y="471014"/>
                  </a:lnTo>
                  <a:lnTo>
                    <a:pt x="0" y="4710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4704504" y="3829918"/>
              <a:ext cx="620435" cy="1069715"/>
            </a:xfrm>
            <a:custGeom>
              <a:avLst/>
              <a:gdLst/>
              <a:ahLst/>
              <a:cxnLst/>
              <a:rect l="l" t="t" r="r" b="b"/>
              <a:pathLst>
                <a:path w="620435" h="1069715">
                  <a:moveTo>
                    <a:pt x="0" y="0"/>
                  </a:moveTo>
                  <a:lnTo>
                    <a:pt x="620435" y="0"/>
                  </a:lnTo>
                  <a:lnTo>
                    <a:pt x="620435" y="1069715"/>
                  </a:lnTo>
                  <a:lnTo>
                    <a:pt x="0" y="10697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7432721" y="6761294"/>
              <a:ext cx="1006630" cy="1735569"/>
            </a:xfrm>
            <a:custGeom>
              <a:avLst/>
              <a:gdLst/>
              <a:ahLst/>
              <a:cxnLst/>
              <a:rect l="l" t="t" r="r" b="b"/>
              <a:pathLst>
                <a:path w="1006630" h="1735569">
                  <a:moveTo>
                    <a:pt x="0" y="0"/>
                  </a:moveTo>
                  <a:lnTo>
                    <a:pt x="1006630" y="0"/>
                  </a:lnTo>
                  <a:lnTo>
                    <a:pt x="1006630" y="1735569"/>
                  </a:lnTo>
                  <a:lnTo>
                    <a:pt x="0" y="17355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a:off x="8729964" y="7538169"/>
              <a:ext cx="805304" cy="1388456"/>
            </a:xfrm>
            <a:custGeom>
              <a:avLst/>
              <a:gdLst/>
              <a:ahLst/>
              <a:cxnLst/>
              <a:rect l="l" t="t" r="r" b="b"/>
              <a:pathLst>
                <a:path w="805304" h="1388456">
                  <a:moveTo>
                    <a:pt x="0" y="0"/>
                  </a:moveTo>
                  <a:lnTo>
                    <a:pt x="805305" y="0"/>
                  </a:lnTo>
                  <a:lnTo>
                    <a:pt x="805305" y="1388456"/>
                  </a:lnTo>
                  <a:lnTo>
                    <a:pt x="0" y="13884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9" name="Freeform 29"/>
            <p:cNvSpPr/>
            <p:nvPr/>
          </p:nvSpPr>
          <p:spPr>
            <a:xfrm>
              <a:off x="1046400" y="5773957"/>
              <a:ext cx="871015" cy="1501750"/>
            </a:xfrm>
            <a:custGeom>
              <a:avLst/>
              <a:gdLst/>
              <a:ahLst/>
              <a:cxnLst/>
              <a:rect l="l" t="t" r="r" b="b"/>
              <a:pathLst>
                <a:path w="871015" h="1501750">
                  <a:moveTo>
                    <a:pt x="0" y="0"/>
                  </a:moveTo>
                  <a:lnTo>
                    <a:pt x="871015" y="0"/>
                  </a:lnTo>
                  <a:lnTo>
                    <a:pt x="871015" y="1501750"/>
                  </a:lnTo>
                  <a:lnTo>
                    <a:pt x="0" y="15017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30"/>
            <p:cNvSpPr/>
            <p:nvPr/>
          </p:nvSpPr>
          <p:spPr>
            <a:xfrm>
              <a:off x="8828496" y="2679479"/>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asvg="http://schemas.microsoft.com/office/drawing/2016/SVG/main" xmlns="" r:embed="rId19"/>
                  </a:ext>
                </a:extLst>
              </a:blip>
              <a:stretch>
                <a:fillRect l="-48595" b="-65567"/>
              </a:stretch>
            </a:blipFill>
          </p:spPr>
        </p:sp>
      </p:grpSp>
      <p:sp>
        <p:nvSpPr>
          <p:cNvPr id="31" name="Cloud 30"/>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1</a:t>
            </a:r>
            <a:endParaRPr lang="en-US" sz="9600" dirty="0">
              <a:solidFill>
                <a:schemeClr val="tx1"/>
              </a:solidFill>
              <a:latin typeface="SVN-Yahoo" panose="02040603050506020204" pitchFamily="18" charset="0"/>
            </a:endParaRPr>
          </a:p>
        </p:txBody>
      </p:sp>
      <p:sp>
        <p:nvSpPr>
          <p:cNvPr id="32" name="Rounded Rectangle 31"/>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chemeClr val="tx1">
                    <a:lumMod val="95000"/>
                    <a:lumOff val="5000"/>
                  </a:schemeClr>
                </a:solidFill>
                <a:latin typeface="Cambria" panose="02040503050406030204" pitchFamily="18" charset="0"/>
                <a:ea typeface="Cambria" panose="02040503050406030204" pitchFamily="18" charset="0"/>
              </a:rPr>
              <a:t>Nguyên nhân nào dẫn đến hiện tượng băng tan?</a:t>
            </a:r>
            <a:endParaRPr lang="vi-VN" sz="199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3" name="Rectangle 32"/>
          <p:cNvSpPr/>
          <p:nvPr/>
        </p:nvSpPr>
        <p:spPr>
          <a:xfrm>
            <a:off x="673660" y="4603779"/>
            <a:ext cx="7081971" cy="4093428"/>
          </a:xfrm>
          <a:prstGeom prst="rect">
            <a:avLst/>
          </a:prstGeom>
        </p:spPr>
        <p:txBody>
          <a:bodyPr wrap="square">
            <a:spAutoFit/>
          </a:bodyPr>
          <a:lstStyle/>
          <a:p>
            <a:pPr algn="ctr"/>
            <a:r>
              <a:rPr lang="vi-VN" sz="13000" b="1" dirty="0" smtClean="0">
                <a:solidFill>
                  <a:schemeClr val="tx1">
                    <a:lumMod val="95000"/>
                    <a:lumOff val="5000"/>
                  </a:schemeClr>
                </a:solidFill>
                <a:latin typeface="Cambria" panose="02040503050406030204" pitchFamily="18" charset="0"/>
                <a:ea typeface="Cambria" panose="02040503050406030204" pitchFamily="18" charset="0"/>
              </a:rPr>
              <a:t>Trái đất nóng lên</a:t>
            </a:r>
            <a:r>
              <a:rPr lang="vi-VN" sz="13000" dirty="0" smtClean="0">
                <a:solidFill>
                  <a:schemeClr val="tx1">
                    <a:lumMod val="95000"/>
                    <a:lumOff val="5000"/>
                  </a:schemeClr>
                </a:solidFill>
                <a:latin typeface="Cambria" panose="02040503050406030204" pitchFamily="18" charset="0"/>
                <a:ea typeface="Cambria" panose="02040503050406030204" pitchFamily="18" charset="0"/>
              </a:rPr>
              <a:t>.</a:t>
            </a:r>
            <a:endParaRPr lang="vi-VN" sz="13000"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704931" y="2893743"/>
            <a:ext cx="6793954" cy="531090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43" name="Group 43"/>
          <p:cNvGrpSpPr/>
          <p:nvPr/>
        </p:nvGrpSpPr>
        <p:grpSpPr>
          <a:xfrm rot="10270775">
            <a:off x="5878491" y="4556963"/>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76" name="Group 76"/>
          <p:cNvGrpSpPr/>
          <p:nvPr/>
        </p:nvGrpSpPr>
        <p:grpSpPr>
          <a:xfrm>
            <a:off x="6989357" y="2589438"/>
            <a:ext cx="10178432" cy="149197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7137163" y="4320594"/>
            <a:ext cx="9589108" cy="1880317"/>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7818203" y="6350407"/>
            <a:ext cx="9069999" cy="1335500"/>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96" name="Cloud 95"/>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Cambria" panose="02040503050406030204" pitchFamily="18" charset="0"/>
              <a:ea typeface="Cambria" panose="02040503050406030204" pitchFamily="18" charset="0"/>
            </a:endParaRPr>
          </a:p>
        </p:txBody>
      </p:sp>
      <p:sp>
        <p:nvSpPr>
          <p:cNvPr id="97" name="Rounded Rectangle 96"/>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b="1" dirty="0" smtClean="0">
                <a:solidFill>
                  <a:schemeClr val="tx1">
                    <a:lumMod val="95000"/>
                    <a:lumOff val="5000"/>
                  </a:schemeClr>
                </a:solidFill>
                <a:latin typeface="Cambria" panose="02040503050406030204" pitchFamily="18" charset="0"/>
                <a:ea typeface="Cambria" panose="02040503050406030204" pitchFamily="18" charset="0"/>
              </a:rPr>
              <a:t>- Cuộc sống con người</a:t>
            </a:r>
            <a:endParaRPr lang="vi-VN" sz="16600" b="1" dirty="0">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98" name="Group 82"/>
          <p:cNvGrpSpPr/>
          <p:nvPr/>
        </p:nvGrpSpPr>
        <p:grpSpPr>
          <a:xfrm>
            <a:off x="7985457" y="7741151"/>
            <a:ext cx="8725014" cy="1240713"/>
            <a:chOff x="0" y="0"/>
            <a:chExt cx="3934157" cy="1316477"/>
          </a:xfrm>
        </p:grpSpPr>
        <p:sp>
          <p:nvSpPr>
            <p:cNvPr id="99"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sp>
        <p:nvSpPr>
          <p:cNvPr id="100" name="Rectangle 99"/>
          <p:cNvSpPr/>
          <p:nvPr/>
        </p:nvSpPr>
        <p:spPr>
          <a:xfrm>
            <a:off x="7559501" y="2627902"/>
            <a:ext cx="9006586" cy="1323439"/>
          </a:xfrm>
          <a:prstGeom prst="rect">
            <a:avLst/>
          </a:prstGeom>
        </p:spPr>
        <p:txBody>
          <a:bodyPr wrap="square">
            <a:spAutoFit/>
          </a:bodyPr>
          <a:lstStyle/>
          <a:p>
            <a:r>
              <a:rPr lang="en-US" sz="3600"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Khiến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mực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biển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dâng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cao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thay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đổi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bản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đồ</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thế</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giới</a:t>
            </a:r>
            <a:r>
              <a:rPr lang="en-US" sz="4000" b="1" dirty="0">
                <a:latin typeface="Cambria" panose="02040503050406030204" pitchFamily="18" charset="0"/>
                <a:ea typeface="Cambria" panose="02040503050406030204" pitchFamily="18" charset="0"/>
              </a:rPr>
              <a:t>. </a:t>
            </a:r>
          </a:p>
        </p:txBody>
      </p:sp>
      <p:sp>
        <p:nvSpPr>
          <p:cNvPr id="101" name="Rectangle 100"/>
          <p:cNvSpPr/>
          <p:nvPr/>
        </p:nvSpPr>
        <p:spPr>
          <a:xfrm>
            <a:off x="7390831" y="4330039"/>
            <a:ext cx="8985710" cy="1754326"/>
          </a:xfrm>
          <a:prstGeom prst="rect">
            <a:avLst/>
          </a:prstGeom>
        </p:spPr>
        <p:txBody>
          <a:bodyPr wrap="square">
            <a:spAutoFit/>
          </a:bodyPr>
          <a:lstStyle/>
          <a:p>
            <a:pPr algn="just"/>
            <a:r>
              <a:rPr lang="en-US" sz="32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nhập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liền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vùng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ven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nhiễm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mặn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ngày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càng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nước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ngọt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sẽ</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hơn</a:t>
            </a:r>
            <a:r>
              <a:rPr lang="en-US" sz="3600" b="1" dirty="0">
                <a:latin typeface="Cambria" panose="02040503050406030204" pitchFamily="18" charset="0"/>
                <a:ea typeface="Cambria" panose="02040503050406030204" pitchFamily="18" charset="0"/>
              </a:rPr>
              <a:t>. </a:t>
            </a:r>
          </a:p>
        </p:txBody>
      </p:sp>
      <p:sp>
        <p:nvSpPr>
          <p:cNvPr id="102" name="Rectangle 101"/>
          <p:cNvSpPr/>
          <p:nvPr/>
        </p:nvSpPr>
        <p:spPr>
          <a:xfrm>
            <a:off x="7733138" y="6546041"/>
            <a:ext cx="9144000" cy="646331"/>
          </a:xfrm>
          <a:prstGeom prst="rect">
            <a:avLst/>
          </a:prstGeom>
        </p:spPr>
        <p:txBody>
          <a:bodyPr>
            <a:spAutoFit/>
          </a:bodyPr>
          <a:lstStyle/>
          <a:p>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Các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đảo</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và</a:t>
            </a:r>
            <a:r>
              <a:rPr lang="en-US" sz="3600" b="1" dirty="0" smtClean="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nhấn</a:t>
            </a:r>
            <a:r>
              <a:rPr lang="en-US" sz="3600" b="1" dirty="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chìm</a:t>
            </a:r>
            <a:r>
              <a:rPr lang="en-US" sz="3600" dirty="0" smtClean="0">
                <a:latin typeface="Cambria" panose="02040503050406030204" pitchFamily="18" charset="0"/>
                <a:ea typeface="Cambria" panose="02040503050406030204" pitchFamily="18" charset="0"/>
              </a:rPr>
              <a:t>.</a:t>
            </a:r>
            <a:r>
              <a:rPr lang="vi-VN" sz="3600" dirty="0" smtClean="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
        <p:nvSpPr>
          <p:cNvPr id="103" name="Rectangle 102"/>
          <p:cNvSpPr/>
          <p:nvPr/>
        </p:nvSpPr>
        <p:spPr>
          <a:xfrm>
            <a:off x="8101995" y="7947146"/>
            <a:ext cx="9144000" cy="646331"/>
          </a:xfrm>
          <a:prstGeom prst="rect">
            <a:avLst/>
          </a:prstGeom>
        </p:spPr>
        <p:txBody>
          <a:bodyPr>
            <a:spAutoFit/>
          </a:bodyPr>
          <a:lstStyle/>
          <a:p>
            <a:r>
              <a:rPr lang="en-US" sz="3600" b="1" dirty="0">
                <a:latin typeface="Cambria" panose="02040503050406030204" pitchFamily="18" charset="0"/>
                <a:ea typeface="Cambria" panose="02040503050406030204" pitchFamily="18" charset="0"/>
              </a:rPr>
              <a:t>+ Con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mất</a:t>
            </a:r>
            <a:r>
              <a:rPr lang="en-US" sz="3600" b="1" dirty="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nhà</a:t>
            </a:r>
            <a:r>
              <a:rPr lang="vi-VN"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8"/>
                                        </p:tgtEl>
                                        <p:attrNameLst>
                                          <p:attrName>style.visibility</p:attrName>
                                        </p:attrNameLst>
                                      </p:cBhvr>
                                      <p:to>
                                        <p:strVal val="visible"/>
                                      </p:to>
                                    </p:set>
                                    <p:anim calcmode="lin" valueType="num">
                                      <p:cBhvr additive="base">
                                        <p:cTn id="45" dur="500" fill="hold"/>
                                        <p:tgtEl>
                                          <p:spTgt spid="98"/>
                                        </p:tgtEl>
                                        <p:attrNameLst>
                                          <p:attrName>ppt_x</p:attrName>
                                        </p:attrNameLst>
                                      </p:cBhvr>
                                      <p:tavLst>
                                        <p:tav tm="0">
                                          <p:val>
                                            <p:strVal val="#ppt_x"/>
                                          </p:val>
                                        </p:tav>
                                        <p:tav tm="100000">
                                          <p:val>
                                            <p:strVal val="#ppt_x"/>
                                          </p:val>
                                        </p:tav>
                                      </p:tavLst>
                                    </p:anim>
                                    <p:anim calcmode="lin" valueType="num">
                                      <p:cBhvr additive="base">
                                        <p:cTn id="46" dur="500" fill="hold"/>
                                        <p:tgtEl>
                                          <p:spTgt spid="9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500" fill="hold"/>
                                        <p:tgtEl>
                                          <p:spTgt spid="103"/>
                                        </p:tgtEl>
                                        <p:attrNameLst>
                                          <p:attrName>ppt_x</p:attrName>
                                        </p:attrNameLst>
                                      </p:cBhvr>
                                      <p:tavLst>
                                        <p:tav tm="0">
                                          <p:val>
                                            <p:strVal val="#ppt_x"/>
                                          </p:val>
                                        </p:tav>
                                        <p:tav tm="100000">
                                          <p:val>
                                            <p:strVal val="#ppt_x"/>
                                          </p:val>
                                        </p:tav>
                                      </p:tavLst>
                                    </p:anim>
                                    <p:anim calcmode="lin" valueType="num">
                                      <p:cBhvr additive="base">
                                        <p:cTn id="5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P spid="10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76" name="Group 76"/>
          <p:cNvGrpSpPr/>
          <p:nvPr/>
        </p:nvGrpSpPr>
        <p:grpSpPr>
          <a:xfrm>
            <a:off x="7745594" y="2884631"/>
            <a:ext cx="9462287" cy="208198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306522" y="5568602"/>
            <a:ext cx="9433583" cy="2013297"/>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9145487" y="8198928"/>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asvg="http://schemas.microsoft.com/office/drawing/2016/SVG/main" xmlns=""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96" name="Cloud 95"/>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SVN-Yahoo" panose="02040603050506020204" pitchFamily="18" charset="0"/>
              <a:ea typeface="Cambria" panose="02040503050406030204" pitchFamily="18" charset="0"/>
            </a:endParaRPr>
          </a:p>
        </p:txBody>
      </p:sp>
      <p:sp>
        <p:nvSpPr>
          <p:cNvPr id="97" name="Rounded Rectangle 96"/>
          <p:cNvSpPr/>
          <p:nvPr/>
        </p:nvSpPr>
        <p:spPr>
          <a:xfrm>
            <a:off x="3544719" y="37110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 Môi trường sống của động vật</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0" name="Rectangle 99"/>
          <p:cNvSpPr/>
          <p:nvPr/>
        </p:nvSpPr>
        <p:spPr>
          <a:xfrm>
            <a:off x="7911582" y="2917398"/>
            <a:ext cx="9004886" cy="1938992"/>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Làm thay đổi môi trường sống của nhiều loài động vật khiến chúng có nguy cơ tuyệt chủng. </a:t>
            </a:r>
            <a:endParaRPr lang="en-US" sz="4000" dirty="0">
              <a:latin typeface="Cambria" panose="02040503050406030204" pitchFamily="18" charset="0"/>
              <a:ea typeface="Cambria" panose="02040503050406030204" pitchFamily="18" charset="0"/>
            </a:endParaRPr>
          </a:p>
        </p:txBody>
      </p:sp>
      <p:sp>
        <p:nvSpPr>
          <p:cNvPr id="101" name="Rectangle 100"/>
          <p:cNvSpPr/>
          <p:nvPr/>
        </p:nvSpPr>
        <p:spPr>
          <a:xfrm>
            <a:off x="8400226" y="5849228"/>
            <a:ext cx="9100449" cy="132343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Gấu Bắc Cực buộc phải bơi xa hơn để kiếm ăn, mất dần môi trường </a:t>
            </a:r>
            <a:r>
              <a:rPr lang="vi-VN" sz="4000" dirty="0" smtClean="0">
                <a:latin typeface="Cambria" panose="02040503050406030204" pitchFamily="18" charset="0"/>
                <a:ea typeface="Cambria" panose="02040503050406030204" pitchFamily="18" charset="0"/>
              </a:rPr>
              <a:t>sống.</a:t>
            </a:r>
            <a:endParaRPr lang="en-US" sz="4000" dirty="0">
              <a:latin typeface="Cambria" panose="02040503050406030204" pitchFamily="18" charset="0"/>
              <a:ea typeface="Cambria" panose="02040503050406030204" pitchFamily="18" charset="0"/>
            </a:endParaRPr>
          </a:p>
        </p:txBody>
      </p:sp>
      <p:sp>
        <p:nvSpPr>
          <p:cNvPr id="102" name="Rectangle 101"/>
          <p:cNvSpPr/>
          <p:nvPr/>
        </p:nvSpPr>
        <p:spPr>
          <a:xfrm>
            <a:off x="9206932" y="8375089"/>
            <a:ext cx="9144000" cy="1323439"/>
          </a:xfrm>
          <a:prstGeom prst="rect">
            <a:avLst/>
          </a:prstGeom>
        </p:spPr>
        <p:txBody>
          <a:bodyPr>
            <a:spAutoFit/>
          </a:bodyPr>
          <a:lstStyle/>
          <a:p>
            <a:r>
              <a:rPr lang="vi-VN" sz="4000" dirty="0">
                <a:latin typeface="Cambria" panose="02040503050406030204" pitchFamily="18" charset="0"/>
                <a:ea typeface="Cambria" panose="02040503050406030204" pitchFamily="18" charset="0"/>
              </a:rPr>
              <a:t>+ Chim cánh cụt ở Nam Cực cũng không có nguồn thức ăn và mất nơi cư </a:t>
            </a:r>
            <a:r>
              <a:rPr lang="vi-VN" sz="4000" dirty="0" smtClean="0">
                <a:latin typeface="Cambria" panose="02040503050406030204" pitchFamily="18" charset="0"/>
                <a:ea typeface="Cambria" panose="02040503050406030204" pitchFamily="18" charset="0"/>
              </a:rPr>
              <a:t>trú.</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414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691261" y="4784714"/>
            <a:ext cx="5638800" cy="5474739"/>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solidFill>
                  <a:schemeClr val="tx1"/>
                </a:solidFill>
                <a:latin typeface="SVN-Yahoo" panose="02040603050506020204" pitchFamily="18" charset="0"/>
              </a:rPr>
              <a:t>3</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56567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smtClean="0">
                <a:solidFill>
                  <a:schemeClr val="tx1">
                    <a:lumMod val="95000"/>
                    <a:lumOff val="5000"/>
                  </a:schemeClr>
                </a:solidFill>
                <a:latin typeface="Cambria" panose="02040503050406030204" pitchFamily="18" charset="0"/>
                <a:ea typeface="Cambria" panose="02040503050406030204" pitchFamily="18" charset="0"/>
              </a:rPr>
              <a:t>Chỉ ra nội dung mỗi phần trong bài Băng tan.</a:t>
            </a:r>
            <a:endParaRPr lang="vi-VN" sz="166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3" name="Rectangle 22"/>
          <p:cNvSpPr/>
          <p:nvPr/>
        </p:nvSpPr>
        <p:spPr>
          <a:xfrm>
            <a:off x="4318075" y="2928381"/>
            <a:ext cx="13356331" cy="6555641"/>
          </a:xfrm>
          <a:prstGeom prst="rect">
            <a:avLst/>
          </a:prstGeom>
        </p:spPr>
        <p:txBody>
          <a:bodyPr wrap="square">
            <a:spAutoFit/>
          </a:bodyPr>
          <a:lstStyle/>
          <a:p>
            <a:pPr marL="285750" indent="-285750" algn="just">
              <a:buFontTx/>
              <a:buChar char="-"/>
            </a:pPr>
            <a:r>
              <a:rPr lang="en-US" sz="6000" b="1"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b="1" dirty="0" smtClean="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đầu</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Nguyên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nhân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dẫn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đến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hiện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tượng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băng</a:t>
            </a:r>
            <a:r>
              <a:rPr lang="en-US" sz="6000" b="1" dirty="0">
                <a:solidFill>
                  <a:schemeClr val="accent1">
                    <a:lumMod val="50000"/>
                  </a:schemeClr>
                </a:solidFill>
                <a:latin typeface="Cambria" panose="02040503050406030204" pitchFamily="18" charset="0"/>
                <a:ea typeface="Cambria" panose="02040503050406030204" pitchFamily="18" charset="0"/>
              </a:rPr>
              <a:t> tan</a:t>
            </a:r>
            <a:r>
              <a:rPr lang="en-US" sz="6000" b="1" dirty="0" smtClean="0">
                <a:solidFill>
                  <a:schemeClr val="accent1">
                    <a:lumMod val="50000"/>
                  </a:schemeClr>
                </a:solidFill>
                <a:latin typeface="Cambria" panose="02040503050406030204" pitchFamily="18" charset="0"/>
                <a:ea typeface="Cambria" panose="02040503050406030204" pitchFamily="18" charset="0"/>
              </a:rPr>
              <a:t>.</a:t>
            </a:r>
            <a:endParaRPr lang="vi-VN" sz="6000" b="1"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b="1"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b="1" dirty="0" smtClean="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chính</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Hậu</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quả</a:t>
            </a:r>
            <a:r>
              <a:rPr lang="en-US" sz="6000" b="1" dirty="0">
                <a:solidFill>
                  <a:schemeClr val="accent1">
                    <a:lumMod val="50000"/>
                  </a:schemeClr>
                </a:solidFill>
                <a:latin typeface="Cambria" panose="02040503050406030204" pitchFamily="18" charset="0"/>
                <a:ea typeface="Cambria" panose="02040503050406030204" pitchFamily="18" charset="0"/>
              </a:rPr>
              <a:t> do </a:t>
            </a:r>
            <a:r>
              <a:rPr lang="en-US" sz="6000" b="1" dirty="0" err="1">
                <a:solidFill>
                  <a:schemeClr val="accent1">
                    <a:lumMod val="50000"/>
                  </a:schemeClr>
                </a:solidFill>
                <a:latin typeface="Cambria" panose="02040503050406030204" pitchFamily="18" charset="0"/>
                <a:ea typeface="Cambria" panose="02040503050406030204" pitchFamily="18" charset="0"/>
              </a:rPr>
              <a:t>băng</a:t>
            </a:r>
            <a:r>
              <a:rPr lang="en-US" sz="6000" b="1" dirty="0">
                <a:solidFill>
                  <a:schemeClr val="accent1">
                    <a:lumMod val="50000"/>
                  </a:schemeClr>
                </a:solidFill>
                <a:latin typeface="Cambria" panose="02040503050406030204" pitchFamily="18" charset="0"/>
                <a:ea typeface="Cambria" panose="02040503050406030204" pitchFamily="18" charset="0"/>
              </a:rPr>
              <a:t> tan </a:t>
            </a:r>
            <a:r>
              <a:rPr lang="en-US" sz="6000" b="1" dirty="0" err="1">
                <a:solidFill>
                  <a:schemeClr val="accent1">
                    <a:lumMod val="50000"/>
                  </a:schemeClr>
                </a:solidFill>
                <a:latin typeface="Cambria" panose="02040503050406030204" pitchFamily="18" charset="0"/>
                <a:ea typeface="Cambria" panose="02040503050406030204" pitchFamily="18" charset="0"/>
              </a:rPr>
              <a:t>gây</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ra</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đối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với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cuộc</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sống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của</a:t>
            </a:r>
            <a:r>
              <a:rPr lang="en-US" sz="6000" b="1" dirty="0">
                <a:solidFill>
                  <a:schemeClr val="accent1">
                    <a:lumMod val="50000"/>
                  </a:schemeClr>
                </a:solidFill>
                <a:latin typeface="Cambria" panose="02040503050406030204" pitchFamily="18" charset="0"/>
                <a:ea typeface="Cambria" panose="02040503050406030204" pitchFamily="18" charset="0"/>
              </a:rPr>
              <a:t> con </a:t>
            </a:r>
            <a:r>
              <a:rPr lang="en-US" sz="6000" b="1" dirty="0" err="1">
                <a:solidFill>
                  <a:schemeClr val="accent1">
                    <a:lumMod val="50000"/>
                  </a:schemeClr>
                </a:solidFill>
                <a:latin typeface="Cambria" panose="02040503050406030204" pitchFamily="18" charset="0"/>
                <a:ea typeface="Cambria" panose="02040503050406030204" pitchFamily="18" charset="0"/>
              </a:rPr>
              <a:t>người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và</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môi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trường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sống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của</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động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vật</a:t>
            </a:r>
            <a:r>
              <a:rPr lang="en-US" sz="6000" b="1" dirty="0" smtClean="0">
                <a:solidFill>
                  <a:schemeClr val="accent1">
                    <a:lumMod val="50000"/>
                  </a:schemeClr>
                </a:solidFill>
                <a:latin typeface="Cambria" panose="02040503050406030204" pitchFamily="18" charset="0"/>
                <a:ea typeface="Cambria" panose="02040503050406030204" pitchFamily="18" charset="0"/>
              </a:rPr>
              <a:t>.</a:t>
            </a:r>
            <a:endParaRPr lang="vi-VN" sz="6000" b="1"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b="1" dirty="0" smtClean="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Phần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cuối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Thông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điệp</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và</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giải</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pháp</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ngừa</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hiện</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tượng</a:t>
            </a:r>
            <a:r>
              <a:rPr lang="en-US" sz="6000" b="1" dirty="0">
                <a:solidFill>
                  <a:schemeClr val="accent1">
                    <a:lumMod val="50000"/>
                  </a:schemeClr>
                </a:solidFill>
                <a:latin typeface="Cambria" panose="02040503050406030204" pitchFamily="18" charset="0"/>
                <a:ea typeface="Cambria" panose="02040503050406030204" pitchFamily="18" charset="0"/>
              </a:rPr>
              <a:t> </a:t>
            </a:r>
            <a:r>
              <a:rPr lang="en-US" sz="6000" b="1" dirty="0" err="1">
                <a:solidFill>
                  <a:schemeClr val="accent1">
                    <a:lumMod val="50000"/>
                  </a:schemeClr>
                </a:solidFill>
                <a:latin typeface="Cambria" panose="02040503050406030204" pitchFamily="18" charset="0"/>
                <a:ea typeface="Cambria" panose="02040503050406030204" pitchFamily="18" charset="0"/>
              </a:rPr>
              <a:t>băng</a:t>
            </a:r>
            <a:r>
              <a:rPr lang="en-US" sz="6000" b="1" dirty="0">
                <a:solidFill>
                  <a:schemeClr val="accent1">
                    <a:lumMod val="50000"/>
                  </a:schemeClr>
                </a:solidFill>
                <a:latin typeface="Cambria" panose="02040503050406030204" pitchFamily="18" charset="0"/>
                <a:ea typeface="Cambria" panose="02040503050406030204" pitchFamily="18" charset="0"/>
              </a:rPr>
              <a:t> tan</a:t>
            </a:r>
            <a:r>
              <a:rPr lang="en-US" sz="6000" b="1" dirty="0" smtClean="0">
                <a:solidFill>
                  <a:schemeClr val="accent1">
                    <a:lumMod val="50000"/>
                  </a:schemeClr>
                </a:solidFill>
                <a:latin typeface="Cambria" panose="02040503050406030204" pitchFamily="18" charset="0"/>
                <a:ea typeface="Cambria" panose="02040503050406030204" pitchFamily="18" charset="0"/>
              </a:rPr>
              <a:t>.</a:t>
            </a:r>
            <a:r>
              <a:rPr lang="vi-VN" sz="6000" b="1" dirty="0" smtClean="0">
                <a:solidFill>
                  <a:schemeClr val="accent1">
                    <a:lumMod val="50000"/>
                  </a:schemeClr>
                </a:solidFill>
                <a:latin typeface="Cambria" panose="02040503050406030204" pitchFamily="18" charset="0"/>
                <a:ea typeface="Cambria" panose="02040503050406030204" pitchFamily="18" charset="0"/>
              </a:rPr>
              <a:t> </a:t>
            </a:r>
            <a:endParaRPr lang="en-US" sz="6000" b="1"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6" name="Freeform 6"/>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sp>
        <p:nvSpPr>
          <p:cNvPr id="39" name="TextBox 39"/>
          <p:cNvSpPr txBox="1"/>
          <p:nvPr/>
        </p:nvSpPr>
        <p:spPr>
          <a:xfrm>
            <a:off x="6383108" y="6500400"/>
            <a:ext cx="6939553" cy="629220"/>
          </a:xfrm>
          <a:prstGeom prst="rect">
            <a:avLst/>
          </a:prstGeom>
        </p:spPr>
        <p:txBody>
          <a:bodyPr lIns="0" tIns="0" rIns="0" bIns="0" rtlCol="0" anchor="t">
            <a:spAutoFit/>
          </a:bodyPr>
          <a:lstStyle/>
          <a:p>
            <a:pPr algn="ctr">
              <a:lnSpc>
                <a:spcPts val="4809"/>
              </a:lnSpc>
              <a:spcBef>
                <a:spcPct val="0"/>
              </a:spcBef>
            </a:pPr>
            <a:r>
              <a:rPr lang="en-US" sz="3699" spc="369">
                <a:solidFill>
                  <a:srgbClr val="FFFFFF"/>
                </a:solidFill>
                <a:latin typeface="Arimo Bold"/>
              </a:rPr>
              <a:t>TRANG 120</a:t>
            </a:r>
          </a:p>
        </p:txBody>
      </p:sp>
      <p:pic>
        <p:nvPicPr>
          <p:cNvPr id="40" name="Picture 3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62800" y="2036257"/>
            <a:ext cx="16710462" cy="5923286"/>
          </a:xfrm>
          <a:prstGeom prst="rect">
            <a:avLst/>
          </a:prstGeom>
        </p:spPr>
      </p:pic>
      <p:pic>
        <p:nvPicPr>
          <p:cNvPr id="29" name="Picture 28"/>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28228" y="187199"/>
            <a:ext cx="2316681" cy="2316681"/>
          </a:xfrm>
          <a:prstGeom prst="rect">
            <a:avLst/>
          </a:prstGeom>
        </p:spPr>
      </p:pic>
      <p:pic>
        <p:nvPicPr>
          <p:cNvPr id="41" name="Picture 40"/>
          <p:cNvPicPr>
            <a:picLocks noChangeAspect="1"/>
          </p:cNvPicPr>
          <p:nvPr/>
        </p:nvPicPr>
        <p:blipFill>
          <a:blip r:embed="rId41"/>
          <a:stretch>
            <a:fillRect/>
          </a:stretch>
        </p:blipFill>
        <p:spPr>
          <a:xfrm>
            <a:off x="6856849" y="267088"/>
            <a:ext cx="3029975" cy="24569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717530" y="5295900"/>
            <a:ext cx="5718940" cy="53766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SVN-Yahoo" panose="02040603050506020204" pitchFamily="18" charset="0"/>
              </a:rPr>
              <a:t>4</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rPr>
              <a:t>Bài đọc giúp em có thêm những hiểu biết gì?</a:t>
            </a:r>
            <a:endParaRPr lang="vi-VN" sz="16600" dirty="0">
              <a:solidFill>
                <a:schemeClr val="tx1">
                  <a:lumMod val="95000"/>
                  <a:lumOff val="5000"/>
                </a:schemeClr>
              </a:solidFill>
            </a:endParaRPr>
          </a:p>
        </p:txBody>
      </p:sp>
      <p:sp>
        <p:nvSpPr>
          <p:cNvPr id="23" name="Rectangle 22"/>
          <p:cNvSpPr/>
          <p:nvPr/>
        </p:nvSpPr>
        <p:spPr>
          <a:xfrm>
            <a:off x="4797709" y="2782923"/>
            <a:ext cx="13001249" cy="6740307"/>
          </a:xfrm>
          <a:prstGeom prst="rect">
            <a:avLst/>
          </a:prstGeom>
        </p:spPr>
        <p:txBody>
          <a:bodyPr wrap="square">
            <a:spAutoFit/>
          </a:bodyPr>
          <a:lstStyle/>
          <a:p>
            <a:pPr algn="just"/>
            <a:r>
              <a:rPr lang="vi-VN" sz="5400" b="1" dirty="0">
                <a:solidFill>
                  <a:schemeClr val="accent1">
                    <a:lumMod val="50000"/>
                  </a:schemeClr>
                </a:solidFill>
                <a:latin typeface="Cambria" panose="02040503050406030204" pitchFamily="18" charset="0"/>
                <a:ea typeface="Cambria" panose="02040503050406030204" pitchFamily="18" charset="0"/>
              </a:rPr>
              <a:t>Bài đọc giúp em có thêm những hiểu biết về nguyên nhân băng tan, hậu quả khôn lường của hiện tượng băng tan đối với cuộc sống con người và môi trường sống của các loài động vật. Qua đó em hiểu được chúng ta cần chung tay bảo vệ môi sống. Đó cũng chính là cách bảo vệ cuộc sống của chúng </a:t>
            </a:r>
            <a:r>
              <a:rPr lang="vi-VN" sz="5400" b="1" dirty="0" smtClean="0">
                <a:solidFill>
                  <a:schemeClr val="accent1">
                    <a:lumMod val="50000"/>
                  </a:schemeClr>
                </a:solidFill>
                <a:latin typeface="Cambria" panose="02040503050406030204" pitchFamily="18" charset="0"/>
                <a:ea typeface="Cambria" panose="02040503050406030204" pitchFamily="18" charset="0"/>
              </a:rPr>
              <a:t>ta.</a:t>
            </a:r>
            <a:endParaRPr lang="en-US" sz="5400" b="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10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717530" y="5524500"/>
            <a:ext cx="5203808" cy="51480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21" name="Cloud 20"/>
          <p:cNvSpPr/>
          <p:nvPr/>
        </p:nvSpPr>
        <p:spPr>
          <a:xfrm>
            <a:off x="953918" y="-1"/>
            <a:ext cx="7885282" cy="2631951"/>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err="1" smtClean="0">
                <a:solidFill>
                  <a:schemeClr val="tx1"/>
                </a:solidFill>
                <a:latin typeface="SVN-Yahoo" panose="02040603050506020204" pitchFamily="18" charset="0"/>
              </a:rPr>
              <a:t>Nội</a:t>
            </a:r>
            <a:r>
              <a:rPr lang="en-US" sz="9600" dirty="0" smtClean="0">
                <a:solidFill>
                  <a:schemeClr val="tx1"/>
                </a:solidFill>
                <a:latin typeface="SVN-Yahoo" panose="02040603050506020204" pitchFamily="18" charset="0"/>
              </a:rPr>
              <a:t> dung</a:t>
            </a:r>
            <a:endParaRPr lang="en-US" sz="9600" dirty="0">
              <a:solidFill>
                <a:schemeClr val="tx1"/>
              </a:solidFill>
              <a:latin typeface="SVN-Yahoo" panose="02040603050506020204" pitchFamily="18" charset="0"/>
            </a:endParaRPr>
          </a:p>
        </p:txBody>
      </p:sp>
      <p:sp>
        <p:nvSpPr>
          <p:cNvPr id="23" name="Rectangle 22"/>
          <p:cNvSpPr/>
          <p:nvPr/>
        </p:nvSpPr>
        <p:spPr>
          <a:xfrm>
            <a:off x="4096097" y="2782923"/>
            <a:ext cx="13702862" cy="5909310"/>
          </a:xfrm>
          <a:prstGeom prst="rect">
            <a:avLst/>
          </a:prstGeom>
        </p:spPr>
        <p:txBody>
          <a:bodyPr wrap="square">
            <a:spAutoFit/>
          </a:bodyPr>
          <a:lstStyle/>
          <a:p>
            <a:pPr algn="just"/>
            <a:r>
              <a:rPr lang="en-US" sz="5400" b="1" dirty="0" smtClean="0">
                <a:solidFill>
                  <a:schemeClr val="accent1">
                    <a:lumMod val="50000"/>
                  </a:schemeClr>
                </a:solidFill>
                <a:latin typeface="Cambria" panose="02040503050406030204" pitchFamily="18" charset="0"/>
                <a:ea typeface="Cambria" panose="02040503050406030204" pitchFamily="18" charset="0"/>
              </a:rPr>
              <a:t>  </a:t>
            </a:r>
            <a:r>
              <a:rPr lang="vi-VN" sz="5400" b="1" dirty="0" smtClean="0">
                <a:solidFill>
                  <a:schemeClr val="accent1">
                    <a:lumMod val="50000"/>
                  </a:schemeClr>
                </a:solidFill>
                <a:latin typeface="Cambria" panose="02040503050406030204" pitchFamily="18" charset="0"/>
                <a:ea typeface="Cambria" panose="02040503050406030204" pitchFamily="18" charset="0"/>
              </a:rPr>
              <a:t>Bài </a:t>
            </a:r>
            <a:r>
              <a:rPr lang="vi-VN" sz="5400" b="1" dirty="0">
                <a:solidFill>
                  <a:schemeClr val="accent1">
                    <a:lumMod val="50000"/>
                  </a:schemeClr>
                </a:solidFill>
                <a:latin typeface="Cambria" panose="02040503050406030204" pitchFamily="18" charset="0"/>
                <a:ea typeface="Cambria" panose="02040503050406030204" pitchFamily="18" charset="0"/>
              </a:rPr>
              <a:t>đọc giúp em có thêm những hiểu biết về nguyên nhân </a:t>
            </a:r>
            <a:r>
              <a:rPr lang="en-US" sz="5400" b="1" dirty="0" err="1" smtClean="0">
                <a:solidFill>
                  <a:schemeClr val="accent1">
                    <a:lumMod val="50000"/>
                  </a:schemeClr>
                </a:solidFill>
                <a:latin typeface="Cambria" panose="02040503050406030204" pitchFamily="18" charset="0"/>
                <a:ea typeface="Cambria" panose="02040503050406030204" pitchFamily="18" charset="0"/>
              </a:rPr>
              <a:t>và</a:t>
            </a:r>
            <a:r>
              <a:rPr lang="en-US" sz="5400" b="1" dirty="0" smtClean="0">
                <a:solidFill>
                  <a:schemeClr val="accent1">
                    <a:lumMod val="50000"/>
                  </a:schemeClr>
                </a:solidFill>
                <a:latin typeface="Cambria" panose="02040503050406030204" pitchFamily="18" charset="0"/>
                <a:ea typeface="Cambria" panose="02040503050406030204" pitchFamily="18" charset="0"/>
              </a:rPr>
              <a:t>  </a:t>
            </a:r>
            <a:r>
              <a:rPr lang="vi-VN" sz="5400" b="1" dirty="0" smtClean="0">
                <a:solidFill>
                  <a:schemeClr val="accent1">
                    <a:lumMod val="50000"/>
                  </a:schemeClr>
                </a:solidFill>
                <a:latin typeface="Cambria" panose="02040503050406030204" pitchFamily="18" charset="0"/>
                <a:ea typeface="Cambria" panose="02040503050406030204" pitchFamily="18" charset="0"/>
              </a:rPr>
              <a:t>hậu </a:t>
            </a:r>
            <a:r>
              <a:rPr lang="vi-VN" sz="5400" b="1" dirty="0">
                <a:solidFill>
                  <a:schemeClr val="accent1">
                    <a:lumMod val="50000"/>
                  </a:schemeClr>
                </a:solidFill>
                <a:latin typeface="Cambria" panose="02040503050406030204" pitchFamily="18" charset="0"/>
                <a:ea typeface="Cambria" panose="02040503050406030204" pitchFamily="18" charset="0"/>
              </a:rPr>
              <a:t>quả </a:t>
            </a:r>
            <a:r>
              <a:rPr lang="vi-VN" sz="5400" b="1" dirty="0" smtClean="0">
                <a:solidFill>
                  <a:schemeClr val="accent1">
                    <a:lumMod val="50000"/>
                  </a:schemeClr>
                </a:solidFill>
                <a:latin typeface="Cambria" panose="02040503050406030204" pitchFamily="18" charset="0"/>
                <a:ea typeface="Cambria" panose="02040503050406030204" pitchFamily="18" charset="0"/>
              </a:rPr>
              <a:t>của </a:t>
            </a:r>
            <a:r>
              <a:rPr lang="vi-VN" sz="5400" b="1" dirty="0">
                <a:solidFill>
                  <a:schemeClr val="accent1">
                    <a:lumMod val="50000"/>
                  </a:schemeClr>
                </a:solidFill>
                <a:latin typeface="Cambria" panose="02040503050406030204" pitchFamily="18" charset="0"/>
                <a:ea typeface="Cambria" panose="02040503050406030204" pitchFamily="18" charset="0"/>
              </a:rPr>
              <a:t>hiện tượng băng tan đối với cuộc sống con người và môi trường sống của các loài động vật. Qua đó em hiểu được chúng ta cần chung tay bảo vệ </a:t>
            </a:r>
            <a:r>
              <a:rPr lang="vi-VN" sz="5400" b="1" dirty="0" smtClean="0">
                <a:solidFill>
                  <a:schemeClr val="accent1">
                    <a:lumMod val="50000"/>
                  </a:schemeClr>
                </a:solidFill>
                <a:latin typeface="Cambria" panose="02040503050406030204" pitchFamily="18" charset="0"/>
                <a:ea typeface="Cambria" panose="02040503050406030204" pitchFamily="18" charset="0"/>
              </a:rPr>
              <a:t>môi</a:t>
            </a:r>
            <a:r>
              <a:rPr lang="en-US" sz="5400" b="1" dirty="0" smtClean="0">
                <a:solidFill>
                  <a:schemeClr val="accent1">
                    <a:lumMod val="50000"/>
                  </a:schemeClr>
                </a:solidFill>
                <a:latin typeface="Cambria" panose="02040503050406030204" pitchFamily="18" charset="0"/>
                <a:ea typeface="Cambria" panose="02040503050406030204" pitchFamily="18" charset="0"/>
              </a:rPr>
              <a:t> </a:t>
            </a:r>
            <a:r>
              <a:rPr lang="en-US" sz="5400" b="1" dirty="0" err="1" smtClean="0">
                <a:solidFill>
                  <a:schemeClr val="accent1">
                    <a:lumMod val="50000"/>
                  </a:schemeClr>
                </a:solidFill>
                <a:latin typeface="Cambria" panose="02040503050406030204" pitchFamily="18" charset="0"/>
                <a:ea typeface="Cambria" panose="02040503050406030204" pitchFamily="18" charset="0"/>
              </a:rPr>
              <a:t>tr</a:t>
            </a:r>
            <a:r>
              <a:rPr lang="vi-VN" sz="5400" b="1" dirty="0" smtClean="0">
                <a:solidFill>
                  <a:schemeClr val="accent1">
                    <a:lumMod val="50000"/>
                  </a:schemeClr>
                </a:solidFill>
                <a:latin typeface="Cambria" panose="02040503050406030204" pitchFamily="18" charset="0"/>
                <a:ea typeface="Cambria" panose="02040503050406030204" pitchFamily="18" charset="0"/>
              </a:rPr>
              <a:t>ường </a:t>
            </a:r>
            <a:r>
              <a:rPr lang="vi-VN" sz="5400" b="1" dirty="0">
                <a:solidFill>
                  <a:schemeClr val="accent1">
                    <a:lumMod val="50000"/>
                  </a:schemeClr>
                </a:solidFill>
                <a:latin typeface="Cambria" panose="02040503050406030204" pitchFamily="18" charset="0"/>
                <a:ea typeface="Cambria" panose="02040503050406030204" pitchFamily="18" charset="0"/>
              </a:rPr>
              <a:t>sống. Đó cũng chính là cách bảo vệ cuộc sống của chúng </a:t>
            </a:r>
            <a:r>
              <a:rPr lang="vi-VN" sz="5400" b="1" dirty="0" smtClean="0">
                <a:solidFill>
                  <a:schemeClr val="accent1">
                    <a:lumMod val="50000"/>
                  </a:schemeClr>
                </a:solidFill>
                <a:latin typeface="Cambria" panose="02040503050406030204" pitchFamily="18" charset="0"/>
                <a:ea typeface="Cambria" panose="02040503050406030204" pitchFamily="18" charset="0"/>
              </a:rPr>
              <a:t>ta.</a:t>
            </a:r>
            <a:endParaRPr lang="en-US" sz="5400" b="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31155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92" name="Picture 91"/>
          <p:cNvPicPr>
            <a:picLocks noChangeAspect="1"/>
          </p:cNvPicPr>
          <p:nvPr/>
        </p:nvPicPr>
        <p:blipFill>
          <a:blip r:embed="rId20">
            <a:biLevel thresh="25000"/>
          </a:blip>
          <a:stretch>
            <a:fillRect/>
          </a:stretch>
        </p:blipFill>
        <p:spPr>
          <a:xfrm>
            <a:off x="1616971" y="495827"/>
            <a:ext cx="16005929" cy="2796527"/>
          </a:xfrm>
          <a:prstGeom prst="rect">
            <a:avLst/>
          </a:prstGeom>
        </p:spPr>
      </p:pic>
    </p:spTree>
    <p:extLst>
      <p:ext uri="{BB962C8B-B14F-4D97-AF65-F5344CB8AC3E}">
        <p14:creationId xmlns:p14="http://schemas.microsoft.com/office/powerpoint/2010/main" val="605881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9128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9551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6" name="Freeform 6"/>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asvg="http://schemas.microsoft.com/office/drawing/2016/SVG/main" xmlns=""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asvg="http://schemas.microsoft.com/office/drawing/2016/SVG/main" xmlns=""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pic>
        <p:nvPicPr>
          <p:cNvPr id="41" name="Picture 40"/>
          <p:cNvPicPr>
            <a:picLocks noChangeAspect="1"/>
          </p:cNvPicPr>
          <p:nvPr/>
        </p:nvPicPr>
        <p:blipFill>
          <a:blip r:embed="rId39"/>
          <a:stretch>
            <a:fillRect/>
          </a:stretch>
        </p:blipFill>
        <p:spPr>
          <a:xfrm>
            <a:off x="492503" y="2336695"/>
            <a:ext cx="16621992" cy="2831433"/>
          </a:xfrm>
          <a:prstGeom prst="rect">
            <a:avLst/>
          </a:prstGeom>
        </p:spPr>
      </p:pic>
    </p:spTree>
    <p:extLst>
      <p:ext uri="{BB962C8B-B14F-4D97-AF65-F5344CB8AC3E}">
        <p14:creationId xmlns:p14="http://schemas.microsoft.com/office/powerpoint/2010/main" val="191375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95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3662593" y="575005"/>
            <a:ext cx="11079105" cy="2219303"/>
          </a:xfrm>
          <a:prstGeom prst="rect">
            <a:avLst/>
          </a:prstGeom>
        </p:spPr>
        <p:txBody>
          <a:bodyPr lIns="0" tIns="0" rIns="0" bIns="0" rtlCol="0" anchor="t">
            <a:spAutoFit/>
          </a:bodyPr>
          <a:lstStyle/>
          <a:p>
            <a:pPr marL="0" lvl="0" indent="0" algn="ctr">
              <a:lnSpc>
                <a:spcPts val="17517"/>
              </a:lnSpc>
              <a:spcBef>
                <a:spcPct val="0"/>
              </a:spcBef>
            </a:pPr>
            <a:r>
              <a:rPr lang="en-US" sz="14598" dirty="0">
                <a:solidFill>
                  <a:srgbClr val="FFFFFF"/>
                </a:solidFill>
                <a:latin typeface="Alegreya Bold"/>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1000"/>
                                        <p:tgtEl>
                                          <p:spTgt spid="70"/>
                                        </p:tgtEl>
                                      </p:cBhvr>
                                    </p:animEffect>
                                    <p:anim calcmode="lin" valueType="num">
                                      <p:cBhvr>
                                        <p:cTn id="48" dur="1000" fill="hold"/>
                                        <p:tgtEl>
                                          <p:spTgt spid="70"/>
                                        </p:tgtEl>
                                        <p:attrNameLst>
                                          <p:attrName>ppt_x</p:attrName>
                                        </p:attrNameLst>
                                      </p:cBhvr>
                                      <p:tavLst>
                                        <p:tav tm="0">
                                          <p:val>
                                            <p:strVal val="#ppt_x"/>
                                          </p:val>
                                        </p:tav>
                                        <p:tav tm="100000">
                                          <p:val>
                                            <p:strVal val="#ppt_x"/>
                                          </p:val>
                                        </p:tav>
                                      </p:tavLst>
                                    </p:anim>
                                    <p:anim calcmode="lin" valueType="num">
                                      <p:cBhvr>
                                        <p:cTn id="49" dur="1000" fill="hold"/>
                                        <p:tgtEl>
                                          <p:spTgt spid="7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fade">
                                      <p:cBhvr>
                                        <p:cTn id="52" dur="1000"/>
                                        <p:tgtEl>
                                          <p:spTgt spid="87"/>
                                        </p:tgtEl>
                                      </p:cBhvr>
                                    </p:animEffect>
                                    <p:anim calcmode="lin" valueType="num">
                                      <p:cBhvr>
                                        <p:cTn id="53" dur="1000" fill="hold"/>
                                        <p:tgtEl>
                                          <p:spTgt spid="87"/>
                                        </p:tgtEl>
                                        <p:attrNameLst>
                                          <p:attrName>ppt_x</p:attrName>
                                        </p:attrNameLst>
                                      </p:cBhvr>
                                      <p:tavLst>
                                        <p:tav tm="0">
                                          <p:val>
                                            <p:strVal val="#ppt_x"/>
                                          </p:val>
                                        </p:tav>
                                        <p:tav tm="100000">
                                          <p:val>
                                            <p:strVal val="#ppt_x"/>
                                          </p:val>
                                        </p:tav>
                                      </p:tavLst>
                                    </p:anim>
                                    <p:anim calcmode="lin" valueType="num">
                                      <p:cBhvr>
                                        <p:cTn id="54" dur="1000" fill="hold"/>
                                        <p:tgtEl>
                                          <p:spTgt spid="8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fade">
                                      <p:cBhvr>
                                        <p:cTn id="57" dur="1000"/>
                                        <p:tgtEl>
                                          <p:spTgt spid="88"/>
                                        </p:tgtEl>
                                      </p:cBhvr>
                                    </p:animEffect>
                                    <p:anim calcmode="lin" valueType="num">
                                      <p:cBhvr>
                                        <p:cTn id="58" dur="1000" fill="hold"/>
                                        <p:tgtEl>
                                          <p:spTgt spid="88"/>
                                        </p:tgtEl>
                                        <p:attrNameLst>
                                          <p:attrName>ppt_x</p:attrName>
                                        </p:attrNameLst>
                                      </p:cBhvr>
                                      <p:tavLst>
                                        <p:tav tm="0">
                                          <p:val>
                                            <p:strVal val="#ppt_x"/>
                                          </p:val>
                                        </p:tav>
                                        <p:tav tm="100000">
                                          <p:val>
                                            <p:strVal val="#ppt_x"/>
                                          </p:val>
                                        </p:tav>
                                      </p:tavLst>
                                    </p:anim>
                                    <p:anim calcmode="lin" valueType="num">
                                      <p:cBhvr>
                                        <p:cTn id="59" dur="1000" fill="hold"/>
                                        <p:tgtEl>
                                          <p:spTgt spid="8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fade">
                                      <p:cBhvr>
                                        <p:cTn id="62" dur="1000"/>
                                        <p:tgtEl>
                                          <p:spTgt spid="89"/>
                                        </p:tgtEl>
                                      </p:cBhvr>
                                    </p:animEffect>
                                    <p:anim calcmode="lin" valueType="num">
                                      <p:cBhvr>
                                        <p:cTn id="63" dur="1000" fill="hold"/>
                                        <p:tgtEl>
                                          <p:spTgt spid="89"/>
                                        </p:tgtEl>
                                        <p:attrNameLst>
                                          <p:attrName>ppt_x</p:attrName>
                                        </p:attrNameLst>
                                      </p:cBhvr>
                                      <p:tavLst>
                                        <p:tav tm="0">
                                          <p:val>
                                            <p:strVal val="#ppt_x"/>
                                          </p:val>
                                        </p:tav>
                                        <p:tav tm="100000">
                                          <p:val>
                                            <p:strVal val="#ppt_x"/>
                                          </p:val>
                                        </p:tav>
                                      </p:tavLst>
                                    </p:anim>
                                    <p:anim calcmode="lin" valueType="num">
                                      <p:cBhvr>
                                        <p:cTn id="64" dur="1000" fill="hold"/>
                                        <p:tgtEl>
                                          <p:spTgt spid="8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1000"/>
                                        <p:tgtEl>
                                          <p:spTgt spid="90"/>
                                        </p:tgtEl>
                                      </p:cBhvr>
                                    </p:animEffect>
                                    <p:anim calcmode="lin" valueType="num">
                                      <p:cBhvr>
                                        <p:cTn id="68" dur="1000" fill="hold"/>
                                        <p:tgtEl>
                                          <p:spTgt spid="90"/>
                                        </p:tgtEl>
                                        <p:attrNameLst>
                                          <p:attrName>ppt_x</p:attrName>
                                        </p:attrNameLst>
                                      </p:cBhvr>
                                      <p:tavLst>
                                        <p:tav tm="0">
                                          <p:val>
                                            <p:strVal val="#ppt_x"/>
                                          </p:val>
                                        </p:tav>
                                        <p:tav tm="100000">
                                          <p:val>
                                            <p:strVal val="#ppt_x"/>
                                          </p:val>
                                        </p:tav>
                                      </p:tavLst>
                                    </p:anim>
                                    <p:anim calcmode="lin" valueType="num">
                                      <p:cBhvr>
                                        <p:cTn id="69" dur="1000" fill="hold"/>
                                        <p:tgtEl>
                                          <p:spTgt spid="9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1000"/>
                                        <p:tgtEl>
                                          <p:spTgt spid="91"/>
                                        </p:tgtEl>
                                      </p:cBhvr>
                                    </p:animEffect>
                                    <p:anim calcmode="lin" valueType="num">
                                      <p:cBhvr>
                                        <p:cTn id="73" dur="1000" fill="hold"/>
                                        <p:tgtEl>
                                          <p:spTgt spid="91"/>
                                        </p:tgtEl>
                                        <p:attrNameLst>
                                          <p:attrName>ppt_x</p:attrName>
                                        </p:attrNameLst>
                                      </p:cBhvr>
                                      <p:tavLst>
                                        <p:tav tm="0">
                                          <p:val>
                                            <p:strVal val="#ppt_x"/>
                                          </p:val>
                                        </p:tav>
                                        <p:tav tm="100000">
                                          <p:val>
                                            <p:strVal val="#ppt_x"/>
                                          </p:val>
                                        </p:tav>
                                      </p:tavLst>
                                    </p:anim>
                                    <p:anim calcmode="lin" valueType="num">
                                      <p:cBhvr>
                                        <p:cTn id="74"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22" name="TextBox 21"/>
          <p:cNvSpPr txBox="1"/>
          <p:nvPr/>
        </p:nvSpPr>
        <p:spPr>
          <a:xfrm>
            <a:off x="111176" y="232708"/>
            <a:ext cx="18061022" cy="1938992"/>
          </a:xfrm>
          <a:prstGeom prst="rect">
            <a:avLst/>
          </a:prstGeom>
          <a:noFill/>
        </p:spPr>
        <p:txBody>
          <a:bodyPr wrap="square" rtlCol="0">
            <a:spAutoFit/>
          </a:bodyPr>
          <a:lstStyle/>
          <a:p>
            <a:pPr algn="ctr"/>
            <a:r>
              <a:rPr lang="vi-VN" sz="6000" dirty="0" smtClean="0"/>
              <a:t>Kể tên một số hiện tượng thiên tai </a:t>
            </a:r>
          </a:p>
          <a:p>
            <a:pPr algn="ctr"/>
            <a:r>
              <a:rPr lang="vi-VN" sz="6000" dirty="0" smtClean="0"/>
              <a:t>và cho biết hậu quả của chúng.</a:t>
            </a:r>
            <a:endParaRPr lang="en-US" sz="6000" dirty="0"/>
          </a:p>
        </p:txBody>
      </p:sp>
      <p:pic>
        <p:nvPicPr>
          <p:cNvPr id="23" name="Picture 22"/>
          <p:cNvPicPr>
            <a:picLocks noChangeAspect="1"/>
          </p:cNvPicPr>
          <p:nvPr/>
        </p:nvPicPr>
        <p:blipFill rotWithShape="1">
          <a:blip r:embed="rId2"/>
          <a:srcRect l="8334" t="35927" r="25832" b="21111"/>
          <a:stretch/>
        </p:blipFill>
        <p:spPr>
          <a:xfrm>
            <a:off x="-6247" y="2171700"/>
            <a:ext cx="18295869" cy="811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asvg="http://schemas.microsoft.com/office/drawing/2016/SVG/main" xmlns=""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1" name="TextBox 91"/>
          <p:cNvSpPr txBox="1"/>
          <p:nvPr/>
        </p:nvSpPr>
        <p:spPr>
          <a:xfrm>
            <a:off x="3662593" y="575005"/>
            <a:ext cx="11079105"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KHÁM PHÁ</a:t>
            </a:r>
          </a:p>
        </p:txBody>
      </p:sp>
      <p:sp>
        <p:nvSpPr>
          <p:cNvPr id="92" name="Freeform 25"/>
          <p:cNvSpPr/>
          <p:nvPr/>
        </p:nvSpPr>
        <p:spPr>
          <a:xfrm>
            <a:off x="5167566"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500" fill="hold"/>
                                        <p:tgtEl>
                                          <p:spTgt spid="70"/>
                                        </p:tgtEl>
                                        <p:attrNameLst>
                                          <p:attrName>ppt_x</p:attrName>
                                        </p:attrNameLst>
                                      </p:cBhvr>
                                      <p:tavLst>
                                        <p:tav tm="0">
                                          <p:val>
                                            <p:strVal val="#ppt_x"/>
                                          </p:val>
                                        </p:tav>
                                        <p:tav tm="100000">
                                          <p:val>
                                            <p:strVal val="#ppt_x"/>
                                          </p:val>
                                        </p:tav>
                                      </p:tavLst>
                                    </p:anim>
                                    <p:anim calcmode="lin" valueType="num">
                                      <p:cBhvr additive="base">
                                        <p:cTn id="40" dur="500" fill="hold"/>
                                        <p:tgtEl>
                                          <p:spTgt spid="7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additive="base">
                                        <p:cTn id="43" dur="500" fill="hold"/>
                                        <p:tgtEl>
                                          <p:spTgt spid="87"/>
                                        </p:tgtEl>
                                        <p:attrNameLst>
                                          <p:attrName>ppt_x</p:attrName>
                                        </p:attrNameLst>
                                      </p:cBhvr>
                                      <p:tavLst>
                                        <p:tav tm="0">
                                          <p:val>
                                            <p:strVal val="#ppt_x"/>
                                          </p:val>
                                        </p:tav>
                                        <p:tav tm="100000">
                                          <p:val>
                                            <p:strVal val="#ppt_x"/>
                                          </p:val>
                                        </p:tav>
                                      </p:tavLst>
                                    </p:anim>
                                    <p:anim calcmode="lin" valueType="num">
                                      <p:cBhvr additive="base">
                                        <p:cTn id="44" dur="500" fill="hold"/>
                                        <p:tgtEl>
                                          <p:spTgt spid="8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anim calcmode="lin" valueType="num">
                                      <p:cBhvr additive="base">
                                        <p:cTn id="47" dur="500" fill="hold"/>
                                        <p:tgtEl>
                                          <p:spTgt spid="88"/>
                                        </p:tgtEl>
                                        <p:attrNameLst>
                                          <p:attrName>ppt_x</p:attrName>
                                        </p:attrNameLst>
                                      </p:cBhvr>
                                      <p:tavLst>
                                        <p:tav tm="0">
                                          <p:val>
                                            <p:strVal val="#ppt_x"/>
                                          </p:val>
                                        </p:tav>
                                        <p:tav tm="100000">
                                          <p:val>
                                            <p:strVal val="#ppt_x"/>
                                          </p:val>
                                        </p:tav>
                                      </p:tavLst>
                                    </p:anim>
                                    <p:anim calcmode="lin" valueType="num">
                                      <p:cBhvr additive="base">
                                        <p:cTn id="48" dur="500" fill="hold"/>
                                        <p:tgtEl>
                                          <p:spTgt spid="8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 calcmode="lin" valueType="num">
                                      <p:cBhvr additive="base">
                                        <p:cTn id="51" dur="500" fill="hold"/>
                                        <p:tgtEl>
                                          <p:spTgt spid="89"/>
                                        </p:tgtEl>
                                        <p:attrNameLst>
                                          <p:attrName>ppt_x</p:attrName>
                                        </p:attrNameLst>
                                      </p:cBhvr>
                                      <p:tavLst>
                                        <p:tav tm="0">
                                          <p:val>
                                            <p:strVal val="#ppt_x"/>
                                          </p:val>
                                        </p:tav>
                                        <p:tav tm="100000">
                                          <p:val>
                                            <p:strVal val="#ppt_x"/>
                                          </p:val>
                                        </p:tav>
                                      </p:tavLst>
                                    </p:anim>
                                    <p:anim calcmode="lin" valueType="num">
                                      <p:cBhvr additive="base">
                                        <p:cTn id="52" dur="500" fill="hold"/>
                                        <p:tgtEl>
                                          <p:spTgt spid="8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ppt_x"/>
                                          </p:val>
                                        </p:tav>
                                        <p:tav tm="100000">
                                          <p:val>
                                            <p:strVal val="#ppt_x"/>
                                          </p:val>
                                        </p:tav>
                                      </p:tavLst>
                                    </p:anim>
                                    <p:anim calcmode="lin" valueType="num">
                                      <p:cBhvr additive="base">
                                        <p:cTn id="56" dur="500" fill="hold"/>
                                        <p:tgtEl>
                                          <p:spTgt spid="9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additive="base">
                                        <p:cTn id="59" dur="500" fill="hold"/>
                                        <p:tgtEl>
                                          <p:spTgt spid="91"/>
                                        </p:tgtEl>
                                        <p:attrNameLst>
                                          <p:attrName>ppt_x</p:attrName>
                                        </p:attrNameLst>
                                      </p:cBhvr>
                                      <p:tavLst>
                                        <p:tav tm="0">
                                          <p:val>
                                            <p:strVal val="#ppt_x"/>
                                          </p:val>
                                        </p:tav>
                                        <p:tav tm="100000">
                                          <p:val>
                                            <p:strVal val="#ppt_x"/>
                                          </p:val>
                                        </p:tav>
                                      </p:tavLst>
                                    </p:anim>
                                    <p:anim calcmode="lin" valueType="num">
                                      <p:cBhvr additive="base">
                                        <p:cTn id="60" dur="500" fill="hold"/>
                                        <p:tgtEl>
                                          <p:spTgt spid="9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anim calcmode="lin" valueType="num">
                                      <p:cBhvr additive="base">
                                        <p:cTn id="63" dur="500" fill="hold"/>
                                        <p:tgtEl>
                                          <p:spTgt spid="92"/>
                                        </p:tgtEl>
                                        <p:attrNameLst>
                                          <p:attrName>ppt_x</p:attrName>
                                        </p:attrNameLst>
                                      </p:cBhvr>
                                      <p:tavLst>
                                        <p:tav tm="0">
                                          <p:val>
                                            <p:strVal val="#ppt_x"/>
                                          </p:val>
                                        </p:tav>
                                        <p:tav tm="100000">
                                          <p:val>
                                            <p:strVal val="#ppt_x"/>
                                          </p:val>
                                        </p:tav>
                                      </p:tavLst>
                                    </p:anim>
                                    <p:anim calcmode="lin" valueType="num">
                                      <p:cBhvr additive="base">
                                        <p:cTn id="6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5284" y="7263381"/>
            <a:ext cx="18244529" cy="403433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791818" y="8350985"/>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4942509" y="7551489"/>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141525" y="5598672"/>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430984" y="6972868"/>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308050" y="7750430"/>
            <a:ext cx="4328895" cy="3575532"/>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7848600" y="8663747"/>
            <a:ext cx="11456831" cy="1844388"/>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136751" y="5032917"/>
            <a:ext cx="4554076" cy="3905161"/>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134272" y="7026151"/>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1843889" y="7377889"/>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552046" y="7773151"/>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609600" y="320356"/>
            <a:ext cx="16746583" cy="7171425"/>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740307"/>
          </a:xfrm>
          <a:prstGeom prst="rect">
            <a:avLst/>
          </a:prstGeom>
        </p:spPr>
        <p:txBody>
          <a:bodyPr wrap="square">
            <a:spAutoFit/>
          </a:bodyPr>
          <a:lstStyle/>
          <a:p>
            <a:pPr algn="just"/>
            <a:r>
              <a:rPr lang="vi-VN" sz="4800"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Trái</a:t>
            </a:r>
            <a:r>
              <a:rPr lang="en-US" sz="4800" b="1" dirty="0" smtClean="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nóng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lên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là</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một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trong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những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nguyên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nhân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dẫn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đến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hiện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tượng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băng</a:t>
            </a:r>
            <a:r>
              <a:rPr lang="en-US" sz="4800" b="1" dirty="0">
                <a:latin typeface="Cambria" panose="02040503050406030204" pitchFamily="18" charset="0"/>
                <a:ea typeface="Cambria" panose="02040503050406030204" pitchFamily="18" charset="0"/>
              </a:rPr>
              <a:t> tan ở </a:t>
            </a:r>
            <a:r>
              <a:rPr lang="en-US" sz="4800" b="1" dirty="0" err="1">
                <a:latin typeface="Cambria" panose="02040503050406030204" pitchFamily="18" charset="0"/>
                <a:ea typeface="Cambria" panose="02040503050406030204" pitchFamily="18" charset="0"/>
              </a:rPr>
              <a:t>cả</a:t>
            </a:r>
            <a:r>
              <a:rPr lang="en-US" sz="4800" b="1" dirty="0">
                <a:latin typeface="Cambria" panose="02040503050406030204" pitchFamily="18" charset="0"/>
                <a:ea typeface="Cambria" panose="02040503050406030204" pitchFamily="18" charset="0"/>
              </a:rPr>
              <a:t> Nam </a:t>
            </a:r>
            <a:r>
              <a:rPr lang="en-US" sz="4800" b="1" dirty="0" err="1">
                <a:latin typeface="Cambria" panose="02040503050406030204" pitchFamily="18" charset="0"/>
                <a:ea typeface="Cambria" panose="02040503050406030204" pitchFamily="18" charset="0"/>
              </a:rPr>
              <a:t>Cực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và</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Bắc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Cực</a:t>
            </a:r>
            <a:r>
              <a:rPr lang="en-US" sz="4800" b="1" dirty="0" smtClean="0">
                <a:latin typeface="Cambria" panose="02040503050406030204" pitchFamily="18" charset="0"/>
                <a:ea typeface="Cambria" panose="02040503050406030204" pitchFamily="18" charset="0"/>
              </a:rPr>
              <a:t>.</a:t>
            </a:r>
            <a:endParaRPr lang="vi-VN" sz="4800" b="1" dirty="0" smtClean="0">
              <a:latin typeface="Cambria" panose="02040503050406030204" pitchFamily="18" charset="0"/>
              <a:ea typeface="Cambria" panose="02040503050406030204" pitchFamily="18" charset="0"/>
            </a:endParaRPr>
          </a:p>
          <a:p>
            <a:pPr algn="just"/>
            <a:r>
              <a:rPr lang="vi-VN"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Băng</a:t>
            </a:r>
            <a:r>
              <a:rPr lang="en-US" sz="4800" b="1" dirty="0" smtClean="0">
                <a:latin typeface="Cambria" panose="02040503050406030204" pitchFamily="18" charset="0"/>
                <a:ea typeface="Cambria" panose="02040503050406030204" pitchFamily="18" charset="0"/>
              </a:rPr>
              <a:t> </a:t>
            </a:r>
            <a:r>
              <a:rPr lang="en-US" sz="4800" b="1" dirty="0">
                <a:latin typeface="Cambria" panose="02040503050406030204" pitchFamily="18" charset="0"/>
                <a:ea typeface="Cambria" panose="02040503050406030204" pitchFamily="18" charset="0"/>
              </a:rPr>
              <a:t>tan </a:t>
            </a:r>
            <a:r>
              <a:rPr lang="en-US" sz="4800" b="1" dirty="0" err="1">
                <a:latin typeface="Cambria" panose="02040503050406030204" pitchFamily="18" charset="0"/>
                <a:ea typeface="Cambria" panose="02040503050406030204" pitchFamily="18" charset="0"/>
              </a:rPr>
              <a:t>làm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thay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đổi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môi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trường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sống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loài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động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vật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khiến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chúng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nguy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cơ</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tuyệt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chủng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Điển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hình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là</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loài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gấu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Bắc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Cực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Với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trạng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băng</a:t>
            </a:r>
            <a:r>
              <a:rPr lang="en-US" sz="4800" b="1" dirty="0">
                <a:latin typeface="Cambria" panose="02040503050406030204" pitchFamily="18" charset="0"/>
                <a:ea typeface="Cambria" panose="02040503050406030204" pitchFamily="18" charset="0"/>
              </a:rPr>
              <a:t> tan </a:t>
            </a:r>
            <a:r>
              <a:rPr lang="en-US" sz="4800" b="1" dirty="0" err="1">
                <a:latin typeface="Cambria" panose="02040503050406030204" pitchFamily="18" charset="0"/>
                <a:ea typeface="Cambria" panose="02040503050406030204" pitchFamily="18" charset="0"/>
              </a:rPr>
              <a:t>như</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hiện</a:t>
            </a:r>
            <a:r>
              <a:rPr lang="en-US" sz="4800" b="1" dirty="0">
                <a:latin typeface="Cambria" panose="02040503050406030204" pitchFamily="18" charset="0"/>
                <a:ea typeface="Cambria" panose="02040503050406030204" pitchFamily="18" charset="0"/>
              </a:rPr>
              <a:t> nay, </a:t>
            </a:r>
            <a:r>
              <a:rPr lang="en-US" sz="4800" b="1" dirty="0" err="1">
                <a:latin typeface="Cambria" panose="02040503050406030204" pitchFamily="18" charset="0"/>
                <a:ea typeface="Cambria" panose="02040503050406030204" pitchFamily="18" charset="0"/>
              </a:rPr>
              <a:t>gấu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Bắc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Cực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buộc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phải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bơi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xa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hơn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kiếm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ăn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dần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môi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trường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sống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Cùng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ngộ</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chim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cụt</a:t>
            </a:r>
            <a:r>
              <a:rPr lang="en-US" sz="4800" b="1" dirty="0">
                <a:latin typeface="Cambria" panose="02040503050406030204" pitchFamily="18" charset="0"/>
                <a:ea typeface="Cambria" panose="02040503050406030204" pitchFamily="18" charset="0"/>
              </a:rPr>
              <a:t> ở Nam </a:t>
            </a:r>
            <a:r>
              <a:rPr lang="en-US" sz="4800" b="1" dirty="0" err="1">
                <a:latin typeface="Cambria" panose="02040503050406030204" pitchFamily="18" charset="0"/>
                <a:ea typeface="Cambria" panose="02040503050406030204" pitchFamily="18" charset="0"/>
              </a:rPr>
              <a:t>Cực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cũng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không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nguồn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thức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ăn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và</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nơi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cư</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trú</a:t>
            </a:r>
            <a:r>
              <a:rPr lang="en-US" sz="4800" b="1" dirty="0" smtClean="0">
                <a:latin typeface="Cambria" panose="02040503050406030204" pitchFamily="18" charset="0"/>
                <a:ea typeface="Cambria" panose="02040503050406030204" pitchFamily="18" charset="0"/>
              </a:rPr>
              <a:t>.</a:t>
            </a:r>
            <a:endParaRPr lang="vi-VN" sz="4800" b="1"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970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265961" y="7265063"/>
            <a:ext cx="17793440" cy="4032653"/>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872493" y="8455185"/>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148670" y="7721276"/>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183378" y="566640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551957" y="6994164"/>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488384" y="7693366"/>
            <a:ext cx="4476375" cy="3579268"/>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449209" y="5145742"/>
            <a:ext cx="4815340" cy="3792336"/>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420562" y="7270325"/>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2006651" y="7318463"/>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686948" y="7897789"/>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685800" y="320357"/>
            <a:ext cx="16670383" cy="7161378"/>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924973"/>
          </a:xfrm>
          <a:prstGeom prst="rect">
            <a:avLst/>
          </a:prstGeom>
        </p:spPr>
        <p:txBody>
          <a:bodyPr wrap="square">
            <a:spAutoFit/>
          </a:bodyPr>
          <a:lstStyle/>
          <a:p>
            <a:pPr algn="just"/>
            <a:r>
              <a:rPr lang="vi-VN" sz="4400" dirty="0" smtClean="0">
                <a:latin typeface="Cambria" panose="02040503050406030204" pitchFamily="18" charset="0"/>
                <a:ea typeface="Cambria" panose="02040503050406030204" pitchFamily="18" charset="0"/>
              </a:rPr>
              <a:t>	</a:t>
            </a:r>
            <a:r>
              <a:rPr lang="en-US" sz="5000" b="1" dirty="0" err="1" smtClean="0">
                <a:latin typeface="Cambria" panose="02040503050406030204" pitchFamily="18" charset="0"/>
                <a:ea typeface="Cambria" panose="02040503050406030204" pitchFamily="18" charset="0"/>
              </a:rPr>
              <a:t>Băng</a:t>
            </a:r>
            <a:r>
              <a:rPr lang="en-US" sz="5000" b="1" dirty="0" smtClean="0">
                <a:latin typeface="Cambria" panose="02040503050406030204" pitchFamily="18" charset="0"/>
                <a:ea typeface="Cambria" panose="02040503050406030204" pitchFamily="18" charset="0"/>
              </a:rPr>
              <a:t> </a:t>
            </a:r>
            <a:r>
              <a:rPr lang="en-US" sz="5000" b="1" dirty="0">
                <a:latin typeface="Cambria" panose="02040503050406030204" pitchFamily="18" charset="0"/>
                <a:ea typeface="Cambria" panose="02040503050406030204" pitchFamily="18" charset="0"/>
              </a:rPr>
              <a:t>tan </a:t>
            </a:r>
            <a:r>
              <a:rPr lang="en-US" sz="5000" b="1" dirty="0" err="1">
                <a:latin typeface="Cambria" panose="02040503050406030204" pitchFamily="18" charset="0"/>
                <a:ea typeface="Cambria" panose="02040503050406030204" pitchFamily="18" charset="0"/>
              </a:rPr>
              <a:t>khiến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mực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nước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biển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dâng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cao</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và</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làm</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thay</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đổi</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bản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đồ</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thế</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giới</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Khi</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biển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xâm</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nhập</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sâu</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vào</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đất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liền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vùng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đất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ven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biển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nhiễm</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mặn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ngày</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càng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nhiều</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nước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ngọt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sẽ</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ít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hơn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đảo</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và</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quần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đảo</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có</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thể</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bị</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nhấn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chìm</a:t>
            </a:r>
            <a:r>
              <a:rPr lang="en-US" sz="5000" b="1" dirty="0">
                <a:latin typeface="Cambria" panose="02040503050406030204" pitchFamily="18" charset="0"/>
                <a:ea typeface="Cambria" panose="02040503050406030204" pitchFamily="18" charset="0"/>
              </a:rPr>
              <a:t>. Con </a:t>
            </a:r>
            <a:r>
              <a:rPr lang="en-US" sz="5000" b="1" dirty="0" err="1">
                <a:latin typeface="Cambria" panose="02040503050406030204" pitchFamily="18" charset="0"/>
                <a:ea typeface="Cambria" panose="02040503050406030204" pitchFamily="18" charset="0"/>
              </a:rPr>
              <a:t>người</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có</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thể</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mất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đất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mất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nhà</a:t>
            </a:r>
            <a:r>
              <a:rPr lang="en-US" sz="5000" b="1" dirty="0" smtClean="0">
                <a:latin typeface="Cambria" panose="02040503050406030204" pitchFamily="18" charset="0"/>
                <a:ea typeface="Cambria" panose="02040503050406030204" pitchFamily="18" charset="0"/>
              </a:rPr>
              <a:t>.</a:t>
            </a:r>
            <a:endParaRPr lang="vi-VN" sz="5000" b="1" dirty="0" smtClean="0">
              <a:latin typeface="Cambria" panose="02040503050406030204" pitchFamily="18" charset="0"/>
              <a:ea typeface="Cambria" panose="02040503050406030204" pitchFamily="18" charset="0"/>
            </a:endParaRPr>
          </a:p>
          <a:p>
            <a:pPr algn="just"/>
            <a:r>
              <a:rPr lang="vi-VN" sz="5000" b="1" dirty="0" smtClean="0">
                <a:latin typeface="Cambria" panose="02040503050406030204" pitchFamily="18" charset="0"/>
                <a:ea typeface="Cambria" panose="02040503050406030204" pitchFamily="18" charset="0"/>
              </a:rPr>
              <a:t>	</a:t>
            </a:r>
            <a:r>
              <a:rPr lang="en-US" sz="5000" b="1" dirty="0" err="1" smtClean="0">
                <a:latin typeface="Cambria" panose="02040503050406030204" pitchFamily="18" charset="0"/>
                <a:ea typeface="Cambria" panose="02040503050406030204" pitchFamily="18" charset="0"/>
              </a:rPr>
              <a:t>Để</a:t>
            </a:r>
            <a:r>
              <a:rPr lang="en-US" sz="5000" b="1" dirty="0" smtClean="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thoát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khỏi</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những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thảm</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họa</a:t>
            </a:r>
            <a:r>
              <a:rPr lang="en-US" sz="5000" b="1" dirty="0">
                <a:latin typeface="Cambria" panose="02040503050406030204" pitchFamily="18" charset="0"/>
                <a:ea typeface="Cambria" panose="02040503050406030204" pitchFamily="18" charset="0"/>
              </a:rPr>
              <a:t> do </a:t>
            </a:r>
            <a:r>
              <a:rPr lang="en-US" sz="5000" b="1" dirty="0" err="1">
                <a:latin typeface="Cambria" panose="02040503050406030204" pitchFamily="18" charset="0"/>
                <a:ea typeface="Cambria" panose="02040503050406030204" pitchFamily="18" charset="0"/>
              </a:rPr>
              <a:t>băng</a:t>
            </a:r>
            <a:r>
              <a:rPr lang="en-US" sz="5000" b="1" dirty="0">
                <a:latin typeface="Cambria" panose="02040503050406030204" pitchFamily="18" charset="0"/>
                <a:ea typeface="Cambria" panose="02040503050406030204" pitchFamily="18" charset="0"/>
              </a:rPr>
              <a:t> tan, con </a:t>
            </a:r>
            <a:r>
              <a:rPr lang="en-US" sz="5000" b="1" dirty="0" err="1">
                <a:latin typeface="Cambria" panose="02040503050406030204" pitchFamily="18" charset="0"/>
                <a:ea typeface="Cambria" panose="02040503050406030204" pitchFamily="18" charset="0"/>
              </a:rPr>
              <a:t>người</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cần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chung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tay</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bảo</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vệ</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môi</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trường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Đó</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cũng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là</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cách</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bảo</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vệ</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sự</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sống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của</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chính</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mình</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và</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nhân</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loại</a:t>
            </a:r>
            <a:r>
              <a:rPr lang="en-US" sz="5000" b="1" dirty="0">
                <a:latin typeface="Cambria" panose="02040503050406030204" pitchFamily="18" charset="0"/>
                <a:ea typeface="Cambria" panose="02040503050406030204" pitchFamily="18" charset="0"/>
              </a:rPr>
              <a:t>.  </a:t>
            </a:r>
            <a:endParaRPr lang="vi-VN" sz="5000" b="1" dirty="0" smtClean="0">
              <a:latin typeface="Cambria" panose="02040503050406030204" pitchFamily="18" charset="0"/>
              <a:ea typeface="Cambria" panose="02040503050406030204" pitchFamily="18" charset="0"/>
            </a:endParaRPr>
          </a:p>
          <a:p>
            <a:pPr algn="just"/>
            <a:r>
              <a:rPr lang="vi-VN" sz="4400" dirty="0" smtClean="0">
                <a:latin typeface="Cambria" panose="02040503050406030204" pitchFamily="18" charset="0"/>
                <a:ea typeface="Cambria" panose="02040503050406030204" pitchFamily="18" charset="0"/>
              </a:rPr>
              <a:t>							</a:t>
            </a:r>
            <a:r>
              <a:rPr lang="en-US" sz="4400" i="1" dirty="0" smtClean="0">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Theo </a:t>
            </a:r>
            <a:r>
              <a:rPr lang="en-US" sz="4400" i="1" dirty="0" err="1">
                <a:latin typeface="Cambria" panose="02040503050406030204" pitchFamily="18" charset="0"/>
                <a:ea typeface="Cambria" panose="02040503050406030204" pitchFamily="18" charset="0"/>
              </a:rPr>
              <a:t>Trịnh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Xuân</a:t>
            </a:r>
            <a:r>
              <a:rPr lang="en-US" sz="4400" i="1" dirty="0">
                <a:latin typeface="Cambria" panose="02040503050406030204" pitchFamily="18" charset="0"/>
                <a:ea typeface="Cambria" panose="02040503050406030204" pitchFamily="18" charset="0"/>
              </a:rPr>
              <a:t> </a:t>
            </a:r>
            <a:r>
              <a:rPr lang="vi-VN" sz="4400" i="1" dirty="0" smtClean="0">
                <a:latin typeface="Cambria" panose="02040503050406030204" pitchFamily="18" charset="0"/>
                <a:ea typeface="Cambria" panose="02040503050406030204" pitchFamily="18" charset="0"/>
              </a:rPr>
              <a:t>Thuận)</a:t>
            </a:r>
            <a:endParaRPr lang="en-US" sz="44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9138176" y="207996"/>
            <a:ext cx="8997423" cy="10041606"/>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15516" y="1269366"/>
            <a:ext cx="8719830" cy="8419326"/>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pic>
        <p:nvPicPr>
          <p:cNvPr id="22" name="Picture 21">
            <a:extLst>
              <a:ext uri="{FF2B5EF4-FFF2-40B4-BE49-F238E27FC236}">
                <a16:creationId xmlns="" xmlns:a16="http://schemas.microsoft.com/office/drawing/2014/main" id="{95047DCE-97FB-C65E-CF07-7608E92209B6}"/>
              </a:ext>
            </a:extLst>
          </p:cNvPr>
          <p:cNvPicPr>
            <a:picLocks noChangeAspect="1"/>
          </p:cNvPicPr>
          <p:nvPr/>
        </p:nvPicPr>
        <p:blipFill>
          <a:blip r:embed="rId26"/>
          <a:stretch>
            <a:fillRect/>
          </a:stretch>
        </p:blipFill>
        <p:spPr>
          <a:xfrm>
            <a:off x="10639093" y="207995"/>
            <a:ext cx="5998984" cy="2353260"/>
          </a:xfrm>
          <a:prstGeom prst="rect">
            <a:avLst/>
          </a:prstGeom>
        </p:spPr>
      </p:pic>
      <p:grpSp>
        <p:nvGrpSpPr>
          <p:cNvPr id="23" name="Group 22">
            <a:extLst>
              <a:ext uri="{FF2B5EF4-FFF2-40B4-BE49-F238E27FC236}">
                <a16:creationId xmlns="" xmlns:a16="http://schemas.microsoft.com/office/drawing/2014/main" id="{3CB7BD00-8D24-2B59-3B96-CA23788B3D32}"/>
              </a:ext>
            </a:extLst>
          </p:cNvPr>
          <p:cNvGrpSpPr/>
          <p:nvPr/>
        </p:nvGrpSpPr>
        <p:grpSpPr>
          <a:xfrm>
            <a:off x="9354665" y="2465662"/>
            <a:ext cx="2552580" cy="1040590"/>
            <a:chOff x="808926" y="2015261"/>
            <a:chExt cx="2552580" cy="1040590"/>
          </a:xfrm>
        </p:grpSpPr>
        <p:sp>
          <p:nvSpPr>
            <p:cNvPr id="24"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5"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1</a:t>
              </a:r>
            </a:p>
          </p:txBody>
        </p:sp>
      </p:grpSp>
      <p:sp>
        <p:nvSpPr>
          <p:cNvPr id="26" name="TextBox 13"/>
          <p:cNvSpPr txBox="1"/>
          <p:nvPr/>
        </p:nvSpPr>
        <p:spPr>
          <a:xfrm>
            <a:off x="12384554" y="2561255"/>
            <a:ext cx="5260926" cy="1692771"/>
          </a:xfrm>
          <a:prstGeom prst="rect">
            <a:avLst/>
          </a:prstGeom>
        </p:spPr>
        <p:txBody>
          <a:bodyPr wrap="square" lIns="0" tIns="0" rIns="0" bIns="0" rtlCol="0" anchor="t">
            <a:spAutoFit/>
          </a:bodyPr>
          <a:lstStyle/>
          <a:p>
            <a:pPr algn="just" defTabSz="609630">
              <a:lnSpc>
                <a:spcPts val="6623"/>
              </a:lnSpc>
              <a:spcBef>
                <a:spcPct val="0"/>
              </a:spcBef>
            </a:pPr>
            <a:r>
              <a:rPr lang="en-US" sz="4730" b="1" i="1" dirty="0" err="1">
                <a:solidFill>
                  <a:srgbClr val="000000"/>
                </a:solidFill>
                <a:latin typeface="Cambria Bold"/>
              </a:rPr>
              <a:t>Từ</a:t>
            </a:r>
            <a:r>
              <a:rPr lang="en-US" sz="4730" b="1" i="1" dirty="0">
                <a:solidFill>
                  <a:srgbClr val="000000"/>
                </a:solidFill>
                <a:latin typeface="Cambria Bold"/>
              </a:rPr>
              <a:t> </a:t>
            </a:r>
            <a:r>
              <a:rPr lang="en-US" sz="4730" b="1" i="1" dirty="0" err="1">
                <a:solidFill>
                  <a:srgbClr val="000000"/>
                </a:solidFill>
                <a:latin typeface="Cambria Bold"/>
              </a:rPr>
              <a:t>đầu</a:t>
            </a:r>
            <a:r>
              <a:rPr lang="en-US" sz="4730" b="1" i="1" dirty="0">
                <a:solidFill>
                  <a:srgbClr val="000000"/>
                </a:solidFill>
                <a:latin typeface="Cambria Bold"/>
              </a:rPr>
              <a:t> </a:t>
            </a:r>
            <a:r>
              <a:rPr lang="en-US" sz="4730" b="1" i="1" dirty="0" err="1">
                <a:solidFill>
                  <a:srgbClr val="000000"/>
                </a:solidFill>
                <a:latin typeface="Cambria Bold"/>
              </a:rPr>
              <a:t>đến</a:t>
            </a:r>
            <a:r>
              <a:rPr lang="en-US" sz="4730" b="1" i="1" dirty="0">
                <a:solidFill>
                  <a:srgbClr val="000000"/>
                </a:solidFill>
                <a:latin typeface="Cambria Bold"/>
              </a:rPr>
              <a:t> </a:t>
            </a:r>
            <a:r>
              <a:rPr lang="vi-VN" sz="4730" b="1" dirty="0" smtClean="0">
                <a:solidFill>
                  <a:srgbClr val="D2583A"/>
                </a:solidFill>
                <a:latin typeface="Cambria Bold"/>
              </a:rPr>
              <a:t>Bắc Cực</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27" name="Group 26">
            <a:extLst>
              <a:ext uri="{FF2B5EF4-FFF2-40B4-BE49-F238E27FC236}">
                <a16:creationId xmlns="" xmlns:a16="http://schemas.microsoft.com/office/drawing/2014/main" id="{3CB7BD00-8D24-2B59-3B96-CA23788B3D32}"/>
              </a:ext>
            </a:extLst>
          </p:cNvPr>
          <p:cNvGrpSpPr/>
          <p:nvPr/>
        </p:nvGrpSpPr>
        <p:grpSpPr>
          <a:xfrm>
            <a:off x="9294624" y="4438439"/>
            <a:ext cx="2552580" cy="1040590"/>
            <a:chOff x="808926" y="2015261"/>
            <a:chExt cx="2552580" cy="1040590"/>
          </a:xfrm>
        </p:grpSpPr>
        <p:sp>
          <p:nvSpPr>
            <p:cNvPr id="28"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9"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2</a:t>
              </a:r>
              <a:endParaRPr lang="en-US" sz="4730" b="1" dirty="0">
                <a:solidFill>
                  <a:srgbClr val="000000"/>
                </a:solidFill>
                <a:latin typeface="Cambria Bold"/>
              </a:endParaRPr>
            </a:p>
          </p:txBody>
        </p:sp>
      </p:grpSp>
      <p:sp>
        <p:nvSpPr>
          <p:cNvPr id="30" name="TextBox 13"/>
          <p:cNvSpPr txBox="1"/>
          <p:nvPr/>
        </p:nvSpPr>
        <p:spPr>
          <a:xfrm>
            <a:off x="12324513" y="4534032"/>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nơi cư trú</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1" name="Group 30">
            <a:extLst>
              <a:ext uri="{FF2B5EF4-FFF2-40B4-BE49-F238E27FC236}">
                <a16:creationId xmlns="" xmlns:a16="http://schemas.microsoft.com/office/drawing/2014/main" id="{3CB7BD00-8D24-2B59-3B96-CA23788B3D32}"/>
              </a:ext>
            </a:extLst>
          </p:cNvPr>
          <p:cNvGrpSpPr/>
          <p:nvPr/>
        </p:nvGrpSpPr>
        <p:grpSpPr>
          <a:xfrm>
            <a:off x="9276247" y="6353784"/>
            <a:ext cx="2552580" cy="1040590"/>
            <a:chOff x="808926" y="2015261"/>
            <a:chExt cx="2552580" cy="1040590"/>
          </a:xfrm>
        </p:grpSpPr>
        <p:sp>
          <p:nvSpPr>
            <p:cNvPr id="32"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3"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3</a:t>
              </a:r>
              <a:endParaRPr lang="en-US" sz="4730" b="1" dirty="0">
                <a:solidFill>
                  <a:srgbClr val="000000"/>
                </a:solidFill>
                <a:latin typeface="Cambria Bold"/>
              </a:endParaRPr>
            </a:p>
          </p:txBody>
        </p:sp>
      </p:grpSp>
      <p:sp>
        <p:nvSpPr>
          <p:cNvPr id="34" name="TextBox 13"/>
          <p:cNvSpPr txBox="1"/>
          <p:nvPr/>
        </p:nvSpPr>
        <p:spPr>
          <a:xfrm>
            <a:off x="12306136" y="6449377"/>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đất, mất nhà</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5" name="Group 34">
            <a:extLst>
              <a:ext uri="{FF2B5EF4-FFF2-40B4-BE49-F238E27FC236}">
                <a16:creationId xmlns="" xmlns:a16="http://schemas.microsoft.com/office/drawing/2014/main" id="{3CB7BD00-8D24-2B59-3B96-CA23788B3D32}"/>
              </a:ext>
            </a:extLst>
          </p:cNvPr>
          <p:cNvGrpSpPr/>
          <p:nvPr/>
        </p:nvGrpSpPr>
        <p:grpSpPr>
          <a:xfrm>
            <a:off x="9294624" y="8320963"/>
            <a:ext cx="2552580" cy="1040590"/>
            <a:chOff x="808926" y="2015261"/>
            <a:chExt cx="2552580" cy="1040590"/>
          </a:xfrm>
        </p:grpSpPr>
        <p:sp>
          <p:nvSpPr>
            <p:cNvPr id="36"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7"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4</a:t>
              </a:r>
              <a:endParaRPr lang="en-US" sz="4730" b="1" dirty="0">
                <a:solidFill>
                  <a:srgbClr val="000000"/>
                </a:solidFill>
                <a:latin typeface="Cambria Bold"/>
              </a:endParaRPr>
            </a:p>
          </p:txBody>
        </p:sp>
      </p:grpSp>
      <p:sp>
        <p:nvSpPr>
          <p:cNvPr id="38" name="TextBox 13"/>
          <p:cNvSpPr txBox="1"/>
          <p:nvPr/>
        </p:nvSpPr>
        <p:spPr>
          <a:xfrm>
            <a:off x="12324513" y="8416556"/>
            <a:ext cx="5260926" cy="772712"/>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Còn lại.</a:t>
            </a:r>
            <a:endParaRPr lang="en-US" sz="4730" b="1" dirty="0">
              <a:solidFill>
                <a:srgbClr val="D2583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35369" y="5514957"/>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9"/>
          <p:cNvGrpSpPr/>
          <p:nvPr/>
        </p:nvGrpSpPr>
        <p:grpSpPr>
          <a:xfrm>
            <a:off x="-14528" y="6991011"/>
            <a:ext cx="18041213" cy="4165714"/>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rot="-10800000">
            <a:off x="4791818" y="8747685"/>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flipH="1">
            <a:off x="5023276" y="7799503"/>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1092750" y="5984452"/>
            <a:ext cx="3357564" cy="2481970"/>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216952" y="6972207"/>
            <a:ext cx="3616398" cy="279437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53294" y="7503819"/>
            <a:ext cx="4447141" cy="3374421"/>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8458199" y="8805873"/>
            <a:ext cx="11649055" cy="1801440"/>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a:off x="14401267" y="5361138"/>
            <a:ext cx="4595112" cy="3558849"/>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235295" y="7291484"/>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1823032" y="7422213"/>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flipH="1">
            <a:off x="10585393" y="7911027"/>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asvg="http://schemas.microsoft.com/office/drawing/2016/SVG/main" xmlns="" r:embed="rId36"/>
                </a:ext>
              </a:extLst>
            </a:blip>
            <a:stretch>
              <a:fillRect l="-244034" b="-65015"/>
            </a:stretch>
          </a:blipFill>
        </p:spPr>
      </p:sp>
      <p:grpSp>
        <p:nvGrpSpPr>
          <p:cNvPr id="2" name="Group 2"/>
          <p:cNvGrpSpPr/>
          <p:nvPr/>
        </p:nvGrpSpPr>
        <p:grpSpPr>
          <a:xfrm>
            <a:off x="609600" y="320356"/>
            <a:ext cx="16746583" cy="7110973"/>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080465" y="441986"/>
            <a:ext cx="15927868" cy="1535124"/>
          </a:xfrm>
          <a:prstGeom prst="rect">
            <a:avLst/>
          </a:prstGeom>
          <a:solidFill>
            <a:srgbClr val="FFC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80465" y="2104290"/>
            <a:ext cx="16073162" cy="4987727"/>
          </a:xfrm>
          <a:prstGeom prst="rect">
            <a:avLst/>
          </a:prstGeom>
          <a:solidFill>
            <a:schemeClr val="accent3">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442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505</Words>
  <Application>Microsoft Office PowerPoint</Application>
  <PresentationFormat>Custom</PresentationFormat>
  <Paragraphs>80</Paragraphs>
  <Slides>26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Calibri</vt:lpstr>
      <vt:lpstr>#9Slide07 HoneyCream</vt:lpstr>
      <vt:lpstr>Alegreya Bold</vt:lpstr>
      <vt:lpstr>Times New Roman</vt:lpstr>
      <vt:lpstr>SVN-Newton</vt:lpstr>
      <vt:lpstr>Arimo Bold</vt:lpstr>
      <vt:lpstr>SVN-Yahoo</vt:lpstr>
      <vt:lpstr>Arial</vt:lpstr>
      <vt:lpstr>Cambria Bold</vt:lpstr>
      <vt:lpstr>Cambria</vt:lpstr>
      <vt:lpstr>Office Theme</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ASUS</cp:lastModifiedBy>
  <cp:revision>19</cp:revision>
  <dcterms:created xsi:type="dcterms:W3CDTF">2006-08-16T00:00:00Z</dcterms:created>
  <dcterms:modified xsi:type="dcterms:W3CDTF">2024-05-06T02:08:52Z</dcterms:modified>
  <dc:identifier>DAGB7kV4I8A</dc:identifier>
</cp:coreProperties>
</file>