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0" r:id="rId2"/>
    <p:sldId id="259" r:id="rId3"/>
    <p:sldId id="273" r:id="rId4"/>
    <p:sldId id="261" r:id="rId5"/>
    <p:sldId id="279" r:id="rId6"/>
    <p:sldId id="276" r:id="rId7"/>
    <p:sldId id="265" r:id="rId8"/>
    <p:sldId id="272" r:id="rId9"/>
    <p:sldId id="277" r:id="rId10"/>
    <p:sldId id="274" r:id="rId11"/>
    <p:sldId id="27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63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98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17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19/05/2024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1" name="Text Box 3"/>
          <p:cNvSpPr txBox="1"/>
          <p:nvPr/>
        </p:nvSpPr>
        <p:spPr>
          <a:xfrm>
            <a:off x="3175398" y="1416335"/>
            <a:ext cx="6578201" cy="24314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sz="3600" b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TOÁN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– LỚP 5</a:t>
            </a:r>
            <a:endParaRPr lang="en-US" sz="3600" b="1" smtClean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  <a:p>
            <a:pPr lvl="0" algn="ctr" eaLnBrk="1" hangingPunct="1"/>
            <a:endParaRPr lang="en-US" sz="3600" b="1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  <a:p>
            <a:pPr lvl="0" algn="ctr" eaLnBrk="1" hangingPunct="1"/>
            <a:endParaRPr sz="36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  <a:p>
            <a:pPr lvl="0" algn="ctr" eaLnBrk="1" hangingPunct="1"/>
            <a:r>
              <a:rPr lang="vi-VN" sz="4400">
                <a:solidFill>
                  <a:srgbClr val="002060"/>
                </a:solidFill>
                <a:latin typeface="Times New Roman" pitchFamily="18" charset="0"/>
                <a:ea typeface="Arial" pitchFamily="34" charset="0"/>
              </a:rPr>
              <a:t>Luyện </a:t>
            </a:r>
            <a:r>
              <a:rPr lang="vi-VN" sz="4400" smtClean="0">
                <a:solidFill>
                  <a:srgbClr val="002060"/>
                </a:solidFill>
                <a:latin typeface="Times New Roman" pitchFamily="18" charset="0"/>
                <a:ea typeface="Arial" pitchFamily="34" charset="0"/>
              </a:rPr>
              <a:t>tập</a:t>
            </a:r>
            <a:r>
              <a:rPr lang="en-US" sz="4400" smtClean="0">
                <a:solidFill>
                  <a:srgbClr val="002060"/>
                </a:solidFill>
                <a:latin typeface="Times New Roman" pitchFamily="18" charset="0"/>
                <a:ea typeface="Arial" pitchFamily="34" charset="0"/>
              </a:rPr>
              <a:t> ( trang 110)</a:t>
            </a:r>
            <a:endParaRPr lang="vi-VN" sz="4400" dirty="0">
              <a:solidFill>
                <a:srgbClr val="00206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0" name="Text Box 3"/>
          <p:cNvSpPr txBox="1"/>
          <p:nvPr/>
        </p:nvSpPr>
        <p:spPr>
          <a:xfrm>
            <a:off x="2703443" y="336283"/>
            <a:ext cx="6811618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smtClean="0">
                <a:solidFill>
                  <a:srgbClr val="002060"/>
                </a:solidFill>
                <a:latin typeface="Times New Roman" pitchFamily="18" charset="0"/>
                <a:ea typeface="Arial" pitchFamily="34" charset="0"/>
              </a:rPr>
              <a:t>TRƯỜNG TIỂU HỌC LONG BIÊN</a:t>
            </a:r>
            <a:endParaRPr lang="vi-VN" sz="3200" dirty="0">
              <a:solidFill>
                <a:srgbClr val="00206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42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\Google Drive\BÀI GIẢNG ZOOM\bài 3 tr 1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83" t="3169" r="5193" b="-622"/>
          <a:stretch/>
        </p:blipFill>
        <p:spPr bwMode="auto">
          <a:xfrm rot="5400000">
            <a:off x="2667000" y="-2666999"/>
            <a:ext cx="6858000" cy="12192001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42763" y="4028786"/>
            <a:ext cx="61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78648" y="4679026"/>
            <a:ext cx="61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78648" y="5290588"/>
            <a:ext cx="61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24014" y="5964266"/>
            <a:ext cx="61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1424548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3"/>
          <p:cNvSpPr txBox="1">
            <a:spLocks noChangeArrowheads="1"/>
          </p:cNvSpPr>
          <p:nvPr/>
        </p:nvSpPr>
        <p:spPr bwMode="auto">
          <a:xfrm>
            <a:off x="479587" y="1797687"/>
            <a:ext cx="5574836" cy="4718984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a = 2,5 </a:t>
            </a:r>
            <a:r>
              <a:rPr lang="en-US" altLang="en-US" sz="2800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altLang="en-US" sz="28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;  b = 1,5dm;  c = 1,2  </a:t>
            </a:r>
            <a:r>
              <a:rPr lang="en-US" altLang="en-US" sz="2800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vi-VN" altLang="en-US" sz="2800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7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7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xung quanh hình </a:t>
            </a:r>
            <a:r>
              <a:rPr kumimoji="0" lang="en-US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 </a:t>
            </a:r>
            <a:r>
              <a:rPr kumimoji="0" lang="vi-VN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 :</a:t>
            </a:r>
            <a:endParaRPr kumimoji="0" lang="en-US" altLang="en-US" sz="277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(2,5 + 1,5 ) x 2 x 1,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9,6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77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 :</a:t>
            </a:r>
            <a:endParaRPr lang="en-US" altLang="en-US" sz="277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2,5 x 1,5 x 2 = 7,5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32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hình </a:t>
            </a: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 :</a:t>
            </a:r>
            <a:endParaRPr lang="en-US" altLang="en-US" sz="32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9,6 + 7,5 =17,1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 Box 33"/>
          <p:cNvSpPr txBox="1">
            <a:spLocks noChangeArrowheads="1"/>
          </p:cNvSpPr>
          <p:nvPr/>
        </p:nvSpPr>
        <p:spPr bwMode="auto">
          <a:xfrm>
            <a:off x="264278" y="3889314"/>
            <a:ext cx="6957866" cy="1158009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277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277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6243085" y="1788769"/>
            <a:ext cx="5574836" cy="4718984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a = 1,5 </a:t>
            </a:r>
            <a:r>
              <a:rPr lang="en-US" altLang="en-US" sz="2800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altLang="en-US" sz="28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;  b = 1,2dm;  c = 2,5  </a:t>
            </a:r>
            <a:r>
              <a:rPr lang="en-US" altLang="en-US" sz="2800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vi-VN" altLang="en-US" sz="2800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77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7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xung quanh hình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kumimoji="0" lang="en-US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77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 :</a:t>
            </a:r>
            <a:endParaRPr kumimoji="0" lang="en-US" altLang="en-US" sz="277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,5 + 1,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) x 2 x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2,5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13,5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77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77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 :</a:t>
            </a:r>
            <a:endParaRPr lang="en-US" altLang="en-US" sz="277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77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1,5 x 1,2 x 2 = 3,6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32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hình </a:t>
            </a: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là :</a:t>
            </a:r>
            <a:endParaRPr lang="en-US" altLang="en-US" sz="32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3,6 + 135 =17,1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 Box 33"/>
          <p:cNvSpPr txBox="1">
            <a:spLocks noChangeArrowheads="1"/>
          </p:cNvSpPr>
          <p:nvPr/>
        </p:nvSpPr>
        <p:spPr bwMode="auto">
          <a:xfrm>
            <a:off x="1260761" y="531062"/>
            <a:ext cx="9836729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en-US" sz="277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=&gt;  </a:t>
            </a:r>
            <a:r>
              <a:rPr kumimoji="0" lang="en-US" sz="2770" b="1" i="0" u="none" strike="noStrike" kern="1200" cap="none" spc="0" normalizeH="0" baseline="0" noProof="0" dirty="0" err="1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770" b="1" i="0" u="none" strike="noStrike" kern="1200" cap="none" spc="0" normalizeH="0" noProof="0" dirty="0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770" b="1" i="0" u="none" strike="noStrike" kern="1200" cap="none" spc="0" normalizeH="0" noProof="0" dirty="0" err="1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770" b="1" i="0" u="none" strike="noStrike" kern="1200" cap="none" spc="0" normalizeH="0" noProof="0" dirty="0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so </a:t>
            </a:r>
            <a:r>
              <a:rPr kumimoji="0" lang="en-US" sz="2770" b="1" i="0" u="none" strike="noStrike" kern="1200" cap="none" spc="0" normalizeH="0" noProof="0" dirty="0" err="1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sánh</a:t>
            </a:r>
            <a:r>
              <a:rPr kumimoji="0" lang="en-US" sz="2770" b="1" i="0" u="none" strike="noStrike" kern="1200" cap="none" spc="0" normalizeH="0" noProof="0" dirty="0">
                <a:ln>
                  <a:noFill/>
                </a:ln>
                <a:solidFill>
                  <a:srgbClr val="F63AD2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   </a:t>
            </a:r>
            <a:r>
              <a:rPr lang="en-US" sz="2800" noProof="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Stp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HHCN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?</a:t>
            </a:r>
            <a:endParaRPr kumimoji="0" lang="vi-VN" alt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7949853" y="1213333"/>
            <a:ext cx="1191491" cy="461665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endParaRPr kumimoji="0" lang="vi-V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9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51054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19" name="Picture 3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4445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0" name="Picture 4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43400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1" name="Picture 5" descr="blumen-pflanzen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00600" y="4314825"/>
            <a:ext cx="2286000" cy="189547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2" name="Picture 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3" name="Picture 7" descr="WhitecornerFlow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4819650"/>
            <a:ext cx="1524000" cy="1524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4" name="Picture 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29600" y="41148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5" name="Picture 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35052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6" name="Picture 1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2667000"/>
            <a:ext cx="1238250" cy="11811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7" name="Picture 11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8600" y="30480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8" name="Picture 12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45212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29" name="Picture 13" descr="WhitecornerFlow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24000" y="4343400"/>
            <a:ext cx="1752600" cy="1752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0" name="Picture 14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4903788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1" name="Picture 15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7800" y="3657600"/>
            <a:ext cx="1419225" cy="19050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2" name="Picture 16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8006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3" name="Picture 17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495300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4" name="Picture 18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5014913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5" name="Picture 19" descr="blumen-pflanzen0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4883150"/>
            <a:ext cx="1428750" cy="142875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6" name="Picture 20" descr="Blue_rose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76925" y="4356100"/>
            <a:ext cx="1022350" cy="1371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7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0600" y="40386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8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2200" y="3505200"/>
            <a:ext cx="666750" cy="609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39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600200" y="4343400"/>
            <a:ext cx="609600" cy="5334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0" name="Picture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7338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1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95800" y="3505200"/>
            <a:ext cx="304800" cy="17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2" name="Picture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9137955">
            <a:off x="2825750" y="5041900"/>
            <a:ext cx="576263" cy="5207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3" name="Picture 2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rot="-8682075">
            <a:off x="10134600" y="4800600"/>
            <a:ext cx="533400" cy="466725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4" name="Picture 28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4455" y="23241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5" name="Picture 29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6858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pic>
        <p:nvPicPr>
          <p:cNvPr id="9246" name="Picture 30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6200" y="3733800"/>
            <a:ext cx="1219200" cy="14478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583" name="Text Box 31"/>
          <p:cNvSpPr txBox="1"/>
          <p:nvPr/>
        </p:nvSpPr>
        <p:spPr>
          <a:xfrm>
            <a:off x="3810000" y="850900"/>
            <a:ext cx="62484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0" hangingPunct="0">
              <a:spcBef>
                <a:spcPct val="50000"/>
              </a:spcBef>
            </a:pPr>
            <a:r>
              <a:rPr lang="en-US" altLang="en-US" sz="6000" i="1" dirty="0">
                <a:solidFill>
                  <a:srgbClr val="FF6699"/>
                </a:solidFill>
                <a:latin typeface="Times New Roman" pitchFamily="18" charset="0"/>
                <a:ea typeface="Arial" pitchFamily="34" charset="0"/>
              </a:rPr>
              <a:t>     Chào tạm biệt !</a:t>
            </a:r>
          </a:p>
        </p:txBody>
      </p:sp>
      <p:sp>
        <p:nvSpPr>
          <p:cNvPr id="23584" name="Rectangle 32"/>
          <p:cNvSpPr/>
          <p:nvPr/>
        </p:nvSpPr>
        <p:spPr>
          <a:xfrm>
            <a:off x="1981200" y="2057400"/>
            <a:ext cx="8686800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0" hangingPunct="0">
              <a:spcBef>
                <a:spcPct val="50000"/>
              </a:spcBef>
            </a:pPr>
            <a:r>
              <a:rPr lang="en-US" altLang="en-US" sz="6000" i="1" dirty="0">
                <a:solidFill>
                  <a:srgbClr val="3366FF"/>
                </a:solidFill>
                <a:latin typeface="Times New Roman" pitchFamily="18" charset="0"/>
                <a:ea typeface="Arial" pitchFamily="34" charset="0"/>
              </a:rPr>
              <a:t> Chúc các em học tốt !</a:t>
            </a:r>
          </a:p>
        </p:txBody>
      </p:sp>
      <p:pic>
        <p:nvPicPr>
          <p:cNvPr id="9249" name="Picture 33" descr="200463042511690x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1371600"/>
            <a:ext cx="3400425" cy="40386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"/>
                            </p:stCondLst>
                            <p:childTnLst>
                              <p:par>
                                <p:cTn id="2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tmFilter="0,0; .5, 1; 1, 1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1"/>
                            </p:stCondLst>
                            <p:childTnLst>
                              <p:par>
                                <p:cTn id="28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2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1"/>
                            </p:stCondLst>
                            <p:childTnLst>
                              <p:par>
                                <p:cTn id="34" presetID="19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9001"/>
                            </p:stCondLst>
                            <p:childTnLst>
                              <p:par>
                                <p:cTn id="39" presetID="20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5000"/>
                                        <p:tgtEl>
                                          <p:spTgt spid="23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235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3" grpId="0" build="allAtOnce" bldLvl="0"/>
      <p:bldP spid="23583" grpId="1" build="allAtOnce"/>
      <p:bldP spid="23584" grpId="0"/>
      <p:bldP spid="23584" grpId="1"/>
      <p:bldP spid="23584" grpId="2"/>
      <p:bldP spid="23584" grpId="3"/>
      <p:bldP spid="23584" grpId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448310" y="932062"/>
            <a:ext cx="2031654" cy="518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eaLnBrk="1" fontAlgn="base" hangingPunct="1"/>
            <a:r>
              <a:rPr sz="2800" strike="noStrike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K</a:t>
            </a:r>
            <a:r>
              <a:rPr lang="vi-VN" sz="2800" strike="noStrike" noProof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iểm tra</a:t>
            </a:r>
            <a:r>
              <a:rPr lang="vi-VN" sz="2800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Times New Roman" pitchFamily="18" charset="0"/>
                <a:cs typeface="+mn-ea"/>
              </a:rPr>
              <a:t>:</a:t>
            </a:r>
          </a:p>
        </p:txBody>
      </p:sp>
      <p:grpSp>
        <p:nvGrpSpPr>
          <p:cNvPr id="91160" name="Group 24"/>
          <p:cNvGrpSpPr/>
          <p:nvPr/>
        </p:nvGrpSpPr>
        <p:grpSpPr>
          <a:xfrm>
            <a:off x="7934147" y="618241"/>
            <a:ext cx="4159250" cy="2974015"/>
            <a:chOff x="3402" y="1392"/>
            <a:chExt cx="2838" cy="2029"/>
          </a:xfrm>
        </p:grpSpPr>
        <p:sp>
          <p:nvSpPr>
            <p:cNvPr id="49155" name="AutoShape 6"/>
            <p:cNvSpPr/>
            <p:nvPr/>
          </p:nvSpPr>
          <p:spPr>
            <a:xfrm>
              <a:off x="3648" y="1734"/>
              <a:ext cx="2256" cy="1392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6" name="Line 7"/>
            <p:cNvSpPr/>
            <p:nvPr/>
          </p:nvSpPr>
          <p:spPr>
            <a:xfrm flipV="1">
              <a:off x="3662" y="2790"/>
              <a:ext cx="322" cy="336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7" name="Line 8"/>
            <p:cNvSpPr/>
            <p:nvPr/>
          </p:nvSpPr>
          <p:spPr>
            <a:xfrm flipH="1">
              <a:off x="3984" y="1734"/>
              <a:ext cx="14" cy="1104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8" name="Line 9"/>
            <p:cNvSpPr/>
            <p:nvPr/>
          </p:nvSpPr>
          <p:spPr>
            <a:xfrm flipV="1">
              <a:off x="3984" y="2777"/>
              <a:ext cx="1900" cy="13"/>
            </a:xfrm>
            <a:prstGeom prst="line">
              <a:avLst/>
            </a:prstGeom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49159" name="Text Box 10"/>
            <p:cNvSpPr txBox="1"/>
            <p:nvPr/>
          </p:nvSpPr>
          <p:spPr>
            <a:xfrm>
              <a:off x="3840" y="1392"/>
              <a:ext cx="337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A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0" name="Text Box 11"/>
            <p:cNvSpPr txBox="1"/>
            <p:nvPr/>
          </p:nvSpPr>
          <p:spPr>
            <a:xfrm>
              <a:off x="5760" y="142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B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1" name="Text Box 12"/>
            <p:cNvSpPr txBox="1"/>
            <p:nvPr/>
          </p:nvSpPr>
          <p:spPr>
            <a:xfrm>
              <a:off x="5280" y="178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C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2" name="Text Box 13"/>
            <p:cNvSpPr txBox="1"/>
            <p:nvPr/>
          </p:nvSpPr>
          <p:spPr>
            <a:xfrm>
              <a:off x="3402" y="1812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D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3" name="Text Box 14"/>
            <p:cNvSpPr txBox="1"/>
            <p:nvPr/>
          </p:nvSpPr>
          <p:spPr>
            <a:xfrm>
              <a:off x="4018" y="2476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M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4" name="Text Box 15"/>
            <p:cNvSpPr txBox="1"/>
            <p:nvPr/>
          </p:nvSpPr>
          <p:spPr>
            <a:xfrm>
              <a:off x="5904" y="2454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N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5" name="Text Box 16"/>
            <p:cNvSpPr txBox="1"/>
            <p:nvPr/>
          </p:nvSpPr>
          <p:spPr>
            <a:xfrm>
              <a:off x="5616" y="3078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P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  <p:sp>
          <p:nvSpPr>
            <p:cNvPr id="49166" name="Text Box 17"/>
            <p:cNvSpPr txBox="1"/>
            <p:nvPr/>
          </p:nvSpPr>
          <p:spPr>
            <a:xfrm>
              <a:off x="3408" y="3030"/>
              <a:ext cx="336" cy="34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algn="ctr" eaLnBrk="1" hangingPunct="1"/>
              <a:r>
                <a:rPr sz="2200" b="1" dirty="0">
                  <a:latin typeface="VNI-Avo" pitchFamily="2" charset="0"/>
                  <a:ea typeface="Arial" pitchFamily="34" charset="0"/>
                </a:rPr>
                <a:t>Q</a:t>
              </a:r>
              <a:endParaRPr sz="1600" b="1" dirty="0">
                <a:latin typeface="VNI-Avo" pitchFamily="2" charset="0"/>
                <a:ea typeface="Arial" pitchFamily="34" charset="0"/>
              </a:endParaRPr>
            </a:p>
          </p:txBody>
        </p:sp>
      </p:grpSp>
      <p:sp>
        <p:nvSpPr>
          <p:cNvPr id="91157" name="AutoShape 21"/>
          <p:cNvSpPr/>
          <p:nvPr/>
        </p:nvSpPr>
        <p:spPr>
          <a:xfrm>
            <a:off x="263814" y="1442674"/>
            <a:ext cx="3940175" cy="2462213"/>
          </a:xfrm>
          <a:prstGeom prst="wedgeEllipseCallout">
            <a:avLst>
              <a:gd name="adj1" fmla="val 11009"/>
              <a:gd name="adj2" fmla="val 94715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quy tắc tính diện tích xung quanh, diện tích toàn phần hình hộp chữ nhật ? Công thức?</a:t>
            </a:r>
          </a:p>
        </p:txBody>
      </p:sp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9171" name="Text Box 3"/>
          <p:cNvSpPr txBox="1"/>
          <p:nvPr/>
        </p:nvSpPr>
        <p:spPr>
          <a:xfrm>
            <a:off x="3321174" y="130874"/>
            <a:ext cx="5105400" cy="1138773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/>
            <a:r>
              <a:rPr sz="36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TOÁN</a:t>
            </a:r>
          </a:p>
          <a:p>
            <a:pPr lvl="0" algn="ctr" eaLnBrk="1" hangingPunct="1"/>
            <a:r>
              <a:rPr lang="vi-VN" sz="3200" dirty="0">
                <a:solidFill>
                  <a:srgbClr val="002060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p:sp>
        <p:nvSpPr>
          <p:cNvPr id="22" name="AutoShape 21"/>
          <p:cNvSpPr/>
          <p:nvPr/>
        </p:nvSpPr>
        <p:spPr>
          <a:xfrm>
            <a:off x="4203989" y="2514600"/>
            <a:ext cx="3940175" cy="2462213"/>
          </a:xfrm>
          <a:prstGeom prst="wedgeEllipseCallout">
            <a:avLst>
              <a:gd name="adj1" fmla="val -64590"/>
              <a:gd name="adj2" fmla="val 63205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công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thức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tính diện tích xung quanh, diện tích toàn phần hình hộp chữ nhật ?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7" grpId="0" bldLvl="0" animBg="1"/>
      <p:bldP spid="91157" grpId="1" bldLvl="0" animBg="1"/>
      <p:bldP spid="22" grpId="0" bldLvl="0" animBg="1"/>
      <p:bldP spid="22" grpId="1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59" name="Text Box 23"/>
          <p:cNvSpPr txBox="1"/>
          <p:nvPr/>
        </p:nvSpPr>
        <p:spPr>
          <a:xfrm>
            <a:off x="249383" y="442670"/>
            <a:ext cx="7736897" cy="3277820"/>
          </a:xfrm>
          <a:prstGeom prst="rect">
            <a:avLst/>
          </a:prstGeom>
          <a:solidFill>
            <a:schemeClr val="accent1">
              <a:lumMod val="20000"/>
              <a:lumOff val="80000"/>
              <a:alpha val="99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Quy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tắc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: </a:t>
            </a:r>
          </a:p>
          <a:p>
            <a:pPr lvl="0" eaLnBrk="1" hangingPunct="1">
              <a:spcBef>
                <a:spcPct val="50000"/>
              </a:spcBef>
            </a:pPr>
            <a:r>
              <a:rPr lang="en-US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-</a:t>
            </a:r>
            <a:r>
              <a:rPr lang="vi-VN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Muốn tính diện tích xung quanh  của 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HHCN</a:t>
            </a:r>
            <a:r>
              <a:rPr lang="vi-VN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 ta lấy chu vi mặt đáy nhân với chiều cao ( cùng đơn vị đo)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- </a:t>
            </a:r>
            <a:r>
              <a:rPr lang="vi-VN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Muốn tính diện tích toàn phần hình hộp chữ nhật ta lấy diện tích xung qu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vi-VN" sz="28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nh cộng với diện tích 2 đáy.</a:t>
            </a:r>
            <a:endParaRPr lang="en-US" sz="28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  <a:p>
            <a:pPr marL="342900" lvl="0" indent="-342900" eaLnBrk="1" hangingPunct="1">
              <a:spcBef>
                <a:spcPct val="50000"/>
              </a:spcBef>
              <a:buFontTx/>
              <a:buChar char="-"/>
            </a:pPr>
            <a:endParaRPr lang="vi-VN" sz="28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" name="Text Box 23"/>
          <p:cNvSpPr txBox="1"/>
          <p:nvPr/>
        </p:nvSpPr>
        <p:spPr>
          <a:xfrm>
            <a:off x="249383" y="3865817"/>
            <a:ext cx="7107382" cy="26930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Công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5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thức</a:t>
            </a:r>
            <a:r>
              <a:rPr lang="en-US" sz="25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:  </a:t>
            </a:r>
          </a:p>
          <a:p>
            <a:pPr lvl="0" algn="ctr" eaLnBrk="1" hangingPunct="1">
              <a:spcBef>
                <a:spcPct val="50000"/>
              </a:spcBef>
            </a:pPr>
            <a:r>
              <a:rPr lang="vi-VN" sz="25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</a:t>
            </a:r>
            <a:r>
              <a:rPr lang="en-US" sz="3200" baseline="-250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XQ</a:t>
            </a:r>
            <a:r>
              <a:rPr lang="vi-VN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( a + b) x 2 </a:t>
            </a:r>
            <a:r>
              <a:rPr lang="vi-VN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c</a:t>
            </a:r>
          </a:p>
          <a:p>
            <a:pPr lvl="0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                 </a:t>
            </a:r>
            <a:r>
              <a:rPr lang="vi-VN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S</a:t>
            </a:r>
            <a:r>
              <a:rPr lang="en-US" sz="3200" baseline="-250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TP</a:t>
            </a:r>
            <a:r>
              <a:rPr lang="vi-VN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 = S</a:t>
            </a:r>
            <a:r>
              <a:rPr lang="en-US" sz="3200" baseline="-250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XQ</a:t>
            </a:r>
            <a:r>
              <a:rPr lang="vi-VN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ea typeface="Arial" pitchFamily="34" charset="0"/>
              </a:rPr>
              <a:t>a x b x 2</a:t>
            </a:r>
            <a:endParaRPr lang="en-US" sz="3200" baseline="-250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  <a:p>
            <a:pPr lvl="0" eaLnBrk="1" hangingPunct="1">
              <a:spcBef>
                <a:spcPct val="50000"/>
              </a:spcBef>
            </a:pPr>
            <a:endParaRPr lang="vi-VN" sz="3200" dirty="0">
              <a:solidFill>
                <a:srgbClr val="0000CC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1" name="AutoShape 21"/>
          <p:cNvSpPr/>
          <p:nvPr/>
        </p:nvSpPr>
        <p:spPr>
          <a:xfrm>
            <a:off x="8618105" y="0"/>
            <a:ext cx="3940175" cy="2462213"/>
          </a:xfrm>
          <a:prstGeom prst="wedgeEllipseCallout">
            <a:avLst>
              <a:gd name="adj1" fmla="val -64268"/>
              <a:gd name="adj2" fmla="val 50456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quy tắc tính diện tích xung quanh, diện tích toàn phần hình hộp chữ nhật ? Công thức?</a:t>
            </a:r>
          </a:p>
        </p:txBody>
      </p:sp>
      <p:sp>
        <p:nvSpPr>
          <p:cNvPr id="22" name="AutoShape 21"/>
          <p:cNvSpPr/>
          <p:nvPr/>
        </p:nvSpPr>
        <p:spPr>
          <a:xfrm>
            <a:off x="7986280" y="2750127"/>
            <a:ext cx="3940175" cy="2462213"/>
          </a:xfrm>
          <a:prstGeom prst="wedgeEllipseCallout">
            <a:avLst>
              <a:gd name="adj1" fmla="val -64590"/>
              <a:gd name="adj2" fmla="val 63205"/>
            </a:avLst>
          </a:prstGeom>
          <a:solidFill>
            <a:srgbClr val="FFFF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eaLnBrk="1" hangingPunct="1"/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Nêu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công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thức</a:t>
            </a:r>
            <a:r>
              <a:rPr lang="en-US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2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tính diện tích xung quanh, diện tích toàn phần hình hộp chữ nhật ? </a:t>
            </a:r>
          </a:p>
        </p:txBody>
      </p:sp>
    </p:spTree>
    <p:extLst>
      <p:ext uri="{BB962C8B-B14F-4D97-AF65-F5344CB8AC3E}">
        <p14:creationId xmlns:p14="http://schemas.microsoft.com/office/powerpoint/2010/main" val="37718267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9" grpId="0" animBg="1"/>
      <p:bldP spid="2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5" name="Text Box 7"/>
          <p:cNvSpPr txBox="1"/>
          <p:nvPr/>
        </p:nvSpPr>
        <p:spPr>
          <a:xfrm>
            <a:off x="211853" y="-41225"/>
            <a:ext cx="145631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3200" b="1" dirty="0">
                <a:solidFill>
                  <a:srgbClr val="CC0099"/>
                </a:solidFill>
                <a:latin typeface="+mj-lt"/>
                <a:ea typeface="Arial" pitchFamily="34" charset="0"/>
              </a:rPr>
              <a:t>Bài 1:</a:t>
            </a:r>
          </a:p>
        </p:txBody>
      </p:sp>
      <p:sp>
        <p:nvSpPr>
          <p:cNvPr id="93216" name="Rectangle 32"/>
          <p:cNvSpPr/>
          <p:nvPr/>
        </p:nvSpPr>
        <p:spPr>
          <a:xfrm>
            <a:off x="7488382" y="2452255"/>
            <a:ext cx="1371600" cy="1337108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7" name="Rectangle 33"/>
          <p:cNvSpPr/>
          <p:nvPr/>
        </p:nvSpPr>
        <p:spPr>
          <a:xfrm>
            <a:off x="8859982" y="2452255"/>
            <a:ext cx="1839913" cy="1337108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8" name="Rectangle 34"/>
          <p:cNvSpPr/>
          <p:nvPr/>
        </p:nvSpPr>
        <p:spPr>
          <a:xfrm>
            <a:off x="5684347" y="1309255"/>
            <a:ext cx="1839913" cy="1143000"/>
          </a:xfrm>
          <a:prstGeom prst="rect">
            <a:avLst/>
          </a:prstGeom>
          <a:solidFill>
            <a:srgbClr val="92D050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19" name="Rectangle 35"/>
          <p:cNvSpPr/>
          <p:nvPr/>
        </p:nvSpPr>
        <p:spPr>
          <a:xfrm>
            <a:off x="5659582" y="3789363"/>
            <a:ext cx="1839913" cy="1143000"/>
          </a:xfrm>
          <a:prstGeom prst="rect">
            <a:avLst/>
          </a:prstGeom>
          <a:solidFill>
            <a:srgbClr val="92D050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0" name="Rectangle 36"/>
          <p:cNvSpPr/>
          <p:nvPr/>
        </p:nvSpPr>
        <p:spPr>
          <a:xfrm>
            <a:off x="4277187" y="2452255"/>
            <a:ext cx="1371600" cy="1337108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1" name="Rectangle 37"/>
          <p:cNvSpPr/>
          <p:nvPr/>
        </p:nvSpPr>
        <p:spPr>
          <a:xfrm>
            <a:off x="5659582" y="2452255"/>
            <a:ext cx="1839913" cy="1337108"/>
          </a:xfrm>
          <a:prstGeom prst="rect">
            <a:avLst/>
          </a:prstGeom>
          <a:solidFill>
            <a:srgbClr val="0099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2" name="Text Box 38"/>
          <p:cNvSpPr txBox="1"/>
          <p:nvPr/>
        </p:nvSpPr>
        <p:spPr>
          <a:xfrm>
            <a:off x="6192982" y="3772535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93224" name="Text Box 40"/>
          <p:cNvSpPr txBox="1"/>
          <p:nvPr/>
        </p:nvSpPr>
        <p:spPr>
          <a:xfrm>
            <a:off x="7869382" y="3763531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5" name="Text Box 41"/>
          <p:cNvSpPr txBox="1"/>
          <p:nvPr/>
        </p:nvSpPr>
        <p:spPr>
          <a:xfrm>
            <a:off x="9307022" y="3789363"/>
            <a:ext cx="1001395" cy="39624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93228" name="Text Box 44"/>
          <p:cNvSpPr txBox="1"/>
          <p:nvPr/>
        </p:nvSpPr>
        <p:spPr>
          <a:xfrm>
            <a:off x="4420062" y="3816032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51242" name="Text Box 58"/>
          <p:cNvSpPr txBox="1"/>
          <p:nvPr/>
        </p:nvSpPr>
        <p:spPr>
          <a:xfrm>
            <a:off x="125498" y="288349"/>
            <a:ext cx="11893551" cy="95410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ea typeface="Arial" pitchFamily="34" charset="0"/>
              </a:rPr>
              <a:t>            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Tính diện tích xung quanh và diện tích toàn phần của hình hộp chữ nhật có chiều dài 25 dm, rộng 1,5 m và chiều cao 18 dm</a:t>
            </a:r>
            <a:r>
              <a:rPr sz="2800" b="1" dirty="0"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latin typeface="Times New Roman" pitchFamily="18" charset="0"/>
                <a:ea typeface="Arial" pitchFamily="34" charset="0"/>
              </a:rPr>
              <a:t>;</a:t>
            </a:r>
          </a:p>
        </p:txBody>
      </p:sp>
      <p:sp>
        <p:nvSpPr>
          <p:cNvPr id="50178" name="AutoShape 6"/>
          <p:cNvSpPr/>
          <p:nvPr/>
        </p:nvSpPr>
        <p:spPr>
          <a:xfrm>
            <a:off x="296863" y="1775143"/>
            <a:ext cx="2626446" cy="2040889"/>
          </a:xfrm>
          <a:prstGeom prst="cube">
            <a:avLst>
              <a:gd name="adj" fmla="val 25000"/>
            </a:avLst>
          </a:pr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pPr lvl="0" algn="ctr" eaLnBrk="1" hangingPunct="1"/>
            <a:endParaRPr lang="vi-VN" altLang="x-none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21" name="Text Box 40"/>
          <p:cNvSpPr txBox="1"/>
          <p:nvPr/>
        </p:nvSpPr>
        <p:spPr>
          <a:xfrm>
            <a:off x="10699895" y="2922689"/>
            <a:ext cx="9144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</a:t>
            </a:r>
            <a:r>
              <a:rPr lang="en-US" sz="2000" b="1" dirty="0">
                <a:latin typeface="Arial" pitchFamily="34" charset="0"/>
                <a:ea typeface="Arial" pitchFamily="34" charset="0"/>
              </a:rPr>
              <a:t>8</a:t>
            </a:r>
            <a:r>
              <a:rPr lang="vi-VN" sz="2000" b="1" dirty="0">
                <a:latin typeface="Arial" pitchFamily="34" charset="0"/>
                <a:ea typeface="Arial" pitchFamily="34" charset="0"/>
              </a:rPr>
              <a:t>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22" name="Text Box 44"/>
          <p:cNvSpPr txBox="1"/>
          <p:nvPr/>
        </p:nvSpPr>
        <p:spPr>
          <a:xfrm>
            <a:off x="4928697" y="4229640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23" name="Text Box 44"/>
          <p:cNvSpPr txBox="1"/>
          <p:nvPr/>
        </p:nvSpPr>
        <p:spPr>
          <a:xfrm>
            <a:off x="4928697" y="1577023"/>
            <a:ext cx="1264285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24" name="Text Box 44"/>
          <p:cNvSpPr txBox="1"/>
          <p:nvPr/>
        </p:nvSpPr>
        <p:spPr>
          <a:xfrm rot="18934119">
            <a:off x="2413755" y="3419793"/>
            <a:ext cx="93088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1,5 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25" name="Text Box 38"/>
          <p:cNvSpPr txBox="1"/>
          <p:nvPr/>
        </p:nvSpPr>
        <p:spPr>
          <a:xfrm>
            <a:off x="830479" y="3772535"/>
            <a:ext cx="990600" cy="396240"/>
          </a:xfrm>
          <a:prstGeom prst="rect">
            <a:avLst/>
          </a:prstGeom>
          <a:noFill/>
          <a:ln w="19050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25 dm</a:t>
            </a:r>
            <a:endParaRPr sz="2000" b="1" dirty="0">
              <a:latin typeface="Arial" pitchFamily="34" charset="0"/>
              <a:ea typeface="Arial" pitchFamily="34" charset="0"/>
            </a:endParaRPr>
          </a:p>
        </p:txBody>
      </p:sp>
      <p:sp>
        <p:nvSpPr>
          <p:cNvPr id="26" name="Text Box 40"/>
          <p:cNvSpPr txBox="1"/>
          <p:nvPr/>
        </p:nvSpPr>
        <p:spPr>
          <a:xfrm>
            <a:off x="2850514" y="2430240"/>
            <a:ext cx="1056786" cy="400110"/>
          </a:xfrm>
          <a:prstGeom prst="rect">
            <a:avLst/>
          </a:prstGeom>
          <a:noFill/>
          <a:ln w="19050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000" b="1" dirty="0">
                <a:latin typeface="Arial" pitchFamily="34" charset="0"/>
                <a:ea typeface="Arial" pitchFamily="34" charset="0"/>
              </a:rPr>
              <a:t>18d</a:t>
            </a:r>
            <a:r>
              <a:rPr sz="2000" b="1" dirty="0">
                <a:latin typeface="Arial" pitchFamily="34" charset="0"/>
                <a:ea typeface="Arial" pitchFamily="34" charset="0"/>
              </a:rPr>
              <a:t>m</a:t>
            </a:r>
          </a:p>
        </p:txBody>
      </p:sp>
      <p:sp>
        <p:nvSpPr>
          <p:cNvPr id="2" name="Rectangle 1"/>
          <p:cNvSpPr/>
          <p:nvPr/>
        </p:nvSpPr>
        <p:spPr>
          <a:xfrm>
            <a:off x="5633956" y="2859197"/>
            <a:ext cx="20954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Xung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quanh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312126" y="1768832"/>
            <a:ext cx="803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Đáy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72274" y="4099253"/>
            <a:ext cx="8034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</a:rPr>
              <a:t>Đáy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Parallelogram 2"/>
          <p:cNvSpPr/>
          <p:nvPr/>
        </p:nvSpPr>
        <p:spPr>
          <a:xfrm>
            <a:off x="296863" y="1775144"/>
            <a:ext cx="2626446" cy="516908"/>
          </a:xfrm>
          <a:prstGeom prst="parallelogram">
            <a:avLst>
              <a:gd name="adj" fmla="val 9675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535926" y="4427760"/>
            <a:ext cx="3744416" cy="19159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= 25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 = 1,5 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 = 18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3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3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3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16" grpId="0" animBg="1"/>
      <p:bldP spid="93217" grpId="0" animBg="1"/>
      <p:bldP spid="93218" grpId="0" animBg="1"/>
      <p:bldP spid="93219" grpId="0" animBg="1"/>
      <p:bldP spid="93220" grpId="0" animBg="1"/>
      <p:bldP spid="93221" grpId="0" animBg="1"/>
      <p:bldP spid="93222" grpId="0"/>
      <p:bldP spid="93224" grpId="0"/>
      <p:bldP spid="93225" grpId="0"/>
      <p:bldP spid="93228" grpId="0"/>
      <p:bldP spid="51242" grpId="0"/>
      <p:bldP spid="21" grpId="0"/>
      <p:bldP spid="22" grpId="0"/>
      <p:bldP spid="23" grpId="0"/>
      <p:bldP spid="2" grpId="0"/>
      <p:bldP spid="28" grpId="0"/>
      <p:bldP spid="29" grpId="0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296863" y="95540"/>
            <a:ext cx="205841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(a)</a:t>
            </a:r>
            <a:endParaRPr lang="vi-V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6863" y="176043"/>
            <a:ext cx="3744416" cy="191599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= 25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 = 1,5 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 = 18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3812938" y="150209"/>
            <a:ext cx="9009380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altLang="en-US" sz="2800" b="1" i="0" strike="noStrike" kern="1200" cap="none" spc="0" normalizeH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a,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Đổi 25 dm = 2,5 m       18 dm = 1,8 m</a:t>
            </a: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5328546" y="1054998"/>
            <a:ext cx="6996546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(2,5 + 1,5 ) x 2 x 1,8 = 14,4(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7" name="Text Box 33"/>
          <p:cNvSpPr txBox="1">
            <a:spLocks noChangeArrowheads="1"/>
          </p:cNvSpPr>
          <p:nvPr/>
        </p:nvSpPr>
        <p:spPr bwMode="auto">
          <a:xfrm>
            <a:off x="6012703" y="1503535"/>
            <a:ext cx="6480822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đáy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là :</a:t>
            </a:r>
          </a:p>
        </p:txBody>
      </p:sp>
      <p:sp>
        <p:nvSpPr>
          <p:cNvPr id="18" name="Text Box 33"/>
          <p:cNvSpPr txBox="1">
            <a:spLocks noChangeArrowheads="1"/>
          </p:cNvSpPr>
          <p:nvPr/>
        </p:nvSpPr>
        <p:spPr bwMode="auto">
          <a:xfrm>
            <a:off x="4376637" y="630532"/>
            <a:ext cx="9009380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xung quanh hình hộp chữ nhật là :</a:t>
            </a:r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4802396" y="2401844"/>
            <a:ext cx="6957866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toàn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phần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hình hộp chữ nhật là :</a:t>
            </a:r>
          </a:p>
        </p:txBody>
      </p:sp>
      <p:sp>
        <p:nvSpPr>
          <p:cNvPr id="20" name="Text Box 33"/>
          <p:cNvSpPr txBox="1">
            <a:spLocks noChangeArrowheads="1"/>
          </p:cNvSpPr>
          <p:nvPr/>
        </p:nvSpPr>
        <p:spPr bwMode="auto">
          <a:xfrm>
            <a:off x="4989590" y="1977378"/>
            <a:ext cx="5655539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2,5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5 x 2 = 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7,5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(m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21" name="Text Box 33"/>
          <p:cNvSpPr txBox="1">
            <a:spLocks noChangeArrowheads="1"/>
          </p:cNvSpPr>
          <p:nvPr/>
        </p:nvSpPr>
        <p:spPr bwMode="auto">
          <a:xfrm>
            <a:off x="5863931" y="2870844"/>
            <a:ext cx="4907393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4,4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+  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7,5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  =  </a:t>
            </a:r>
            <a:r>
              <a:rPr lang="vi-VN" alt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21,9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(m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191796" y="3394064"/>
            <a:ext cx="6479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Đáp số: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  </a:t>
            </a: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S</a:t>
            </a:r>
            <a:r>
              <a:rPr lang="en-US" sz="2800" b="1" baseline="-250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: 14,4 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  </a:t>
            </a: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 </a:t>
            </a: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S</a:t>
            </a:r>
            <a:r>
              <a:rPr lang="en-US" sz="2800" b="1" baseline="-25000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TP</a:t>
            </a:r>
            <a:r>
              <a:rPr lang="vi-VN" sz="2800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: 21,9 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4" name="Text Box 33"/>
          <p:cNvSpPr txBox="1">
            <a:spLocks noChangeArrowheads="1"/>
          </p:cNvSpPr>
          <p:nvPr/>
        </p:nvSpPr>
        <p:spPr bwMode="auto">
          <a:xfrm>
            <a:off x="-182561" y="3996886"/>
            <a:ext cx="9009380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altLang="en-US" sz="2800" b="1" i="0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a,  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Đổi 25 dm = 25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       </a:t>
            </a: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1326068" y="4915538"/>
            <a:ext cx="6996546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(25 + 15 ) x 2 x 18 = 144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0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823856" y="4434484"/>
            <a:ext cx="9009380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xung quanh hình hộp chữ nhật là :</a:t>
            </a:r>
          </a:p>
        </p:txBody>
      </p:sp>
      <p:sp>
        <p:nvSpPr>
          <p:cNvPr id="27" name="Text Box 33"/>
          <p:cNvSpPr txBox="1">
            <a:spLocks noChangeArrowheads="1"/>
          </p:cNvSpPr>
          <p:nvPr/>
        </p:nvSpPr>
        <p:spPr bwMode="auto">
          <a:xfrm>
            <a:off x="1510657" y="5336338"/>
            <a:ext cx="6957866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Diện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tích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toàn</a:t>
            </a:r>
            <a:r>
              <a:rPr kumimoji="0" lang="en-US" altLang="en-US" sz="28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altLang="en-US" sz="2800" b="1" i="0" u="none" strike="noStrike" kern="1200" cap="none" spc="0" normalizeH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phần</a:t>
            </a:r>
            <a:r>
              <a:rPr kumimoji="0" lang="vi-V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hình hộp chữ nhật là :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3448173" y="6169368"/>
            <a:ext cx="76505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vi-VN" sz="2800" b="1" dirty="0">
                <a:solidFill>
                  <a:srgbClr val="00B050"/>
                </a:solidFill>
                <a:latin typeface="+mj-lt"/>
              </a:rPr>
              <a:t>Đáp số: </a:t>
            </a:r>
            <a:r>
              <a:rPr lang="en-US" sz="2800" b="1" dirty="0">
                <a:solidFill>
                  <a:srgbClr val="00B050"/>
                </a:solidFill>
                <a:latin typeface="+mj-lt"/>
              </a:rPr>
              <a:t>   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S</a:t>
            </a:r>
            <a:r>
              <a:rPr lang="en-US" sz="2800" b="1" baseline="-25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: 144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dm</a:t>
            </a:r>
            <a:r>
              <a:rPr lang="en-US" sz="2800" b="1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b="1" dirty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S</a:t>
            </a:r>
            <a:r>
              <a:rPr lang="en-US" sz="2800" b="1" baseline="-25000" dirty="0">
                <a:solidFill>
                  <a:srgbClr val="00B050"/>
                </a:solidFill>
                <a:latin typeface="+mj-lt"/>
                <a:cs typeface="Times New Roman" pitchFamily="18" charset="0"/>
              </a:rPr>
              <a:t>TP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: 219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dm</a:t>
            </a:r>
            <a:r>
              <a:rPr lang="en-US" sz="2800" b="1" baseline="30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1909429" y="5780997"/>
            <a:ext cx="5785934" cy="523220"/>
          </a:xfrm>
          <a:prstGeom prst="rect">
            <a:avLst/>
          </a:prstGeom>
          <a:noFill/>
          <a:ln w="38100" cmpd="dbl">
            <a:noFill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44</a:t>
            </a:r>
            <a:r>
              <a:rPr lang="en-US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+  (</a:t>
            </a:r>
            <a:r>
              <a:rPr lang="vi-VN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vi-VN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 2 ) =  </a:t>
            </a:r>
            <a:r>
              <a:rPr lang="vi-VN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219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0 (dm</a:t>
            </a:r>
            <a:r>
              <a:rPr lang="en-US" sz="2800" b="1" baseline="30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81781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/>
      <p:bldP spid="16" grpId="0"/>
      <p:bldP spid="17" grpId="0"/>
      <p:bldP spid="18" grpId="0"/>
      <p:bldP spid="19" grpId="0" build="allAtOnce" bldLvl="0"/>
      <p:bldP spid="20" grpId="0"/>
      <p:bldP spid="21" grpId="0"/>
      <p:bldP spid="22" grpId="0"/>
      <p:bldP spid="24" grpId="0"/>
      <p:bldP spid="25" grpId="0"/>
      <p:bldP spid="26" grpId="0"/>
      <p:bldP spid="27" grpId="0" build="allAtOnce" bldLvl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34713" y="680972"/>
                <a:ext cx="9668205" cy="3594254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Chu vi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mặt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đáy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xung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quanh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đáy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toàn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Đáp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 S</a:t>
                </a:r>
                <a:r>
                  <a:rPr lang="en-US" sz="28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XQ: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en-US" sz="2800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800" baseline="30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sz="28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TP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lang="en-US" sz="2800" baseline="30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13" y="680972"/>
                <a:ext cx="9668205" cy="3594254"/>
              </a:xfrm>
              <a:prstGeom prst="rect">
                <a:avLst/>
              </a:prstGeom>
              <a:blipFill>
                <a:blip r:embed="rId2"/>
                <a:stretch>
                  <a:fillRect l="-1131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84463" y="16151"/>
            <a:ext cx="15023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(b)</a:t>
            </a:r>
            <a:endParaRPr lang="vi-V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001982" y="-24530"/>
                <a:ext cx="8091055" cy="7028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r>
                  <a:rPr lang="en-US" altLang="en-US" sz="2800" dirty="0">
                    <a:solidFill>
                      <a:srgbClr val="333399"/>
                    </a:solidFill>
                    <a:latin typeface="Times New Roman" pitchFamily="18" charset="0"/>
                    <a:cs typeface="Times New Roman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333399"/>
                    </a:solidFill>
                    <a:latin typeface="Times New Roman" pitchFamily="18" charset="0"/>
                    <a:cs typeface="Times New Roman" pitchFamily="18" charset="0"/>
                  </a:rPr>
                  <a:t> m;     b=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333399"/>
                    </a:solidFill>
                    <a:latin typeface="Times New Roman" pitchFamily="18" charset="0"/>
                    <a:cs typeface="Times New Roman" pitchFamily="18" charset="0"/>
                  </a:rPr>
                  <a:t> m;      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en-US" sz="2800" b="1" dirty="0">
                    <a:solidFill>
                      <a:srgbClr val="333399"/>
                    </a:solidFill>
                    <a:latin typeface="Times New Roman" pitchFamily="18" charset="0"/>
                    <a:cs typeface="Times New Roman" pitchFamily="18" charset="0"/>
                  </a:rPr>
                  <a:t> m   =&gt; </a:t>
                </a: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 </a:t>
                </a:r>
                <a:r>
                  <a:rPr lang="en-US" altLang="en-US" sz="28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xq</a:t>
                </a: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 ?  </a:t>
                </a:r>
                <a:r>
                  <a:rPr lang="en-US" altLang="en-US" sz="28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Stp</a:t>
                </a: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= ?</a:t>
                </a:r>
                <a:endParaRPr lang="vi-VN" altLang="en-US" sz="2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982" y="-24530"/>
                <a:ext cx="8091055" cy="702885"/>
              </a:xfrm>
              <a:prstGeom prst="rect">
                <a:avLst/>
              </a:prstGeom>
              <a:blipFill>
                <a:blip r:embed="rId3"/>
                <a:stretch>
                  <a:fillRect l="-1506" b="-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291129" y="693037"/>
                <a:ext cx="4087090" cy="7042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 x 2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34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(m)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1129" y="693037"/>
                <a:ext cx="4087090" cy="704295"/>
              </a:xfrm>
              <a:prstGeom prst="rect">
                <a:avLst/>
              </a:prstGeom>
              <a:blipFill>
                <a:blip r:embed="rId4"/>
                <a:stretch>
                  <a:fillRect l="-3134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028036" y="1436627"/>
                <a:ext cx="4087090" cy="7042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34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(m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036" y="1436627"/>
                <a:ext cx="4087090" cy="704295"/>
              </a:xfrm>
              <a:prstGeom prst="rect">
                <a:avLst/>
              </a:prstGeom>
              <a:blipFill>
                <a:blip r:embed="rId5"/>
                <a:stretch>
                  <a:fillRect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04322" y="2037881"/>
                <a:ext cx="4087090" cy="7042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 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2800" b="0" i="0" smtClean="0">
                        <a:latin typeface="Cambria Math"/>
                      </a:rPr>
                      <m:t>x</m:t>
                    </m:r>
                    <m:r>
                      <a:rPr lang="en-US" sz="2800" b="0" i="0" smtClean="0">
                        <a:latin typeface="Cambria Math"/>
                      </a:rPr>
                      <m:t> 2</m:t>
                    </m:r>
                    <m:r>
                      <a:rPr lang="en-US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(m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4322" y="2037881"/>
                <a:ext cx="4087090" cy="704295"/>
              </a:xfrm>
              <a:prstGeom prst="rect">
                <a:avLst/>
              </a:prstGeom>
              <a:blipFill>
                <a:blip r:embed="rId6"/>
                <a:stretch>
                  <a:fillRect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003965" y="2441442"/>
                <a:ext cx="6913417" cy="10102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33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(m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  <m:r>
                          <a:rPr lang="en-US" sz="2800" i="1"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(m</a:t>
                </a:r>
                <a:r>
                  <a:rPr lang="en-US" sz="28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965" y="2441442"/>
                <a:ext cx="6913417" cy="10102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50809" y="5531451"/>
                <a:ext cx="958102" cy="5288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+ (</a:t>
                </a:r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809" y="5531451"/>
                <a:ext cx="958102" cy="528863"/>
              </a:xfrm>
              <a:prstGeom prst="rect">
                <a:avLst/>
              </a:prstGeom>
              <a:blipFill>
                <a:blip r:embed="rId8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8347300" y="5339188"/>
                <a:ext cx="920445" cy="7471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(m</a:t>
                </a:r>
                <a:r>
                  <a:rPr lang="en-US" sz="2000" baseline="30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7300" y="5339188"/>
                <a:ext cx="920445" cy="747128"/>
              </a:xfrm>
              <a:prstGeom prst="rect">
                <a:avLst/>
              </a:prstGeom>
              <a:blipFill>
                <a:blip r:embed="rId9"/>
                <a:stretch>
                  <a:fillRect r="-6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907515" y="4502646"/>
                <a:ext cx="7644688" cy="2132122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Diện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xung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quanh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>
                  <a:lnSpc>
                    <a:spcPct val="150000"/>
                  </a:lnSpc>
                </a:pP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</a:t>
                </a:r>
                <a:r>
                  <a:rPr lang="en-US" sz="200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Đáp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 S</a:t>
                </a:r>
                <a:r>
                  <a:rPr lang="en-US" sz="20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XQ: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en-US" sz="2000" b="0" i="0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m</a:t>
                </a:r>
                <a:r>
                  <a:rPr lang="en-US" sz="2000" baseline="30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r>
                  <a:rPr lang="en-US" sz="2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</a:t>
                </a:r>
                <a:r>
                  <a:rPr lang="en-US" sz="20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TP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aseline="-25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m</a:t>
                </a:r>
                <a:r>
                  <a:rPr lang="en-US" sz="2000" baseline="30000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sz="20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515" y="4502646"/>
                <a:ext cx="7644688" cy="2132122"/>
              </a:xfrm>
              <a:prstGeom prst="rect">
                <a:avLst/>
              </a:prstGeom>
              <a:blipFill>
                <a:blip r:embed="rId10"/>
                <a:stretch>
                  <a:fillRect l="-635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5500191" y="4954648"/>
                <a:ext cx="4087090" cy="528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+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) x 2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17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(m)</a:t>
                </a: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191" y="4954648"/>
                <a:ext cx="4087090" cy="528863"/>
              </a:xfrm>
              <a:prstGeom prst="rect">
                <a:avLst/>
              </a:prstGeom>
              <a:blipFill>
                <a:blip r:embed="rId11"/>
                <a:stretch>
                  <a:fillRect l="-1490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Rectangle 34"/>
          <p:cNvSpPr/>
          <p:nvPr/>
        </p:nvSpPr>
        <p:spPr>
          <a:xfrm>
            <a:off x="1923070" y="5568707"/>
            <a:ext cx="4087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HHCN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915828" y="5504010"/>
                <a:ext cx="4087090" cy="5295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m:rPr>
                        <m:sty m:val="p"/>
                      </m:rPr>
                      <a:rPr lang="en-US" sz="2000" b="0" i="0" smtClean="0">
                        <a:latin typeface="Cambria Math"/>
                      </a:rPr>
                      <m:t>x</m:t>
                    </m:r>
                    <m:r>
                      <a:rPr lang="en-US" sz="2000" b="0" i="0" smtClean="0">
                        <a:latin typeface="Cambria Math"/>
                      </a:rPr>
                      <m:t> 2)</m:t>
                    </m:r>
                    <m:r>
                      <a:rPr lang="en-US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33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 (m</a:t>
                </a:r>
                <a:r>
                  <a:rPr lang="en-US" sz="20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000" dirty="0">
                    <a:latin typeface="Times New Roman" pitchFamily="18" charset="0"/>
                    <a:cs typeface="Times New Roman" pitchFamily="18" charset="0"/>
                  </a:rPr>
                  <a:t>) =</a:t>
                </a: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5828" y="5504010"/>
                <a:ext cx="4087090" cy="529504"/>
              </a:xfrm>
              <a:prstGeom prst="rect">
                <a:avLst/>
              </a:prstGeom>
              <a:blipFill>
                <a:blip r:embed="rId12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1828738" y="4554538"/>
            <a:ext cx="4087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solidFill>
                  <a:srgbClr val="F63AD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9668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7" grpId="0"/>
      <p:bldP spid="17" grpId="0"/>
      <p:bldP spid="33" grpId="0"/>
      <p:bldP spid="35" grpId="0"/>
      <p:bldP spid="36" grpId="0"/>
      <p:bldP spid="38" grpId="0"/>
      <p:bldP spid="3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/>
          <p:nvPr/>
        </p:nvSpPr>
        <p:spPr>
          <a:xfrm>
            <a:off x="1127818" y="3572182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5" name="Text Box 5"/>
          <p:cNvSpPr txBox="1"/>
          <p:nvPr/>
        </p:nvSpPr>
        <p:spPr>
          <a:xfrm>
            <a:off x="3202870" y="3197330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</a:p>
        </p:txBody>
      </p:sp>
      <p:sp>
        <p:nvSpPr>
          <p:cNvPr id="92166" name="Text Box 6"/>
          <p:cNvSpPr txBox="1"/>
          <p:nvPr/>
        </p:nvSpPr>
        <p:spPr>
          <a:xfrm>
            <a:off x="3823049" y="2096875"/>
            <a:ext cx="10668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</a:p>
        </p:txBody>
      </p:sp>
      <p:sp>
        <p:nvSpPr>
          <p:cNvPr id="92181" name="Text Box 21"/>
          <p:cNvSpPr txBox="1"/>
          <p:nvPr/>
        </p:nvSpPr>
        <p:spPr>
          <a:xfrm>
            <a:off x="384810" y="223520"/>
            <a:ext cx="11336020" cy="12926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r>
              <a:rPr sz="2600" b="1" dirty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sz="2600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cái </a:t>
            </a:r>
            <a:r>
              <a:rPr lang="vi-VN" sz="2600" dirty="0">
                <a:solidFill>
                  <a:srgbClr val="F63AD2"/>
                </a:solidFill>
                <a:latin typeface="Times New Roman" pitchFamily="18" charset="0"/>
                <a:ea typeface="Times New Roman" pitchFamily="18" charset="0"/>
              </a:rPr>
              <a:t>thùng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vi-VN" sz="2600" dirty="0">
                <a:solidFill>
                  <a:srgbClr val="F63AD2"/>
                </a:solidFill>
                <a:latin typeface="Times New Roman" pitchFamily="18" charset="0"/>
                <a:ea typeface="Times New Roman" pitchFamily="18" charset="0"/>
              </a:rPr>
              <a:t>không nắp </a:t>
            </a:r>
            <a:r>
              <a:rPr lang="vi-VN" sz="2600" dirty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hình hộp chữ nhật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có chiều </a:t>
            </a:r>
            <a:r>
              <a:rPr lang="vi-VN" sz="26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dài 1,5 m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, chiều </a:t>
            </a:r>
            <a:r>
              <a:rPr lang="vi-VN" sz="2600" dirty="0">
                <a:solidFill>
                  <a:srgbClr val="F63AD2"/>
                </a:solidFill>
                <a:latin typeface="Times New Roman" pitchFamily="18" charset="0"/>
                <a:ea typeface="Times New Roman" pitchFamily="18" charset="0"/>
              </a:rPr>
              <a:t>rộng 0,6 m</a:t>
            </a:r>
            <a:r>
              <a:rPr lang="en-US" sz="2600" dirty="0">
                <a:solidFill>
                  <a:srgbClr val="F63AD2"/>
                </a:solidFill>
                <a:latin typeface="Times New Roman" pitchFamily="18" charset="0"/>
                <a:ea typeface="Times New Roman" pitchFamily="18" charset="0"/>
              </a:rPr>
              <a:t>,</a:t>
            </a:r>
            <a:r>
              <a:rPr lang="vi-VN" sz="2600" dirty="0">
                <a:solidFill>
                  <a:srgbClr val="F63AD2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chiều </a:t>
            </a:r>
            <a:r>
              <a:rPr lang="vi-VN" sz="2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cao 8 dm</a:t>
            </a:r>
            <a:r>
              <a:rPr lang="en-US" sz="2600" dirty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. </a:t>
            </a:r>
            <a:r>
              <a:rPr lang="en-US" sz="2600" dirty="0">
                <a:latin typeface="Times New Roman" pitchFamily="18" charset="0"/>
                <a:ea typeface="Times New Roman" pitchFamily="18" charset="0"/>
              </a:rPr>
              <a:t>N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gười ta sơn mặt ngoài của thùng. Hỏi </a:t>
            </a:r>
            <a:r>
              <a:rPr lang="vi-VN" sz="2600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</a:rPr>
              <a:t>diện tích quét sơn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là bao nhiêu mét vuông?</a:t>
            </a:r>
          </a:p>
        </p:txBody>
      </p:sp>
      <p:grpSp>
        <p:nvGrpSpPr>
          <p:cNvPr id="30" name="Group 56"/>
          <p:cNvGrpSpPr>
            <a:grpSpLocks/>
          </p:cNvGrpSpPr>
          <p:nvPr/>
        </p:nvGrpSpPr>
        <p:grpSpPr bwMode="auto">
          <a:xfrm>
            <a:off x="247983" y="1762548"/>
            <a:ext cx="3575066" cy="1801563"/>
            <a:chOff x="336" y="2112"/>
            <a:chExt cx="1448" cy="576"/>
          </a:xfrm>
        </p:grpSpPr>
        <p:sp>
          <p:nvSpPr>
            <p:cNvPr id="31" name="Freeform 57"/>
            <p:cNvSpPr>
              <a:spLocks/>
            </p:cNvSpPr>
            <p:nvPr/>
          </p:nvSpPr>
          <p:spPr bwMode="auto">
            <a:xfrm>
              <a:off x="1344" y="2112"/>
              <a:ext cx="440" cy="576"/>
            </a:xfrm>
            <a:custGeom>
              <a:avLst/>
              <a:gdLst>
                <a:gd name="T0" fmla="*/ 0 w 528"/>
                <a:gd name="T1" fmla="*/ 324 h 768"/>
                <a:gd name="T2" fmla="*/ 306 w 528"/>
                <a:gd name="T3" fmla="*/ 203 h 768"/>
                <a:gd name="T4" fmla="*/ 306 w 528"/>
                <a:gd name="T5" fmla="*/ 0 h 768"/>
                <a:gd name="T6" fmla="*/ 0 w 528"/>
                <a:gd name="T7" fmla="*/ 122 h 768"/>
                <a:gd name="T8" fmla="*/ 0 w 528"/>
                <a:gd name="T9" fmla="*/ 324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8" h="768">
                  <a:moveTo>
                    <a:pt x="0" y="768"/>
                  </a:moveTo>
                  <a:lnTo>
                    <a:pt x="528" y="480"/>
                  </a:lnTo>
                  <a:lnTo>
                    <a:pt x="528" y="0"/>
                  </a:lnTo>
                  <a:lnTo>
                    <a:pt x="0" y="28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rgbClr val="BBE0E3"/>
            </a:solidFill>
            <a:ln w="9525">
              <a:solidFill>
                <a:srgbClr val="00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58"/>
            <p:cNvSpPr>
              <a:spLocks noChangeArrowheads="1"/>
            </p:cNvSpPr>
            <p:nvPr/>
          </p:nvSpPr>
          <p:spPr bwMode="auto">
            <a:xfrm>
              <a:off x="336" y="2328"/>
              <a:ext cx="1000" cy="360"/>
            </a:xfrm>
            <a:prstGeom prst="rect">
              <a:avLst/>
            </a:prstGeom>
            <a:solidFill>
              <a:srgbClr val="BBE0E3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Time" pitchFamily="34" charset="0"/>
              </a:endParaRPr>
            </a:p>
          </p:txBody>
        </p:sp>
        <p:sp>
          <p:nvSpPr>
            <p:cNvPr id="33" name="Freeform 59"/>
            <p:cNvSpPr>
              <a:spLocks/>
            </p:cNvSpPr>
            <p:nvPr/>
          </p:nvSpPr>
          <p:spPr bwMode="auto">
            <a:xfrm>
              <a:off x="336" y="2112"/>
              <a:ext cx="1440" cy="216"/>
            </a:xfrm>
            <a:custGeom>
              <a:avLst/>
              <a:gdLst>
                <a:gd name="T0" fmla="*/ 0 w 1680"/>
                <a:gd name="T1" fmla="*/ 288 h 288"/>
                <a:gd name="T2" fmla="*/ 528 w 1680"/>
                <a:gd name="T3" fmla="*/ 0 h 288"/>
                <a:gd name="T4" fmla="*/ 1680 w 1680"/>
                <a:gd name="T5" fmla="*/ 0 h 288"/>
                <a:gd name="T6" fmla="*/ 1152 w 1680"/>
                <a:gd name="T7" fmla="*/ 288 h 288"/>
                <a:gd name="T8" fmla="*/ 0 w 1680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0" h="288">
                  <a:moveTo>
                    <a:pt x="0" y="288"/>
                  </a:moveTo>
                  <a:lnTo>
                    <a:pt x="528" y="0"/>
                  </a:lnTo>
                  <a:lnTo>
                    <a:pt x="1680" y="0"/>
                  </a:lnTo>
                  <a:lnTo>
                    <a:pt x="1152" y="288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rgbClr val="FFFFFF"/>
            </a:solidFill>
            <a:ln w="25400" cap="flat" cmpd="sng" algn="ctr">
              <a:solidFill>
                <a:srgbClr val="000000"/>
              </a:solidFill>
              <a:prstDash val="solid"/>
              <a:headEnd/>
              <a:tailEnd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34" name="Line 60"/>
            <p:cNvSpPr>
              <a:spLocks noChangeShapeType="1"/>
            </p:cNvSpPr>
            <p:nvPr/>
          </p:nvSpPr>
          <p:spPr bwMode="auto">
            <a:xfrm>
              <a:off x="783" y="2112"/>
              <a:ext cx="0" cy="36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Line 61"/>
            <p:cNvSpPr>
              <a:spLocks noChangeShapeType="1"/>
            </p:cNvSpPr>
            <p:nvPr/>
          </p:nvSpPr>
          <p:spPr bwMode="auto">
            <a:xfrm flipH="1">
              <a:off x="336" y="2478"/>
              <a:ext cx="440" cy="203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Line 62"/>
            <p:cNvSpPr>
              <a:spLocks noChangeShapeType="1"/>
            </p:cNvSpPr>
            <p:nvPr/>
          </p:nvSpPr>
          <p:spPr bwMode="auto">
            <a:xfrm flipH="1">
              <a:off x="776" y="2472"/>
              <a:ext cx="1000" cy="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7" name="Content Placeholder 3"/>
          <p:cNvSpPr txBox="1">
            <a:spLocks/>
          </p:cNvSpPr>
          <p:nvPr/>
        </p:nvSpPr>
        <p:spPr>
          <a:xfrm>
            <a:off x="126545" y="4386108"/>
            <a:ext cx="6539345" cy="2282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=&gt;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cần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gồm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xung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28600" marR="0" lvl="0" indent="-1828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mặt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Thùng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nắp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38" name="Content Placeholder 3"/>
          <p:cNvSpPr txBox="1">
            <a:spLocks/>
          </p:cNvSpPr>
          <p:nvPr/>
        </p:nvSpPr>
        <p:spPr>
          <a:xfrm>
            <a:off x="6686242" y="4268111"/>
            <a:ext cx="5505758" cy="163429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Georgia" pitchFamily="18" charset="0"/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?  </a:t>
            </a:r>
          </a:p>
          <a:p>
            <a:pPr marL="45720" indent="0">
              <a:buFont typeface="Georgia" pitchFamily="18" charset="0"/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 ?     </a:t>
            </a:r>
          </a:p>
          <a:p>
            <a:pPr marL="45720" indent="0">
              <a:buFont typeface="Georgia" pitchFamily="18" charset="0"/>
              <a:buNone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Sxq+S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39" name="Text Box 4"/>
          <p:cNvSpPr txBox="1"/>
          <p:nvPr/>
        </p:nvSpPr>
        <p:spPr>
          <a:xfrm>
            <a:off x="7987411" y="3806446"/>
            <a:ext cx="2436099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bước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giải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6787325" y="1964786"/>
            <a:ext cx="4213181" cy="17862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= 1,5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 = 0,6 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 = 0,8 m</a:t>
            </a:r>
          </a:p>
        </p:txBody>
      </p:sp>
      <p:sp>
        <p:nvSpPr>
          <p:cNvPr id="19" name="Text Box 7"/>
          <p:cNvSpPr txBox="1"/>
          <p:nvPr/>
        </p:nvSpPr>
        <p:spPr>
          <a:xfrm>
            <a:off x="7075823" y="1244388"/>
            <a:ext cx="3636183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7030A0"/>
                </a:solidFill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Đổi 8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dm = 0,8 m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6442363" y="1369245"/>
            <a:ext cx="0" cy="480988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81" grpId="0"/>
      <p:bldP spid="37" grpId="0"/>
      <p:bldP spid="38" grpId="0"/>
      <p:bldP spid="39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7" name="Text Box 7"/>
          <p:cNvSpPr txBox="1"/>
          <p:nvPr/>
        </p:nvSpPr>
        <p:spPr>
          <a:xfrm>
            <a:off x="4735512" y="1368656"/>
            <a:ext cx="691197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dirty="0">
                <a:latin typeface="Arial" pitchFamily="34" charset="0"/>
                <a:ea typeface="Arial" pitchFamily="34" charset="0"/>
              </a:rPr>
              <a:t>  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sz="2800" dirty="0" err="1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xung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800" dirty="0" err="1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quanh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thùn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g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là:</a:t>
            </a:r>
          </a:p>
        </p:txBody>
      </p:sp>
      <p:sp>
        <p:nvSpPr>
          <p:cNvPr id="92168" name="Text Box 8"/>
          <p:cNvSpPr txBox="1"/>
          <p:nvPr/>
        </p:nvSpPr>
        <p:spPr>
          <a:xfrm>
            <a:off x="5315267" y="2020166"/>
            <a:ext cx="530225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(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 x 2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0,8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 =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69" name="Text Box 9"/>
          <p:cNvSpPr txBox="1"/>
          <p:nvPr/>
        </p:nvSpPr>
        <p:spPr>
          <a:xfrm>
            <a:off x="4498657" y="2728191"/>
            <a:ext cx="6096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dirty="0">
                <a:latin typeface="Arial" pitchFamily="34" charset="0"/>
                <a:ea typeface="Arial" pitchFamily="34" charset="0"/>
              </a:rPr>
              <a:t>   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sz="2800" dirty="0" err="1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mặt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800" dirty="0" err="1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đáy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thùng là:</a:t>
            </a:r>
          </a:p>
        </p:txBody>
      </p:sp>
      <p:sp>
        <p:nvSpPr>
          <p:cNvPr id="92170" name="Text Box 10"/>
          <p:cNvSpPr txBox="1"/>
          <p:nvPr/>
        </p:nvSpPr>
        <p:spPr>
          <a:xfrm>
            <a:off x="5336857" y="3326996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x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=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92171" name="Text Box 11"/>
          <p:cNvSpPr txBox="1"/>
          <p:nvPr/>
        </p:nvSpPr>
        <p:spPr>
          <a:xfrm>
            <a:off x="4494212" y="3915006"/>
            <a:ext cx="6101715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Diện tích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quét sơn là 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:</a:t>
            </a:r>
          </a:p>
        </p:txBody>
      </p:sp>
      <p:sp>
        <p:nvSpPr>
          <p:cNvPr id="92172" name="Text Box 12"/>
          <p:cNvSpPr txBox="1"/>
          <p:nvPr/>
        </p:nvSpPr>
        <p:spPr>
          <a:xfrm>
            <a:off x="5315267" y="4403321"/>
            <a:ext cx="38100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3,36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+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0,9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= </a:t>
            </a:r>
            <a:r>
              <a:rPr lang="vi-VN"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 (m</a:t>
            </a:r>
            <a:r>
              <a:rPr sz="2800" baseline="300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sz="2800" dirty="0">
                <a:solidFill>
                  <a:srgbClr val="0033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sz="2800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73" name="Text Box 13"/>
          <p:cNvSpPr txBox="1"/>
          <p:nvPr/>
        </p:nvSpPr>
        <p:spPr>
          <a:xfrm>
            <a:off x="6556057" y="4927196"/>
            <a:ext cx="3124200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4,26</a:t>
            </a:r>
            <a:r>
              <a:rPr sz="28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m</a:t>
            </a:r>
            <a:r>
              <a:rPr sz="2800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5410200" y="746197"/>
            <a:ext cx="57912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latin typeface="Arial" pitchFamily="34" charset="0"/>
                <a:ea typeface="Arial" pitchFamily="34" charset="0"/>
              </a:rPr>
              <a:t>  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516465" y="1522435"/>
            <a:ext cx="4213181" cy="17862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Tóm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tắt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 = 1,5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xq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 = 0,6 m       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=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 = 0,8 m</a:t>
            </a:r>
          </a:p>
        </p:txBody>
      </p:sp>
      <p:sp>
        <p:nvSpPr>
          <p:cNvPr id="22" name="Text Box 7"/>
          <p:cNvSpPr txBox="1"/>
          <p:nvPr/>
        </p:nvSpPr>
        <p:spPr>
          <a:xfrm>
            <a:off x="935817" y="942985"/>
            <a:ext cx="3636183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7030A0"/>
                </a:solidFill>
                <a:latin typeface="Arial" pitchFamily="34" charset="0"/>
                <a:ea typeface="Arial" pitchFamily="34" charset="0"/>
              </a:rPr>
              <a:t>   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Đổi 8</a:t>
            </a: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rgbClr val="7030A0"/>
                </a:solidFill>
                <a:latin typeface="Times New Roman" pitchFamily="18" charset="0"/>
                <a:ea typeface="Arial" pitchFamily="34" charset="0"/>
              </a:rPr>
              <a:t>dm = 0,8 m</a:t>
            </a:r>
          </a:p>
        </p:txBody>
      </p:sp>
      <p:sp>
        <p:nvSpPr>
          <p:cNvPr id="2" name="Rectangle 1"/>
          <p:cNvSpPr/>
          <p:nvPr/>
        </p:nvSpPr>
        <p:spPr>
          <a:xfrm>
            <a:off x="516465" y="334880"/>
            <a:ext cx="12218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err="1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 2</a:t>
            </a:r>
            <a:r>
              <a:rPr lang="en-US" sz="3200" b="1" dirty="0">
                <a:solidFill>
                  <a:srgbClr val="FF0066"/>
                </a:solidFill>
                <a:latin typeface="Times New Roman" pitchFamily="18" charset="0"/>
                <a:ea typeface="Times New Roman" pitchFamily="18" charset="0"/>
              </a:rPr>
              <a:t>:</a:t>
            </a:r>
            <a:endParaRPr lang="en-US" sz="3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336472" y="901260"/>
            <a:ext cx="0" cy="39162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4753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4" grpId="0"/>
      <p:bldP spid="21" grpId="0"/>
      <p:bldP spid="22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istrator\Google Drive\BÀI GIẢNG ZOOM\bài 3 tr 11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37" t="3169" r="5193" b="-622"/>
          <a:stretch/>
        </p:blipFill>
        <p:spPr bwMode="auto">
          <a:xfrm rot="5400000">
            <a:off x="2604654" y="-2729346"/>
            <a:ext cx="6982692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8877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939</Words>
  <Application>Microsoft Office PowerPoint</Application>
  <PresentationFormat>Widescreen</PresentationFormat>
  <Paragraphs>137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宋体</vt:lpstr>
      <vt:lpstr>.VnTime</vt:lpstr>
      <vt:lpstr>Arial</vt:lpstr>
      <vt:lpstr>Calibri</vt:lpstr>
      <vt:lpstr>Calibri Light</vt:lpstr>
      <vt:lpstr>Cambria Math</vt:lpstr>
      <vt:lpstr>Georgia</vt:lpstr>
      <vt:lpstr>Times New Roman</vt:lpstr>
      <vt:lpstr>Trebuchet MS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10P270321</cp:lastModifiedBy>
  <cp:revision>67</cp:revision>
  <dcterms:created xsi:type="dcterms:W3CDTF">2018-01-28T21:55:00Z</dcterms:created>
  <dcterms:modified xsi:type="dcterms:W3CDTF">2024-05-19T08:11:49Z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