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357" r:id="rId2"/>
    <p:sldId id="358" r:id="rId3"/>
    <p:sldId id="361" r:id="rId4"/>
    <p:sldId id="390" r:id="rId5"/>
    <p:sldId id="362" r:id="rId6"/>
    <p:sldId id="367" r:id="rId7"/>
    <p:sldId id="382" r:id="rId8"/>
    <p:sldId id="410" r:id="rId9"/>
    <p:sldId id="381" r:id="rId10"/>
    <p:sldId id="387" r:id="rId11"/>
    <p:sldId id="421" r:id="rId12"/>
    <p:sldId id="403" r:id="rId13"/>
    <p:sldId id="363" r:id="rId14"/>
    <p:sldId id="422" r:id="rId15"/>
    <p:sldId id="373" r:id="rId16"/>
    <p:sldId id="375" r:id="rId17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3759" autoAdjust="0"/>
  </p:normalViewPr>
  <p:slideViewPr>
    <p:cSldViewPr snapToGrid="0">
      <p:cViewPr varScale="1">
        <p:scale>
          <a:sx n="90" d="100"/>
          <a:sy n="90" d="100"/>
        </p:scale>
        <p:origin x="218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xmlns="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0" y="0"/>
            <a:ext cx="1326416" cy="1477688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210799" y="4574374"/>
            <a:ext cx="1981201" cy="22836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0771" y="397421"/>
            <a:ext cx="63852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588E62"/>
                </a:solidFill>
              </a:rPr>
              <a:t>GIÁO DỤC ĐỊA PHƯƠNG </a:t>
            </a:r>
          </a:p>
          <a:p>
            <a:pPr algn="ctr"/>
            <a:r>
              <a:rPr lang="en-US" sz="4000" b="1" dirty="0" smtClean="0">
                <a:ln/>
                <a:solidFill>
                  <a:srgbClr val="588E62"/>
                </a:solidFill>
              </a:rPr>
              <a:t>THÀNH PHỐ HÀ NỘI</a:t>
            </a:r>
            <a:endParaRPr lang="en-US" sz="4000" b="1" cap="none" spc="0" dirty="0">
              <a:ln/>
              <a:solidFill>
                <a:srgbClr val="588E62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32971" y="2527702"/>
            <a:ext cx="432302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</a:rPr>
              <a:t>CHỦ ĐỀ 7: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THIÊN NHIÊN VÀ CON NGƯỜI HÀ NỘI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 descr="8 Nét Tính Cách Đặc Trưng Của Người Hà N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94" y="2158667"/>
            <a:ext cx="6000750" cy="4000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70BD91-252C-4EA1-55BF-2C0DE45AFAC5}"/>
              </a:ext>
            </a:extLst>
          </p:cNvPr>
          <p:cNvSpPr txBox="1"/>
          <p:nvPr/>
        </p:nvSpPr>
        <p:spPr>
          <a:xfrm>
            <a:off x="421367" y="103228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tin,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thảo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luận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nhóm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hoạt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kinh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tế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bàn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4015162"/>
            <a:ext cx="3305306" cy="20415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182" y="343490"/>
            <a:ext cx="7691592" cy="5713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88E6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7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9C72EE-379E-FB07-6598-7ACBFE2E3DD8}"/>
              </a:ext>
            </a:extLst>
          </p:cNvPr>
          <p:cNvSpPr txBox="1"/>
          <p:nvPr/>
        </p:nvSpPr>
        <p:spPr>
          <a:xfrm>
            <a:off x="4761296" y="653013"/>
            <a:ext cx="29560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luận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591458" y="1589330"/>
            <a:ext cx="11295742" cy="3780111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thế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triển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kinh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tế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hút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đầu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tư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ngoài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cạnh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hoạt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phối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tiêu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thụ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hoá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khu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vực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lâm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nghiệp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thuỷ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nghiệp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xây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dựng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dịch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vụ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góp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phần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triển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kinh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tế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xã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đô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27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70BD91-252C-4EA1-55BF-2C0DE45AFAC5}"/>
              </a:ext>
            </a:extLst>
          </p:cNvPr>
          <p:cNvSpPr txBox="1"/>
          <p:nvPr/>
        </p:nvSpPr>
        <p:spPr>
          <a:xfrm>
            <a:off x="315178" y="2669524"/>
            <a:ext cx="3840480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THỰC HÀNH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5346646" y="-900070"/>
            <a:ext cx="5797686" cy="81796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7503" y="1425891"/>
            <a:ext cx="6935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971800" algn="ctr"/>
                <a:tab pos="5943600" algn="r"/>
              </a:tabLst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bảng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phố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gợi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47" y="2173362"/>
            <a:ext cx="6451083" cy="3291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88E6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881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7815A2-1117-7F7F-7FD1-F18E54797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27" y="1515050"/>
            <a:ext cx="48284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4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4D52F70-31FE-2472-8A1E-DD8666F5F9D0}"/>
              </a:ext>
            </a:extLst>
          </p:cNvPr>
          <p:cNvGrpSpPr/>
          <p:nvPr/>
        </p:nvGrpSpPr>
        <p:grpSpPr>
          <a:xfrm>
            <a:off x="4884377" y="770598"/>
            <a:ext cx="5602881" cy="3758872"/>
            <a:chOff x="1716577" y="487436"/>
            <a:chExt cx="9740623" cy="20610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8A8FB77F-33EC-D381-7BD9-9245DACA649D}"/>
                </a:ext>
              </a:extLst>
            </p:cNvPr>
            <p:cNvSpPr/>
            <p:nvPr/>
          </p:nvSpPr>
          <p:spPr>
            <a:xfrm>
              <a:off x="1817205" y="487436"/>
              <a:ext cx="9639995" cy="2061032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62DAB00-ABF8-F545-97F0-A99F524861FE}"/>
                </a:ext>
              </a:extLst>
            </p:cNvPr>
            <p:cNvSpPr txBox="1"/>
            <p:nvPr/>
          </p:nvSpPr>
          <p:spPr>
            <a:xfrm>
              <a:off x="1716577" y="487436"/>
              <a:ext cx="9299461" cy="194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</a:rPr>
                <a:t>   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</a:rPr>
                <a:t>Kể</a:t>
              </a:r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tên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một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số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hiện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tượng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hành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vi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xâm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hại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đến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môi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trường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tự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nhiên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cảnh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quan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xung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quanh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nơi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em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ở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và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những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việc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làm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thiết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thực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của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em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để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bảo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vệ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môi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trường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xung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quanh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B360D3-EF1C-2486-5B18-DA8C50258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6" y="853272"/>
            <a:ext cx="3115528" cy="5834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A4F1B2-BBBE-8B59-5A16-A63F38C9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68" y="615421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79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4AF0BF-5B46-CF84-3DE7-5BF4A36E34A4}"/>
              </a:ext>
            </a:extLst>
          </p:cNvPr>
          <p:cNvGrpSpPr/>
          <p:nvPr/>
        </p:nvGrpSpPr>
        <p:grpSpPr>
          <a:xfrm>
            <a:off x="496711" y="0"/>
            <a:ext cx="11538591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xmlns="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159F114-10E6-8888-E506-D1F555BAB05D}"/>
                </a:ext>
              </a:extLst>
            </p:cNvPr>
            <p:cNvSpPr txBox="1"/>
            <p:nvPr/>
          </p:nvSpPr>
          <p:spPr>
            <a:xfrm>
              <a:off x="4075169" y="1043133"/>
              <a:ext cx="697883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Nhiệm</a:t>
              </a:r>
              <a:r>
                <a:rPr lang="en-US" sz="44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vụ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4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 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pPr algn="just"/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Sưu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tầm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những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câu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ca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dao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tục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ngữ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hoặc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câu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thơ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về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thiên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nhiên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và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con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người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Hà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</a:rPr>
                <a:t>Nội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endParaRPr lang="en-US" sz="32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just"/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fr-FR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90" y="4057285"/>
            <a:ext cx="4514110" cy="280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29AB63-5EFB-7F90-F21D-47298544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672"/>
            <a:ext cx="12192000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2418825"/>
            <a:ext cx="3848100" cy="4439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250781" y="0"/>
            <a:ext cx="3941221" cy="45466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F4FBC8EE-AB5D-4333-7BC9-F1133C12E15B}"/>
              </a:ext>
            </a:extLst>
          </p:cNvPr>
          <p:cNvSpPr/>
          <p:nvPr/>
        </p:nvSpPr>
        <p:spPr>
          <a:xfrm>
            <a:off x="940576" y="1380694"/>
            <a:ext cx="10255827" cy="5020106"/>
          </a:xfrm>
          <a:prstGeom prst="roundRect">
            <a:avLst>
              <a:gd name="adj" fmla="val 9188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đặc thù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</a:t>
            </a:r>
          </a:p>
          <a:p>
            <a:r>
              <a:rPr lang="vi-VN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nét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chính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vị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địa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kiện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tự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Nội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</a:rPr>
              <a:t>Nắm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kinh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tế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Nội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lvl="0" algn="just">
              <a:defRPr/>
            </a:pPr>
            <a:r>
              <a:rPr lang="vi-VN" altLang="zh-CN" sz="32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</a:t>
            </a:r>
            <a:r>
              <a:rPr lang="vi-VN" altLang="zh-CN" sz="32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Năng lực chung</a:t>
            </a:r>
            <a:r>
              <a:rPr lang="vi-VN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</a:rPr>
              <a:t>G</a:t>
            </a:r>
            <a:r>
              <a:rPr lang="vi-VN" altLang="zh-CN" sz="3200" dirty="0" smtClean="0">
                <a:solidFill>
                  <a:schemeClr val="tx1"/>
                </a:solidFill>
              </a:rPr>
              <a:t>iao </a:t>
            </a:r>
            <a:r>
              <a:rPr lang="vi-VN" altLang="zh-CN" sz="3200" dirty="0">
                <a:solidFill>
                  <a:schemeClr val="tx1"/>
                </a:solidFill>
              </a:rPr>
              <a:t>tiếp, hợp tác, giải quyết vấn đề và sáng tạo, tự chủ tự học</a:t>
            </a:r>
            <a:r>
              <a:rPr lang="en-US" altLang="zh-CN" sz="3200" dirty="0">
                <a:solidFill>
                  <a:schemeClr val="tx1"/>
                </a:solidFill>
              </a:rPr>
              <a:t>.</a:t>
            </a:r>
            <a:endParaRPr lang="vi-VN" altLang="zh-CN" sz="32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vi-VN" altLang="zh-CN" sz="32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Phẩm chất</a:t>
            </a:r>
            <a:r>
              <a:rPr lang="vi-VN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Y</a:t>
            </a:r>
            <a:r>
              <a:rPr lang="vi-VN" altLang="zh-CN" sz="3200" dirty="0" smtClean="0">
                <a:solidFill>
                  <a:schemeClr val="tx1"/>
                </a:solidFill>
              </a:rPr>
              <a:t>êu </a:t>
            </a:r>
            <a:r>
              <a:rPr lang="vi-VN" altLang="zh-CN" sz="3200" dirty="0">
                <a:solidFill>
                  <a:schemeClr val="tx1"/>
                </a:solidFill>
              </a:rPr>
              <a:t>nước, chăm chỉ, trách nhiệm</a:t>
            </a:r>
            <a:r>
              <a:rPr lang="en-US" altLang="zh-CN" sz="3200" dirty="0">
                <a:solidFill>
                  <a:schemeClr val="tx1"/>
                </a:solidFill>
              </a:rPr>
              <a:t>.</a:t>
            </a:r>
            <a:endParaRPr lang="vi-VN" altLang="zh-CN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67C8C5-6E34-708F-8648-FDF1EE73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3" y="305392"/>
            <a:ext cx="51088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DB764F-FF28-1F7E-C30B-102D8B3C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499" y="1260295"/>
            <a:ext cx="5077791" cy="42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3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9952D1-84F2-EE9E-8B66-53E059E2D58F}"/>
              </a:ext>
            </a:extLst>
          </p:cNvPr>
          <p:cNvSpPr txBox="1"/>
          <p:nvPr/>
        </p:nvSpPr>
        <p:spPr>
          <a:xfrm>
            <a:off x="433055" y="1686653"/>
            <a:ext cx="5023220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ô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tin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tài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liệu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fr-FR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fr-FR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Nam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xác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định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vị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859122" y="208073"/>
            <a:ext cx="5857957" cy="63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1424961"/>
            <a:ext cx="589572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37558E-799B-291E-7D94-83F22AD63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7" y="1424961"/>
            <a:ext cx="485283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8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147484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775" y="2105561"/>
            <a:ext cx="115154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nét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chính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vị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địa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nhiên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thành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F2F271DA-3DE6-61BC-615D-599DADF82147}"/>
              </a:ext>
            </a:extLst>
          </p:cNvPr>
          <p:cNvSpPr/>
          <p:nvPr/>
        </p:nvSpPr>
        <p:spPr>
          <a:xfrm>
            <a:off x="699961" y="478465"/>
            <a:ext cx="4052401" cy="3519377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tin,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Thủ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đô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tiếp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giáp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tỉnh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?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Nêu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đặc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nổi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bật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khí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hậu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tiếp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giáp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quận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huyện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thị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xã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Tìm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hiểu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giới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thiệu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32" y="4488730"/>
            <a:ext cx="2485018" cy="1616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945" y="162368"/>
            <a:ext cx="5362465" cy="65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2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9C72EE-379E-FB07-6598-7ACBFE2E3DD8}"/>
              </a:ext>
            </a:extLst>
          </p:cNvPr>
          <p:cNvSpPr txBox="1"/>
          <p:nvPr/>
        </p:nvSpPr>
        <p:spPr>
          <a:xfrm>
            <a:off x="4761296" y="653013"/>
            <a:ext cx="29560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luận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623356" y="1599962"/>
            <a:ext cx="11295742" cy="3726949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đồng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chiếm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diện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tích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lớn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nhất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phố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núi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chủ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yếu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tây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thuộc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loại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núi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thấp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Khí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hậu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mang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trưng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khí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hậu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vùng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Bộ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điểm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nhiệt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đới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ẩm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gió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mùa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1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315884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2927" y="2299785"/>
            <a:ext cx="11037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hiểu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một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hoạt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động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kinh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ở </a:t>
            </a:r>
            <a:r>
              <a:rPr lang="en-US" sz="4800" b="1" dirty="0" err="1">
                <a:solidFill>
                  <a:srgbClr val="FF0000"/>
                </a:solidFill>
              </a:rPr>
              <a:t>thành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phố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Nội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65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513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OPPOSans R</vt:lpstr>
      <vt:lpstr>思源黑体 CN Normal</vt:lpstr>
      <vt:lpstr>Cambria</vt:lpstr>
      <vt:lpstr>Calibri</vt:lpstr>
      <vt:lpstr>Times New Roman</vt:lpstr>
      <vt:lpstr>阿里巴巴普惠体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SKY</cp:lastModifiedBy>
  <cp:revision>59</cp:revision>
  <dcterms:created xsi:type="dcterms:W3CDTF">2023-08-22T23:06:30Z</dcterms:created>
  <dcterms:modified xsi:type="dcterms:W3CDTF">2024-05-04T06:47:36Z</dcterms:modified>
</cp:coreProperties>
</file>