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2" r:id="rId2"/>
    <p:sldId id="257" r:id="rId3"/>
    <p:sldId id="258" r:id="rId4"/>
    <p:sldId id="312" r:id="rId5"/>
    <p:sldId id="313" r:id="rId6"/>
    <p:sldId id="290" r:id="rId7"/>
    <p:sldId id="295" r:id="rId8"/>
    <p:sldId id="296" r:id="rId9"/>
    <p:sldId id="303" r:id="rId10"/>
    <p:sldId id="263" r:id="rId11"/>
    <p:sldId id="269" r:id="rId12"/>
    <p:sldId id="284" r:id="rId13"/>
    <p:sldId id="309" r:id="rId14"/>
    <p:sldId id="308" r:id="rId15"/>
    <p:sldId id="307" r:id="rId16"/>
    <p:sldId id="306" r:id="rId17"/>
    <p:sldId id="305" r:id="rId18"/>
    <p:sldId id="270" r:id="rId19"/>
    <p:sldId id="300" r:id="rId20"/>
    <p:sldId id="298" r:id="rId21"/>
    <p:sldId id="288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CCFF"/>
    <a:srgbClr val="FFFFCC"/>
    <a:srgbClr val="A50021"/>
    <a:srgbClr val="990033"/>
    <a:srgbClr val="CC3300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3" autoAdjust="0"/>
    <p:restoredTop sz="94213" autoAdjust="0"/>
  </p:normalViewPr>
  <p:slideViewPr>
    <p:cSldViewPr>
      <p:cViewPr varScale="1">
        <p:scale>
          <a:sx n="69" d="100"/>
          <a:sy n="69" d="100"/>
        </p:scale>
        <p:origin x="5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86F0AA5-530A-4D6B-B72E-BBEDE694E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D60339-8E45-428C-90DC-BCB453BB9868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444757D9-005F-4127-B4A6-ADB66330B71E}" type="slidenum">
              <a:rPr lang="en-US" sz="1200">
                <a:latin typeface="Arial" charset="0"/>
              </a:rPr>
              <a:pPr algn="r" eaLnBrk="1" hangingPunct="1"/>
              <a:t>19</a:t>
            </a:fld>
            <a:endParaRPr lang="en-US" sz="1200">
              <a:latin typeface="Arial" charset="0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4F622-2D7C-4399-AEC8-13C553BC3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55824-1530-4886-8539-9832EDD21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CC239-8286-4A86-BEC0-6E36176DE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46373-DC1D-469D-8A3D-A491FDD41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AC7A2-D67E-4D9F-A0EB-9B2A53E03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3A483-017E-47F1-A7B5-3BBAD858D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AAECF-DBD4-4BFD-BCB8-334CF86E4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80F27-9FAE-4137-9642-2EFD2AC9E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0241D-E828-48A2-A4A5-247EDA0FA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31551-5097-4F53-99EA-5A4877D50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49833-2845-4A48-AF56-499C5D4F4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CBCC4-883B-46C0-A1BA-4FA358860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25EA9-8C10-4F3C-8445-EA137F72E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8B819-CEF7-4C89-BBA5-90CE33FF6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96B7BCFA-2B68-4A6B-B8EA-A58059D5D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transition spd="slow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www.sggp.org.vn/thongtincanuoc/nam2004/thang7/9505/images/images11288_Resize%20of%206C.jpg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TuaNgoc\Desktop\khoa%205%20-%20thinh\nguyencauvahanhdong_1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304800" y="1552575"/>
            <a:ext cx="8534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>
                <a:latin typeface="Arial" charset="0"/>
              </a:rPr>
              <a:t>Quan sát các hình trang 132 SGK, cho biết</a:t>
            </a:r>
          </a:p>
          <a:p>
            <a:pPr algn="just"/>
            <a:r>
              <a:rPr lang="en-US">
                <a:latin typeface="Arial" charset="0"/>
              </a:rPr>
              <a:t>- Nội dung của mỗi hình vẽ?</a:t>
            </a:r>
          </a:p>
          <a:p>
            <a:pPr algn="just"/>
            <a:r>
              <a:rPr lang="en-US">
                <a:latin typeface="Arial" charset="0"/>
              </a:rPr>
              <a:t>- Môi trường đã cung cấp cho con người những gì và nhận từ con người những gì?</a:t>
            </a:r>
          </a:p>
        </p:txBody>
      </p:sp>
      <p:sp>
        <p:nvSpPr>
          <p:cNvPr id="36871" name="WordArt 7"/>
          <p:cNvSpPr>
            <a:spLocks noChangeArrowheads="1" noChangeShapeType="1" noTextEdit="1"/>
          </p:cNvSpPr>
          <p:nvPr/>
        </p:nvSpPr>
        <p:spPr bwMode="auto">
          <a:xfrm>
            <a:off x="4267200" y="3048000"/>
            <a:ext cx="2971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THẢO LUẬN NHÓM 4</a:t>
            </a:r>
          </a:p>
        </p:txBody>
      </p:sp>
      <p:graphicFrame>
        <p:nvGraphicFramePr>
          <p:cNvPr id="36913" name="Group 49"/>
          <p:cNvGraphicFramePr>
            <a:graphicFrameLocks noGrp="1"/>
          </p:cNvGraphicFramePr>
          <p:nvPr>
            <p:ph/>
          </p:nvPr>
        </p:nvGraphicFramePr>
        <p:xfrm>
          <a:off x="533400" y="3352800"/>
          <a:ext cx="8229600" cy="3292477"/>
        </p:xfrm>
        <a:graphic>
          <a:graphicData uri="http://schemas.openxmlformats.org/drawingml/2006/table">
            <a:tbl>
              <a:tblPr/>
              <a:tblGrid>
                <a:gridCol w="94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3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0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31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Hình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Môi trường tự nhiên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Cung cấp cho con người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Nhận từ các hoạt động của con người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Hình 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Hình 2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Hình 3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Hình 4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Hình 5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Hình 6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Click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  <p:bldP spid="3687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http://www.sggp.org.vn/thongtincanuoc/nam2004/thang7/9505/images/images11288_Resize%20of%206C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04800" y="1447800"/>
            <a:ext cx="4114800" cy="2743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09600" y="349250"/>
            <a:ext cx="769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Ba bức ảnh này nói về điều gì? Vì sao lại có hiện tượng này xảy ra ?</a:t>
            </a:r>
          </a:p>
        </p:txBody>
      </p:sp>
      <p:pic>
        <p:nvPicPr>
          <p:cNvPr id="28676" name="Picture 16" descr="ImageVie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447800"/>
            <a:ext cx="3854450" cy="2743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8677" name="Picture 18" descr="ntrl_disaster_china_floo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4267200"/>
            <a:ext cx="5867400" cy="2514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8678" name="AutoShape 19" descr="--Hapi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172200"/>
            <a:ext cx="762000" cy="457200"/>
          </a:xfrm>
          <a:prstGeom prst="actionButtonHome">
            <a:avLst/>
          </a:prstGeom>
          <a:blipFill dpi="0" rotWithShape="0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0" y="76200"/>
            <a:ext cx="8458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Khai thác rừng bừa bãi làm mất rừng đầu nguồn, </a:t>
            </a:r>
          </a:p>
          <a:p>
            <a:pPr algn="ctr"/>
            <a:r>
              <a:rPr lang="en-US" sz="2800">
                <a:latin typeface="Arial" charset="0"/>
              </a:rPr>
              <a:t>đất bị xói mòn trở nên bạc màu, lũ lụt, </a:t>
            </a:r>
          </a:p>
          <a:p>
            <a:pPr algn="ctr"/>
            <a:r>
              <a:rPr lang="en-US" sz="2800">
                <a:latin typeface="Arial" charset="0"/>
              </a:rPr>
              <a:t>hạn hán xảy ra thường xuyên...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  <p:bldP spid="15370" grpId="1"/>
      <p:bldP spid="153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447800"/>
            <a:ext cx="4343400" cy="32178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09600" y="381000"/>
            <a:ext cx="7772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Hai bức ảnh này nói lên điều gì? Vì sao điều này lại xảy ra?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28600" y="4953000"/>
            <a:ext cx="8534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>
                <a:latin typeface="Arial" charset="0"/>
              </a:rPr>
              <a:t>     Môi trường nước và không khí bị ô nhiễm. Động vật bị chết. Do con người thải rác thải, khí thải vào môi trường quá nhiều.</a:t>
            </a:r>
          </a:p>
        </p:txBody>
      </p:sp>
      <p:pic>
        <p:nvPicPr>
          <p:cNvPr id="29701" name="Picture 12" descr="2_26_2008_5_49_50_PM1"/>
          <p:cNvPicPr>
            <a:picLocks noChangeAspect="1" noChangeArrowheads="1"/>
          </p:cNvPicPr>
          <p:nvPr/>
        </p:nvPicPr>
        <p:blipFill>
          <a:blip r:embed="rId3"/>
          <a:srcRect l="8385"/>
          <a:stretch>
            <a:fillRect/>
          </a:stretch>
        </p:blipFill>
        <p:spPr bwMode="auto">
          <a:xfrm>
            <a:off x="152400" y="1447800"/>
            <a:ext cx="4411663" cy="32051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/>
      <p:bldP spid="235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6"/>
          <p:cNvSpPr txBox="1">
            <a:spLocks noChangeArrowheads="1"/>
          </p:cNvSpPr>
          <p:nvPr/>
        </p:nvSpPr>
        <p:spPr bwMode="auto">
          <a:xfrm>
            <a:off x="228600" y="1905000"/>
            <a:ext cx="8312150" cy="3416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Arial" charset="0"/>
              </a:rPr>
              <a:t>  *  Nếu con người khai thác tài nguyên </a:t>
            </a:r>
          </a:p>
          <a:p>
            <a:pPr algn="just"/>
            <a:r>
              <a:rPr lang="en-US" sz="3600">
                <a:solidFill>
                  <a:srgbClr val="0000FF"/>
                </a:solidFill>
                <a:latin typeface="Arial" charset="0"/>
              </a:rPr>
              <a:t>thiên nhiên một cách bừa bãi và thải ra </a:t>
            </a:r>
          </a:p>
          <a:p>
            <a:pPr algn="just"/>
            <a:r>
              <a:rPr lang="en-US" sz="3600">
                <a:solidFill>
                  <a:srgbClr val="0000FF"/>
                </a:solidFill>
                <a:latin typeface="Arial" charset="0"/>
              </a:rPr>
              <a:t>môi trường nhiều chất độc hại sẽ làm </a:t>
            </a:r>
          </a:p>
          <a:p>
            <a:pPr algn="just"/>
            <a:r>
              <a:rPr lang="en-US" sz="3600">
                <a:solidFill>
                  <a:srgbClr val="0000FF"/>
                </a:solidFill>
                <a:latin typeface="Arial" charset="0"/>
              </a:rPr>
              <a:t>cho tài nguyên thiên nhiên bị cạn kiệt, </a:t>
            </a:r>
          </a:p>
          <a:p>
            <a:pPr algn="just"/>
            <a:r>
              <a:rPr lang="en-US" sz="3600">
                <a:solidFill>
                  <a:srgbClr val="0000FF"/>
                </a:solidFill>
                <a:latin typeface="Arial" charset="0"/>
              </a:rPr>
              <a:t>môi  trường bị ô nhiễm và bị phá huỷ.</a:t>
            </a:r>
          </a:p>
          <a:p>
            <a:pPr algn="just"/>
            <a:endParaRPr lang="en-US" sz="360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30723" name="Picture 14" descr="Picture12DF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25" y="5486400"/>
            <a:ext cx="2824163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20"/>
          <p:cNvSpPr txBox="1">
            <a:spLocks noChangeArrowheads="1"/>
          </p:cNvSpPr>
          <p:nvPr/>
        </p:nvSpPr>
        <p:spPr bwMode="auto">
          <a:xfrm>
            <a:off x="3565525" y="457200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>
                <a:latin typeface="Arial" charset="0"/>
              </a:rPr>
              <a:t>KHOA HỌC</a:t>
            </a:r>
          </a:p>
        </p:txBody>
      </p:sp>
      <p:sp>
        <p:nvSpPr>
          <p:cNvPr id="30727" name="Text Box 21"/>
          <p:cNvSpPr txBox="1">
            <a:spLocks noChangeArrowheads="1"/>
          </p:cNvSpPr>
          <p:nvPr/>
        </p:nvSpPr>
        <p:spPr bwMode="auto">
          <a:xfrm>
            <a:off x="1812925" y="914400"/>
            <a:ext cx="609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A50021"/>
                </a:solidFill>
                <a:latin typeface="Arial" charset="0"/>
              </a:rPr>
              <a:t>VAI TRÒ CỦA MÔI TRƯỜNG TỰ NHIÊN ĐỐI VỚI ĐỜI SỐNG CON NGƯỜI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 descr="2010-7-13-05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3" y="119063"/>
            <a:ext cx="8820150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164" name="Picture 4" descr="20704030_images1331607_muaaxit0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3726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3200400" y="6324600"/>
            <a:ext cx="3276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latin typeface="Arial" charset="0"/>
              </a:rPr>
              <a:t>Mưa a-xít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1140" name="Picture 4" descr="images417607_1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3726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2590800" y="6172200"/>
            <a:ext cx="4724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latin typeface="Arial" charset="0"/>
              </a:rPr>
              <a:t>Thiên tai lũ lụt…..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0116" name="Picture 4" descr="song-than-nhat-ban-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3726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3200400" y="6019800"/>
            <a:ext cx="4648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latin typeface="Arial" charset="0"/>
              </a:rPr>
              <a:t>Thảm hoạ sóng thần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9092" name="Picture 4" descr="2011_03_07-21_14_57ptbbt[2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3726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3048000" y="0"/>
            <a:ext cx="3352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latin typeface="Arial" charset="0"/>
              </a:rPr>
              <a:t>Thiên tai hạn hán…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F0000"/>
                </a:solidFill>
              </a:rPr>
              <a:t>Chúng ta phải làm gì để bảo vệ môi trường 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895600"/>
            <a:ext cx="8077200" cy="45259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Char char="ü"/>
            </a:pPr>
            <a:r>
              <a:rPr lang="en-US" sz="2800" smtClean="0">
                <a:solidFill>
                  <a:srgbClr val="0000FF"/>
                </a:solidFill>
              </a:rPr>
              <a:t>Luôn giữ vệ sinh nơi mình sống.</a:t>
            </a:r>
          </a:p>
          <a:p>
            <a:pPr marL="0" indent="0" eaLnBrk="1" hangingPunct="1">
              <a:buFont typeface="Wingdings" pitchFamily="2" charset="2"/>
              <a:buChar char="ü"/>
            </a:pPr>
            <a:r>
              <a:rPr lang="en-US" sz="2800" smtClean="0">
                <a:solidFill>
                  <a:srgbClr val="0000FF"/>
                </a:solidFill>
              </a:rPr>
              <a:t>Không xả rác bừa bãi.</a:t>
            </a:r>
          </a:p>
          <a:p>
            <a:pPr marL="0" indent="0" eaLnBrk="1" hangingPunct="1">
              <a:buFont typeface="Wingdings" pitchFamily="2" charset="2"/>
              <a:buChar char="ü"/>
            </a:pPr>
            <a:r>
              <a:rPr lang="en-US" sz="2800" smtClean="0">
                <a:solidFill>
                  <a:srgbClr val="0000FF"/>
                </a:solidFill>
              </a:rPr>
              <a:t>Tham gia các hoạt động tuyên truyền bảo vệ môi trường.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2800" smtClean="0">
              <a:solidFill>
                <a:srgbClr val="0000FF"/>
              </a:solidFill>
            </a:endParaRPr>
          </a:p>
        </p:txBody>
      </p:sp>
      <p:sp>
        <p:nvSpPr>
          <p:cNvPr id="36869" name="Text Box 22"/>
          <p:cNvSpPr txBox="1">
            <a:spLocks noChangeArrowheads="1"/>
          </p:cNvSpPr>
          <p:nvPr/>
        </p:nvSpPr>
        <p:spPr bwMode="auto">
          <a:xfrm>
            <a:off x="152400" y="914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 err="1">
                <a:latin typeface="Arial" charset="0"/>
              </a:rPr>
              <a:t>Tiết</a:t>
            </a:r>
            <a:r>
              <a:rPr lang="en-US" u="sng" dirty="0">
                <a:latin typeface="Arial" charset="0"/>
              </a:rPr>
              <a:t> </a:t>
            </a:r>
            <a:r>
              <a:rPr lang="en-US" u="sng" dirty="0" smtClean="0">
                <a:latin typeface="Arial" charset="0"/>
              </a:rPr>
              <a:t>62:</a:t>
            </a:r>
            <a:endParaRPr lang="en-US" u="sng" dirty="0">
              <a:latin typeface="Arial" charset="0"/>
            </a:endParaRPr>
          </a:p>
        </p:txBody>
      </p:sp>
      <p:sp>
        <p:nvSpPr>
          <p:cNvPr id="36871" name="Text Box 24"/>
          <p:cNvSpPr txBox="1">
            <a:spLocks noChangeArrowheads="1"/>
          </p:cNvSpPr>
          <p:nvPr/>
        </p:nvSpPr>
        <p:spPr bwMode="auto">
          <a:xfrm>
            <a:off x="1447800" y="930275"/>
            <a:ext cx="609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A50021"/>
                </a:solidFill>
                <a:latin typeface="Arial" charset="0"/>
              </a:rPr>
              <a:t>VAI TRÒ CỦA MÔI TRƯỜNG TỰ NHIÊN ĐỐI VỚI ĐỜI SỐNG CON NGƯỜI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52400"/>
            <a:ext cx="8839200" cy="83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Tích cực tham gia các hoạt động bảo vệ tài nguyên môi trường.</a:t>
            </a:r>
            <a:r>
              <a:rPr lang="vi-VN" sz="2400" smtClean="0"/>
              <a:t>     </a:t>
            </a:r>
            <a:endParaRPr lang="en-US" sz="2400" smtClean="0"/>
          </a:p>
        </p:txBody>
      </p:sp>
      <p:pic>
        <p:nvPicPr>
          <p:cNvPr id="79877" name="Picture 5" descr="10707200944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657600"/>
            <a:ext cx="4338638" cy="29924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7892" name="Picture 8" descr="IMG_6082"/>
          <p:cNvPicPr>
            <a:picLocks noChangeAspect="1" noChangeArrowheads="1"/>
          </p:cNvPicPr>
          <p:nvPr/>
        </p:nvPicPr>
        <p:blipFill>
          <a:blip r:embed="rId4"/>
          <a:srcRect l="20827" t="29485" r="8496" b="7014"/>
          <a:stretch>
            <a:fillRect/>
          </a:stretch>
        </p:blipFill>
        <p:spPr bwMode="auto">
          <a:xfrm>
            <a:off x="180975" y="3667125"/>
            <a:ext cx="4397375" cy="3038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7893" name="Picture 9" descr="IMG_1895"/>
          <p:cNvPicPr>
            <a:picLocks noChangeAspect="1" noChangeArrowheads="1"/>
          </p:cNvPicPr>
          <p:nvPr/>
        </p:nvPicPr>
        <p:blipFill>
          <a:blip r:embed="rId5"/>
          <a:srcRect t="2979" b="5577"/>
          <a:stretch>
            <a:fillRect/>
          </a:stretch>
        </p:blipFill>
        <p:spPr bwMode="auto">
          <a:xfrm>
            <a:off x="4724400" y="685800"/>
            <a:ext cx="4219575" cy="28844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7894" name="Picture 10" descr="IMG_3800"/>
          <p:cNvPicPr>
            <a:picLocks noChangeAspect="1" noChangeArrowheads="1"/>
          </p:cNvPicPr>
          <p:nvPr/>
        </p:nvPicPr>
        <p:blipFill>
          <a:blip r:embed="rId6"/>
          <a:srcRect l="6064" t="13847" r="10440" b="14291"/>
          <a:stretch>
            <a:fillRect/>
          </a:stretch>
        </p:blipFill>
        <p:spPr bwMode="auto">
          <a:xfrm>
            <a:off x="152400" y="685800"/>
            <a:ext cx="4457700" cy="28844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90688"/>
            <a:ext cx="2895600" cy="234791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19459" name="Picture 6" descr="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690688"/>
            <a:ext cx="2743200" cy="234791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19460" name="Picture 7" descr="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690688"/>
            <a:ext cx="2819400" cy="234791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19461" name="Picture 8" descr="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294188"/>
            <a:ext cx="2895600" cy="241141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19462" name="Picture 9" descr="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4281488"/>
            <a:ext cx="2722563" cy="242411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19463" name="Picture 10" descr="2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4281488"/>
            <a:ext cx="2743200" cy="242411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19464" name="Text Box 12"/>
          <p:cNvSpPr txBox="1">
            <a:spLocks noChangeArrowheads="1"/>
          </p:cNvSpPr>
          <p:nvPr/>
        </p:nvSpPr>
        <p:spPr bwMode="auto">
          <a:xfrm>
            <a:off x="381000" y="3290888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  <a:latin typeface="Arial" charset="0"/>
              </a:rPr>
              <a:t>1</a:t>
            </a:r>
          </a:p>
        </p:txBody>
      </p:sp>
      <p:sp>
        <p:nvSpPr>
          <p:cNvPr id="19465" name="Text Box 13"/>
          <p:cNvSpPr txBox="1">
            <a:spLocks noChangeArrowheads="1"/>
          </p:cNvSpPr>
          <p:nvPr/>
        </p:nvSpPr>
        <p:spPr bwMode="auto">
          <a:xfrm>
            <a:off x="3429000" y="33528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  <a:latin typeface="Arial" charset="0"/>
              </a:rPr>
              <a:t>2</a:t>
            </a:r>
          </a:p>
        </p:txBody>
      </p:sp>
      <p:sp>
        <p:nvSpPr>
          <p:cNvPr id="19466" name="Text Box 14"/>
          <p:cNvSpPr txBox="1">
            <a:spLocks noChangeArrowheads="1"/>
          </p:cNvSpPr>
          <p:nvPr/>
        </p:nvSpPr>
        <p:spPr bwMode="auto">
          <a:xfrm>
            <a:off x="62484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  <a:latin typeface="Arial" charset="0"/>
              </a:rPr>
              <a:t>3</a:t>
            </a:r>
          </a:p>
        </p:txBody>
      </p:sp>
      <p:sp>
        <p:nvSpPr>
          <p:cNvPr id="19467" name="Text Box 15"/>
          <p:cNvSpPr txBox="1">
            <a:spLocks noChangeArrowheads="1"/>
          </p:cNvSpPr>
          <p:nvPr/>
        </p:nvSpPr>
        <p:spPr bwMode="auto">
          <a:xfrm>
            <a:off x="304800" y="6019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  <a:latin typeface="Arial" charset="0"/>
              </a:rPr>
              <a:t>4</a:t>
            </a:r>
          </a:p>
        </p:txBody>
      </p:sp>
      <p:sp>
        <p:nvSpPr>
          <p:cNvPr id="19468" name="Text Box 16"/>
          <p:cNvSpPr txBox="1">
            <a:spLocks noChangeArrowheads="1"/>
          </p:cNvSpPr>
          <p:nvPr/>
        </p:nvSpPr>
        <p:spPr bwMode="auto">
          <a:xfrm>
            <a:off x="3581400" y="5943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  <a:latin typeface="Arial" charset="0"/>
              </a:rPr>
              <a:t>5</a:t>
            </a:r>
          </a:p>
        </p:txBody>
      </p:sp>
      <p:sp>
        <p:nvSpPr>
          <p:cNvPr id="19469" name="Text Box 17"/>
          <p:cNvSpPr txBox="1">
            <a:spLocks noChangeArrowheads="1"/>
          </p:cNvSpPr>
          <p:nvPr/>
        </p:nvSpPr>
        <p:spPr bwMode="auto">
          <a:xfrm>
            <a:off x="6324600" y="5943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  <a:latin typeface="Arial" charset="0"/>
              </a:rPr>
              <a:t>6</a:t>
            </a:r>
          </a:p>
        </p:txBody>
      </p:sp>
      <p:sp>
        <p:nvSpPr>
          <p:cNvPr id="19470" name="Rectangle 19"/>
          <p:cNvSpPr>
            <a:spLocks noChangeArrowheads="1"/>
          </p:cNvSpPr>
          <p:nvPr/>
        </p:nvSpPr>
        <p:spPr bwMode="auto">
          <a:xfrm>
            <a:off x="381000" y="141288"/>
            <a:ext cx="8382000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n-US" sz="2800" dirty="0">
                <a:latin typeface="Arial" charset="0"/>
              </a:rPr>
              <a:t>- </a:t>
            </a:r>
            <a:r>
              <a:rPr lang="en-US" sz="2800" dirty="0" err="1">
                <a:latin typeface="Arial" charset="0"/>
              </a:rPr>
              <a:t>Bức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tranh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nói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về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việc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gì</a:t>
            </a:r>
            <a:r>
              <a:rPr lang="en-US" sz="2800" dirty="0">
                <a:latin typeface="Arial" charset="0"/>
              </a:rPr>
              <a:t>?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sz="2800" dirty="0">
                <a:latin typeface="Arial" charset="0"/>
              </a:rPr>
              <a:t>- </a:t>
            </a:r>
            <a:r>
              <a:rPr lang="en-US" sz="2800" dirty="0" err="1">
                <a:latin typeface="Arial" charset="0"/>
              </a:rPr>
              <a:t>Môi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trường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đã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cung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cấp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cho</a:t>
            </a:r>
            <a:r>
              <a:rPr lang="en-US" sz="2800" dirty="0">
                <a:latin typeface="Arial" charset="0"/>
              </a:rPr>
              <a:t> con </a:t>
            </a:r>
            <a:r>
              <a:rPr lang="en-US" sz="2800" dirty="0" err="1">
                <a:latin typeface="Arial" charset="0"/>
              </a:rPr>
              <a:t>người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những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gì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và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nhận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từ</a:t>
            </a:r>
            <a:r>
              <a:rPr lang="en-US" sz="2800" dirty="0">
                <a:latin typeface="Arial" charset="0"/>
              </a:rPr>
              <a:t> con </a:t>
            </a:r>
            <a:r>
              <a:rPr lang="en-US" sz="2800" dirty="0" err="1">
                <a:latin typeface="Arial" charset="0"/>
              </a:rPr>
              <a:t>người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những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gì</a:t>
            </a:r>
            <a:r>
              <a:rPr lang="en-US" sz="2800" dirty="0">
                <a:latin typeface="Arial" charset="0"/>
              </a:rPr>
              <a:t>?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tn_traidat2779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3" y="117475"/>
            <a:ext cx="8893175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152400" y="6334125"/>
            <a:ext cx="8867775" cy="447675"/>
          </a:xfrm>
          <a:prstGeom prst="rect">
            <a:avLst/>
          </a:prstGeom>
          <a:solidFill>
            <a:srgbClr val="D1DA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Đây là trái đất tươi đẹp của chúng ta</a:t>
            </a:r>
          </a:p>
        </p:txBody>
      </p:sp>
      <p:pic>
        <p:nvPicPr>
          <p:cNvPr id="66598" name="Picture 38" descr="Canh-dep_Tin180"/>
          <p:cNvPicPr>
            <a:picLocks noChangeAspect="1" noChangeArrowheads="1"/>
          </p:cNvPicPr>
          <p:nvPr/>
        </p:nvPicPr>
        <p:blipFill>
          <a:blip r:embed="rId3"/>
          <a:srcRect t="2370" b="3860"/>
          <a:stretch>
            <a:fillRect/>
          </a:stretch>
        </p:blipFill>
        <p:spPr bwMode="auto">
          <a:xfrm>
            <a:off x="152400" y="152400"/>
            <a:ext cx="8916988" cy="659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99" name="Rectangle 39"/>
          <p:cNvSpPr>
            <a:spLocks noChangeArrowheads="1"/>
          </p:cNvSpPr>
          <p:nvPr/>
        </p:nvSpPr>
        <p:spPr bwMode="auto">
          <a:xfrm>
            <a:off x="138113" y="5867400"/>
            <a:ext cx="8847137" cy="862013"/>
          </a:xfrm>
          <a:prstGeom prst="rect">
            <a:avLst/>
          </a:prstGeom>
          <a:solidFill>
            <a:srgbClr val="D1DA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latin typeface="Arial" charset="0"/>
              </a:rPr>
              <a:t>Đây là những hình ảnh thiên nhiên tươi đẹp của </a:t>
            </a:r>
          </a:p>
          <a:p>
            <a:pPr algn="ctr"/>
            <a:r>
              <a:rPr lang="en-US" sz="3200">
                <a:latin typeface="Arial" charset="0"/>
              </a:rPr>
              <a:t>trái đất, với rất nhiều tài nguyên thiên nhiên</a:t>
            </a:r>
          </a:p>
        </p:txBody>
      </p:sp>
      <p:pic>
        <p:nvPicPr>
          <p:cNvPr id="66600" name="Picture 40" descr="11038279-8[1]"/>
          <p:cNvPicPr>
            <a:picLocks noChangeAspect="1" noChangeArrowheads="1"/>
          </p:cNvPicPr>
          <p:nvPr/>
        </p:nvPicPr>
        <p:blipFill>
          <a:blip r:embed="rId4"/>
          <a:srcRect b="5600"/>
          <a:stretch>
            <a:fillRect/>
          </a:stretch>
        </p:blipFill>
        <p:spPr bwMode="auto">
          <a:xfrm>
            <a:off x="161925" y="134938"/>
            <a:ext cx="8831263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601" name="Rectangle 41"/>
          <p:cNvSpPr>
            <a:spLocks noChangeArrowheads="1"/>
          </p:cNvSpPr>
          <p:nvPr/>
        </p:nvSpPr>
        <p:spPr bwMode="auto">
          <a:xfrm>
            <a:off x="381000" y="6324600"/>
            <a:ext cx="7848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latin typeface="Arial" charset="0"/>
              </a:rPr>
              <a:t>Tài nguyên biển</a:t>
            </a:r>
          </a:p>
        </p:txBody>
      </p:sp>
      <p:pic>
        <p:nvPicPr>
          <p:cNvPr id="70695" name="Picture 39" descr="55211236-1229223602-Mulu2"/>
          <p:cNvPicPr>
            <a:picLocks noChangeAspect="1" noChangeArrowheads="1"/>
          </p:cNvPicPr>
          <p:nvPr/>
        </p:nvPicPr>
        <p:blipFill>
          <a:blip r:embed="rId5"/>
          <a:srcRect t="4189" b="1991"/>
          <a:stretch>
            <a:fillRect/>
          </a:stretch>
        </p:blipFill>
        <p:spPr bwMode="auto">
          <a:xfrm>
            <a:off x="138113" y="122238"/>
            <a:ext cx="8853487" cy="650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606" name="Picture 22" descr="tai nguyen ruyng"/>
          <p:cNvPicPr>
            <a:picLocks noChangeAspect="1" noChangeArrowheads="1"/>
          </p:cNvPicPr>
          <p:nvPr/>
        </p:nvPicPr>
        <p:blipFill>
          <a:blip r:embed="rId6"/>
          <a:srcRect t="2151" b="2353"/>
          <a:stretch>
            <a:fillRect/>
          </a:stretch>
        </p:blipFill>
        <p:spPr bwMode="auto">
          <a:xfrm>
            <a:off x="152400" y="114300"/>
            <a:ext cx="891222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30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3000"/>
                                        <p:tgtEl>
                                          <p:spTgt spid="70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30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animBg="1"/>
      <p:bldP spid="66599" grpId="0" animBg="1"/>
      <p:bldP spid="6660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03438"/>
            <a:ext cx="8229600" cy="2544762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rgbClr val="0000FF"/>
                </a:solidFill>
              </a:rPr>
              <a:t>Về nhà:</a:t>
            </a:r>
          </a:p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Học thuộc phần ghi nhớ SGK.</a:t>
            </a:r>
          </a:p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Chuẩn bị bài sau: Tác động của con người đến với môi trường rừng .</a:t>
            </a:r>
          </a:p>
        </p:txBody>
      </p:sp>
      <p:sp>
        <p:nvSpPr>
          <p:cNvPr id="39940" name="Text Box 7"/>
          <p:cNvSpPr txBox="1">
            <a:spLocks noChangeArrowheads="1"/>
          </p:cNvSpPr>
          <p:nvPr/>
        </p:nvSpPr>
        <p:spPr bwMode="auto">
          <a:xfrm>
            <a:off x="152400" y="914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 err="1">
                <a:latin typeface="Arial" charset="0"/>
              </a:rPr>
              <a:t>Tiết</a:t>
            </a:r>
            <a:r>
              <a:rPr lang="en-US" u="sng" dirty="0">
                <a:latin typeface="Arial" charset="0"/>
              </a:rPr>
              <a:t> </a:t>
            </a:r>
            <a:r>
              <a:rPr lang="en-US" u="sng" dirty="0" smtClean="0">
                <a:latin typeface="Arial" charset="0"/>
              </a:rPr>
              <a:t>62:</a:t>
            </a:r>
            <a:endParaRPr lang="en-US" u="sng" dirty="0">
              <a:latin typeface="Arial" charset="0"/>
            </a:endParaRPr>
          </a:p>
        </p:txBody>
      </p:sp>
      <p:sp>
        <p:nvSpPr>
          <p:cNvPr id="39942" name="Text Box 9"/>
          <p:cNvSpPr txBox="1">
            <a:spLocks noChangeArrowheads="1"/>
          </p:cNvSpPr>
          <p:nvPr/>
        </p:nvSpPr>
        <p:spPr bwMode="auto">
          <a:xfrm>
            <a:off x="1447800" y="1006475"/>
            <a:ext cx="609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A50021"/>
                </a:solidFill>
                <a:latin typeface="Arial" charset="0"/>
              </a:rPr>
              <a:t>VAI TRÒ CỦA MÔI TRƯỜNG TỰ NHIÊN ĐỐI VỚI ĐỜI SỐNG CON NGƯỜI</a:t>
            </a:r>
          </a:p>
        </p:txBody>
      </p:sp>
      <p:pic>
        <p:nvPicPr>
          <p:cNvPr id="49162" name="nguyencauvahanhdong_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49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2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6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2" name="AutoShape 64"/>
          <p:cNvSpPr>
            <a:spLocks noChangeArrowheads="1"/>
          </p:cNvSpPr>
          <p:nvPr/>
        </p:nvSpPr>
        <p:spPr bwMode="auto">
          <a:xfrm>
            <a:off x="85725" y="130175"/>
            <a:ext cx="2428875" cy="4429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5400000" scaled="1"/>
          </a:gra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latin typeface="Arial"/>
              </a:rPr>
              <a:t>Môi trường cho</a:t>
            </a:r>
          </a:p>
        </p:txBody>
      </p:sp>
      <p:sp>
        <p:nvSpPr>
          <p:cNvPr id="7233" name="AutoShape 65"/>
          <p:cNvSpPr>
            <a:spLocks noChangeArrowheads="1"/>
          </p:cNvSpPr>
          <p:nvPr/>
        </p:nvSpPr>
        <p:spPr bwMode="auto">
          <a:xfrm>
            <a:off x="6461125" y="101600"/>
            <a:ext cx="2530475" cy="4429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latin typeface="Arial"/>
              </a:rPr>
              <a:t>Môi trường nhận</a:t>
            </a: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2360613" y="165100"/>
            <a:ext cx="3963987" cy="3340100"/>
            <a:chOff x="1967" y="22"/>
            <a:chExt cx="1921" cy="1370"/>
          </a:xfrm>
        </p:grpSpPr>
        <p:pic>
          <p:nvPicPr>
            <p:cNvPr id="20492" name="Picture 11" descr="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12" y="22"/>
              <a:ext cx="1776" cy="1370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</p:spPr>
        </p:pic>
        <p:sp>
          <p:nvSpPr>
            <p:cNvPr id="20493" name="Oval 66"/>
            <p:cNvSpPr>
              <a:spLocks noChangeArrowheads="1"/>
            </p:cNvSpPr>
            <p:nvPr/>
          </p:nvSpPr>
          <p:spPr bwMode="auto">
            <a:xfrm>
              <a:off x="1967" y="1123"/>
              <a:ext cx="449" cy="231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CC3300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2478088" y="3649663"/>
            <a:ext cx="3846512" cy="3055937"/>
            <a:chOff x="2016" y="1440"/>
            <a:chExt cx="1872" cy="1372"/>
          </a:xfrm>
        </p:grpSpPr>
        <p:pic>
          <p:nvPicPr>
            <p:cNvPr id="20490" name="Picture 5" descr="2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12" y="1440"/>
              <a:ext cx="1776" cy="1372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</p:spPr>
        </p:pic>
        <p:sp>
          <p:nvSpPr>
            <p:cNvPr id="20491" name="Text Box 69"/>
            <p:cNvSpPr txBox="1">
              <a:spLocks noChangeArrowheads="1"/>
            </p:cNvSpPr>
            <p:nvPr/>
          </p:nvSpPr>
          <p:spPr bwMode="auto">
            <a:xfrm>
              <a:off x="2016" y="2544"/>
              <a:ext cx="336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CC3300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7258" name="AutoShape 90"/>
          <p:cNvSpPr>
            <a:spLocks noChangeArrowheads="1"/>
          </p:cNvSpPr>
          <p:nvPr/>
        </p:nvSpPr>
        <p:spPr bwMode="auto">
          <a:xfrm>
            <a:off x="152400" y="3505200"/>
            <a:ext cx="2133600" cy="3048000"/>
          </a:xfrm>
          <a:prstGeom prst="wedgeRectCallout">
            <a:avLst>
              <a:gd name="adj1" fmla="val 69569"/>
              <a:gd name="adj2" fmla="val 6926"/>
            </a:avLst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latin typeface="Arial" charset="0"/>
              </a:rPr>
              <a:t>Đất để xây dựng nhà cửa, bể bơi, nước sinh hoạt, nguyên vật liệu xây dựng…</a:t>
            </a:r>
          </a:p>
        </p:txBody>
      </p:sp>
      <p:sp>
        <p:nvSpPr>
          <p:cNvPr id="7259" name="AutoShape 91"/>
          <p:cNvSpPr>
            <a:spLocks noChangeArrowheads="1"/>
          </p:cNvSpPr>
          <p:nvPr/>
        </p:nvSpPr>
        <p:spPr bwMode="auto">
          <a:xfrm>
            <a:off x="152400" y="914400"/>
            <a:ext cx="2133600" cy="1676400"/>
          </a:xfrm>
          <a:prstGeom prst="wedgeRectCallout">
            <a:avLst>
              <a:gd name="adj1" fmla="val 67486"/>
              <a:gd name="adj2" fmla="val 14583"/>
            </a:avLst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latin typeface="Arial" charset="0"/>
              </a:rPr>
              <a:t>Chất đốt: than, củi, không khí</a:t>
            </a:r>
          </a:p>
        </p:txBody>
      </p:sp>
      <p:sp>
        <p:nvSpPr>
          <p:cNvPr id="7260" name="AutoShape 92"/>
          <p:cNvSpPr>
            <a:spLocks noChangeArrowheads="1"/>
          </p:cNvSpPr>
          <p:nvPr/>
        </p:nvSpPr>
        <p:spPr bwMode="auto">
          <a:xfrm>
            <a:off x="6705600" y="838200"/>
            <a:ext cx="2133600" cy="533400"/>
          </a:xfrm>
          <a:prstGeom prst="wedgeRectCallout">
            <a:avLst>
              <a:gd name="adj1" fmla="val -69194"/>
              <a:gd name="adj2" fmla="val 95833"/>
            </a:avLst>
          </a:prstGeom>
          <a:solidFill>
            <a:srgbClr val="00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latin typeface="Arial" charset="0"/>
              </a:rPr>
              <a:t>Khí thải</a:t>
            </a:r>
          </a:p>
        </p:txBody>
      </p:sp>
      <p:sp>
        <p:nvSpPr>
          <p:cNvPr id="7261" name="AutoShape 93"/>
          <p:cNvSpPr>
            <a:spLocks noChangeArrowheads="1"/>
          </p:cNvSpPr>
          <p:nvPr/>
        </p:nvSpPr>
        <p:spPr bwMode="auto">
          <a:xfrm>
            <a:off x="6781800" y="3962400"/>
            <a:ext cx="2133600" cy="2057400"/>
          </a:xfrm>
          <a:prstGeom prst="wedgeRectCallout">
            <a:avLst>
              <a:gd name="adj1" fmla="val -72769"/>
              <a:gd name="adj2" fmla="val 10185"/>
            </a:avLst>
          </a:prstGeom>
          <a:solidFill>
            <a:srgbClr val="00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800">
              <a:latin typeface="Arial" charset="0"/>
            </a:endParaRPr>
          </a:p>
          <a:p>
            <a:pPr algn="ctr"/>
            <a:r>
              <a:rPr lang="en-US">
                <a:latin typeface="Arial" charset="0"/>
              </a:rPr>
              <a:t>Diện tích đất bị thu hẹp, nước thải sinh hoạt.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7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7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7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2" grpId="0" animBg="1"/>
      <p:bldP spid="7233" grpId="0" animBg="1"/>
      <p:bldP spid="7258" grpId="0" animBg="1"/>
      <p:bldP spid="7259" grpId="0" animBg="1"/>
      <p:bldP spid="7260" grpId="0" animBg="1"/>
      <p:bldP spid="72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85725" y="130175"/>
            <a:ext cx="2428875" cy="4429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5400000" scaled="1"/>
          </a:gra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latin typeface="Arial"/>
              </a:rPr>
              <a:t>Môi trường cho</a:t>
            </a:r>
          </a:p>
        </p:txBody>
      </p:sp>
      <p:sp>
        <p:nvSpPr>
          <p:cNvPr id="103427" name="AutoShape 3"/>
          <p:cNvSpPr>
            <a:spLocks noChangeArrowheads="1"/>
          </p:cNvSpPr>
          <p:nvPr/>
        </p:nvSpPr>
        <p:spPr bwMode="auto">
          <a:xfrm>
            <a:off x="6461125" y="101600"/>
            <a:ext cx="2530475" cy="4429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latin typeface="Arial"/>
              </a:rPr>
              <a:t>Môi trường nhận</a:t>
            </a:r>
          </a:p>
        </p:txBody>
      </p:sp>
      <p:sp>
        <p:nvSpPr>
          <p:cNvPr id="103434" name="AutoShape 10"/>
          <p:cNvSpPr>
            <a:spLocks noChangeArrowheads="1"/>
          </p:cNvSpPr>
          <p:nvPr/>
        </p:nvSpPr>
        <p:spPr bwMode="auto">
          <a:xfrm>
            <a:off x="228600" y="4267200"/>
            <a:ext cx="2133600" cy="533400"/>
          </a:xfrm>
          <a:prstGeom prst="wedgeRectCallout">
            <a:avLst>
              <a:gd name="adj1" fmla="val 67560"/>
              <a:gd name="adj2" fmla="val 102083"/>
            </a:avLst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latin typeface="Arial" charset="0"/>
              </a:rPr>
              <a:t>Nước uống</a:t>
            </a:r>
          </a:p>
        </p:txBody>
      </p:sp>
      <p:sp>
        <p:nvSpPr>
          <p:cNvPr id="103435" name="AutoShape 11"/>
          <p:cNvSpPr>
            <a:spLocks noChangeArrowheads="1"/>
          </p:cNvSpPr>
          <p:nvPr/>
        </p:nvSpPr>
        <p:spPr bwMode="auto">
          <a:xfrm>
            <a:off x="152400" y="762000"/>
            <a:ext cx="2133600" cy="2743200"/>
          </a:xfrm>
          <a:prstGeom prst="wedgeRectCallout">
            <a:avLst>
              <a:gd name="adj1" fmla="val 66815"/>
              <a:gd name="adj2" fmla="val -13194"/>
            </a:avLst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latin typeface="Arial" charset="0"/>
              </a:rPr>
              <a:t>Các yếu tố: không khí, nước, ánh sáng, thức ăn để chăn nuôi gia súc.</a:t>
            </a:r>
          </a:p>
        </p:txBody>
      </p:sp>
      <p:sp>
        <p:nvSpPr>
          <p:cNvPr id="103436" name="AutoShape 12"/>
          <p:cNvSpPr>
            <a:spLocks noChangeArrowheads="1"/>
          </p:cNvSpPr>
          <p:nvPr/>
        </p:nvSpPr>
        <p:spPr bwMode="auto">
          <a:xfrm>
            <a:off x="6934200" y="838200"/>
            <a:ext cx="1981200" cy="1371600"/>
          </a:xfrm>
          <a:prstGeom prst="wedgeRectCallout">
            <a:avLst>
              <a:gd name="adj1" fmla="val -71394"/>
              <a:gd name="adj2" fmla="val 347"/>
            </a:avLst>
          </a:prstGeom>
          <a:solidFill>
            <a:srgbClr val="00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latin typeface="Arial" charset="0"/>
              </a:rPr>
              <a:t>Phân, rác thải động vật</a:t>
            </a:r>
          </a:p>
        </p:txBody>
      </p:sp>
      <p:sp>
        <p:nvSpPr>
          <p:cNvPr id="103437" name="AutoShape 13"/>
          <p:cNvSpPr>
            <a:spLocks noChangeArrowheads="1"/>
          </p:cNvSpPr>
          <p:nvPr/>
        </p:nvSpPr>
        <p:spPr bwMode="auto">
          <a:xfrm>
            <a:off x="6781800" y="4343400"/>
            <a:ext cx="2133600" cy="685800"/>
          </a:xfrm>
          <a:prstGeom prst="wedgeRectCallout">
            <a:avLst>
              <a:gd name="adj1" fmla="val -58481"/>
              <a:gd name="adj2" fmla="val 109491"/>
            </a:avLst>
          </a:prstGeom>
          <a:solidFill>
            <a:srgbClr val="00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800">
              <a:latin typeface="Arial" charset="0"/>
            </a:endParaRPr>
          </a:p>
          <a:p>
            <a:pPr algn="ctr"/>
            <a:r>
              <a:rPr lang="en-US">
                <a:latin typeface="Arial" charset="0"/>
              </a:rPr>
              <a:t>Nước tiểu</a:t>
            </a:r>
          </a:p>
        </p:txBody>
      </p:sp>
      <p:grpSp>
        <p:nvGrpSpPr>
          <p:cNvPr id="21512" name="Group 14"/>
          <p:cNvGrpSpPr>
            <a:grpSpLocks/>
          </p:cNvGrpSpPr>
          <p:nvPr/>
        </p:nvGrpSpPr>
        <p:grpSpPr bwMode="auto">
          <a:xfrm>
            <a:off x="2514600" y="481013"/>
            <a:ext cx="3962400" cy="2947987"/>
            <a:chOff x="2016" y="2858"/>
            <a:chExt cx="1872" cy="1414"/>
          </a:xfrm>
        </p:grpSpPr>
        <p:pic>
          <p:nvPicPr>
            <p:cNvPr id="21516" name="Picture 15" descr="2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12" y="2858"/>
              <a:ext cx="1776" cy="1414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</p:spPr>
        </p:pic>
        <p:sp>
          <p:nvSpPr>
            <p:cNvPr id="21517" name="Text Box 16"/>
            <p:cNvSpPr txBox="1">
              <a:spLocks noChangeArrowheads="1"/>
            </p:cNvSpPr>
            <p:nvPr/>
          </p:nvSpPr>
          <p:spPr bwMode="auto">
            <a:xfrm>
              <a:off x="2016" y="4032"/>
              <a:ext cx="3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CC3300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21513" name="Group 27"/>
          <p:cNvGrpSpPr>
            <a:grpSpLocks/>
          </p:cNvGrpSpPr>
          <p:nvPr/>
        </p:nvGrpSpPr>
        <p:grpSpPr bwMode="auto">
          <a:xfrm>
            <a:off x="2743200" y="3632200"/>
            <a:ext cx="3810000" cy="3073400"/>
            <a:chOff x="1728" y="2288"/>
            <a:chExt cx="2400" cy="1936"/>
          </a:xfrm>
        </p:grpSpPr>
        <p:pic>
          <p:nvPicPr>
            <p:cNvPr id="21514" name="Picture 19" descr="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28" y="2288"/>
              <a:ext cx="2400" cy="193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21515" name="Text Box 26"/>
            <p:cNvSpPr txBox="1">
              <a:spLocks noChangeArrowheads="1"/>
            </p:cNvSpPr>
            <p:nvPr/>
          </p:nvSpPr>
          <p:spPr bwMode="auto">
            <a:xfrm>
              <a:off x="1751" y="3888"/>
              <a:ext cx="2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</p:grp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4" grpId="0" animBg="1"/>
      <p:bldP spid="103435" grpId="0" animBg="1"/>
      <p:bldP spid="103436" grpId="0" animBg="1"/>
      <p:bldP spid="1034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AutoShape 2"/>
          <p:cNvSpPr>
            <a:spLocks noChangeArrowheads="1"/>
          </p:cNvSpPr>
          <p:nvPr/>
        </p:nvSpPr>
        <p:spPr bwMode="auto">
          <a:xfrm>
            <a:off x="85725" y="130175"/>
            <a:ext cx="2428875" cy="511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5400000" scaled="1"/>
          </a:gra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latin typeface="Arial"/>
              </a:rPr>
              <a:t>Môi trường cho</a:t>
            </a:r>
          </a:p>
        </p:txBody>
      </p:sp>
      <p:sp>
        <p:nvSpPr>
          <p:cNvPr id="104451" name="AutoShape 3"/>
          <p:cNvSpPr>
            <a:spLocks noChangeArrowheads="1"/>
          </p:cNvSpPr>
          <p:nvPr/>
        </p:nvSpPr>
        <p:spPr bwMode="auto">
          <a:xfrm>
            <a:off x="6461125" y="101600"/>
            <a:ext cx="2530475" cy="511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latin typeface="Arial"/>
              </a:rPr>
              <a:t>Môi trường nhận</a:t>
            </a:r>
          </a:p>
        </p:txBody>
      </p:sp>
      <p:sp>
        <p:nvSpPr>
          <p:cNvPr id="104458" name="AutoShape 10"/>
          <p:cNvSpPr>
            <a:spLocks noChangeArrowheads="1"/>
          </p:cNvSpPr>
          <p:nvPr/>
        </p:nvSpPr>
        <p:spPr bwMode="auto">
          <a:xfrm>
            <a:off x="152400" y="4495800"/>
            <a:ext cx="2133600" cy="609600"/>
          </a:xfrm>
          <a:prstGeom prst="wedgeRectCallout">
            <a:avLst>
              <a:gd name="adj1" fmla="val 66222"/>
              <a:gd name="adj2" fmla="val -5991"/>
            </a:avLst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latin typeface="Arial" charset="0"/>
              </a:rPr>
              <a:t>Thức ăn</a:t>
            </a:r>
          </a:p>
        </p:txBody>
      </p:sp>
      <p:sp>
        <p:nvSpPr>
          <p:cNvPr id="104459" name="AutoShape 11"/>
          <p:cNvSpPr>
            <a:spLocks noChangeArrowheads="1"/>
          </p:cNvSpPr>
          <p:nvPr/>
        </p:nvSpPr>
        <p:spPr bwMode="auto">
          <a:xfrm>
            <a:off x="152400" y="1143000"/>
            <a:ext cx="2133600" cy="1676400"/>
          </a:xfrm>
          <a:prstGeom prst="wedgeRectCallout">
            <a:avLst>
              <a:gd name="adj1" fmla="val 67486"/>
              <a:gd name="adj2" fmla="val 14583"/>
            </a:avLst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latin typeface="Arial" charset="0"/>
              </a:rPr>
              <a:t>Đất đai để xây dựng đô thị</a:t>
            </a:r>
          </a:p>
        </p:txBody>
      </p:sp>
      <p:sp>
        <p:nvSpPr>
          <p:cNvPr id="104460" name="AutoShape 12"/>
          <p:cNvSpPr>
            <a:spLocks noChangeArrowheads="1"/>
          </p:cNvSpPr>
          <p:nvPr/>
        </p:nvSpPr>
        <p:spPr bwMode="auto">
          <a:xfrm>
            <a:off x="6629400" y="838200"/>
            <a:ext cx="2209800" cy="2362200"/>
          </a:xfrm>
          <a:prstGeom prst="wedgeRectCallout">
            <a:avLst>
              <a:gd name="adj1" fmla="val -70546"/>
              <a:gd name="adj2" fmla="val 6250"/>
            </a:avLst>
          </a:prstGeom>
          <a:solidFill>
            <a:srgbClr val="00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latin typeface="Arial" charset="0"/>
              </a:rPr>
              <a:t>Khí thải của các nhà máy và của các phương tiện giao thông…</a:t>
            </a:r>
          </a:p>
        </p:txBody>
      </p:sp>
      <p:sp>
        <p:nvSpPr>
          <p:cNvPr id="104461" name="AutoShape 13"/>
          <p:cNvSpPr>
            <a:spLocks noChangeArrowheads="1"/>
          </p:cNvSpPr>
          <p:nvPr/>
        </p:nvSpPr>
        <p:spPr bwMode="auto">
          <a:xfrm>
            <a:off x="6781800" y="3962400"/>
            <a:ext cx="2133600" cy="1143000"/>
          </a:xfrm>
          <a:prstGeom prst="wedgeRectCallout">
            <a:avLst>
              <a:gd name="adj1" fmla="val -72769"/>
              <a:gd name="adj2" fmla="val 58333"/>
            </a:avLst>
          </a:prstGeom>
          <a:solidFill>
            <a:srgbClr val="00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>
              <a:latin typeface="Arial" charset="0"/>
            </a:endParaRPr>
          </a:p>
          <a:p>
            <a:pPr algn="ctr"/>
            <a:r>
              <a:rPr lang="en-US" sz="2800">
                <a:latin typeface="Arial" charset="0"/>
              </a:rPr>
              <a:t>Phân, rác thải</a:t>
            </a:r>
          </a:p>
        </p:txBody>
      </p:sp>
      <p:grpSp>
        <p:nvGrpSpPr>
          <p:cNvPr id="22536" name="Group 28"/>
          <p:cNvGrpSpPr>
            <a:grpSpLocks/>
          </p:cNvGrpSpPr>
          <p:nvPr/>
        </p:nvGrpSpPr>
        <p:grpSpPr bwMode="auto">
          <a:xfrm>
            <a:off x="2662238" y="190500"/>
            <a:ext cx="3482975" cy="2995613"/>
            <a:chOff x="1677" y="120"/>
            <a:chExt cx="2281" cy="1983"/>
          </a:xfrm>
        </p:grpSpPr>
        <p:pic>
          <p:nvPicPr>
            <p:cNvPr id="22540" name="Picture 14" descr="2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77" y="120"/>
              <a:ext cx="2281" cy="198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22541" name="Text Box 26"/>
            <p:cNvSpPr txBox="1">
              <a:spLocks noChangeArrowheads="1"/>
            </p:cNvSpPr>
            <p:nvPr/>
          </p:nvSpPr>
          <p:spPr bwMode="auto">
            <a:xfrm>
              <a:off x="3689" y="1749"/>
              <a:ext cx="24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</p:grpSp>
      <p:grpSp>
        <p:nvGrpSpPr>
          <p:cNvPr id="22537" name="Group 29"/>
          <p:cNvGrpSpPr>
            <a:grpSpLocks/>
          </p:cNvGrpSpPr>
          <p:nvPr/>
        </p:nvGrpSpPr>
        <p:grpSpPr bwMode="auto">
          <a:xfrm>
            <a:off x="2671763" y="3276600"/>
            <a:ext cx="3424237" cy="3429000"/>
            <a:chOff x="1683" y="2064"/>
            <a:chExt cx="2157" cy="2160"/>
          </a:xfrm>
        </p:grpSpPr>
        <p:pic>
          <p:nvPicPr>
            <p:cNvPr id="22538" name="Picture 15" descr="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3" y="2064"/>
              <a:ext cx="2157" cy="216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22539" name="Text Box 27"/>
            <p:cNvSpPr txBox="1">
              <a:spLocks noChangeArrowheads="1"/>
            </p:cNvSpPr>
            <p:nvPr/>
          </p:nvSpPr>
          <p:spPr bwMode="auto">
            <a:xfrm>
              <a:off x="3562" y="3863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</p:grp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8" grpId="0" animBg="1"/>
      <p:bldP spid="104459" grpId="0" animBg="1"/>
      <p:bldP spid="104460" grpId="0" animBg="1"/>
      <p:bldP spid="1044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390" name="Group 142"/>
          <p:cNvGraphicFramePr>
            <a:graphicFrameLocks noGrp="1"/>
          </p:cNvGraphicFramePr>
          <p:nvPr>
            <p:ph idx="1"/>
          </p:nvPr>
        </p:nvGraphicFramePr>
        <p:xfrm>
          <a:off x="69850" y="1524000"/>
          <a:ext cx="8997950" cy="5230850"/>
        </p:xfrm>
        <a:graphic>
          <a:graphicData uri="http://schemas.openxmlformats.org/drawingml/2006/table">
            <a:tbl>
              <a:tblPr/>
              <a:tblGrid>
                <a:gridCol w="862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9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1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Hình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Môi trường tự nhiên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Cung cấp cho con người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Nhận từ các hoạt động của con người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Hình 1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7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Hình 2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3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Hình 3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Hình 4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5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Hình 5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68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Hình 6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3590" name="Rectangle 50"/>
          <p:cNvSpPr>
            <a:spLocks noChangeArrowheads="1"/>
          </p:cNvSpPr>
          <p:nvPr/>
        </p:nvSpPr>
        <p:spPr bwMode="auto">
          <a:xfrm>
            <a:off x="990600" y="2971800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Đất để xây dựng nhà cửa,</a:t>
            </a:r>
          </a:p>
          <a:p>
            <a:r>
              <a:rPr lang="en-US" sz="2000">
                <a:latin typeface="Arial" charset="0"/>
              </a:rPr>
              <a:t> bể bơi, nước sinh hoạt………</a:t>
            </a:r>
          </a:p>
        </p:txBody>
      </p:sp>
      <p:sp>
        <p:nvSpPr>
          <p:cNvPr id="23591" name="Rectangle 57"/>
          <p:cNvSpPr>
            <a:spLocks noChangeArrowheads="1"/>
          </p:cNvSpPr>
          <p:nvPr/>
        </p:nvSpPr>
        <p:spPr bwMode="auto">
          <a:xfrm>
            <a:off x="1600200" y="4876800"/>
            <a:ext cx="146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Nước uống</a:t>
            </a:r>
          </a:p>
        </p:txBody>
      </p:sp>
      <p:sp>
        <p:nvSpPr>
          <p:cNvPr id="23592" name="Rectangle 58"/>
          <p:cNvSpPr>
            <a:spLocks noChangeArrowheads="1"/>
          </p:cNvSpPr>
          <p:nvPr/>
        </p:nvSpPr>
        <p:spPr bwMode="auto">
          <a:xfrm>
            <a:off x="5715000" y="4876800"/>
            <a:ext cx="159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Nước tiểu</a:t>
            </a:r>
          </a:p>
        </p:txBody>
      </p:sp>
      <p:sp>
        <p:nvSpPr>
          <p:cNvPr id="23593" name="Rectangle 60"/>
          <p:cNvSpPr>
            <a:spLocks noChangeArrowheads="1"/>
          </p:cNvSpPr>
          <p:nvPr/>
        </p:nvSpPr>
        <p:spPr bwMode="auto">
          <a:xfrm>
            <a:off x="5943600" y="2574925"/>
            <a:ext cx="1414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Khí thải</a:t>
            </a:r>
          </a:p>
        </p:txBody>
      </p:sp>
      <p:sp>
        <p:nvSpPr>
          <p:cNvPr id="23594" name="Rectangle 61"/>
          <p:cNvSpPr>
            <a:spLocks noChangeArrowheads="1"/>
          </p:cNvSpPr>
          <p:nvPr/>
        </p:nvSpPr>
        <p:spPr bwMode="auto">
          <a:xfrm>
            <a:off x="4724400" y="3124200"/>
            <a:ext cx="441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Diện tích đất bị thu hẹp, nước thải</a:t>
            </a:r>
          </a:p>
        </p:txBody>
      </p:sp>
      <p:sp>
        <p:nvSpPr>
          <p:cNvPr id="23595" name="Rectangle 62"/>
          <p:cNvSpPr>
            <a:spLocks noChangeArrowheads="1"/>
          </p:cNvSpPr>
          <p:nvPr/>
        </p:nvSpPr>
        <p:spPr bwMode="auto">
          <a:xfrm>
            <a:off x="990600" y="3733800"/>
            <a:ext cx="3581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Các yếu tố nước, không khí, ánh sáng, thức ăn  để chăn nuôi gia súc.</a:t>
            </a:r>
          </a:p>
        </p:txBody>
      </p:sp>
      <p:sp>
        <p:nvSpPr>
          <p:cNvPr id="23596" name="Rectangle 63"/>
          <p:cNvSpPr>
            <a:spLocks noChangeArrowheads="1"/>
          </p:cNvSpPr>
          <p:nvPr/>
        </p:nvSpPr>
        <p:spPr bwMode="auto">
          <a:xfrm>
            <a:off x="4749800" y="38862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Phân, rác thải động vật</a:t>
            </a: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23597" name="Rectangle 67"/>
          <p:cNvSpPr>
            <a:spLocks noChangeArrowheads="1"/>
          </p:cNvSpPr>
          <p:nvPr/>
        </p:nvSpPr>
        <p:spPr bwMode="auto">
          <a:xfrm>
            <a:off x="914400" y="5622925"/>
            <a:ext cx="3427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Đất đai để xây dựng đô thị</a:t>
            </a:r>
          </a:p>
        </p:txBody>
      </p:sp>
      <p:sp>
        <p:nvSpPr>
          <p:cNvPr id="23598" name="Rectangle 70"/>
          <p:cNvSpPr>
            <a:spLocks noChangeArrowheads="1"/>
          </p:cNvSpPr>
          <p:nvPr/>
        </p:nvSpPr>
        <p:spPr bwMode="auto">
          <a:xfrm>
            <a:off x="4495800" y="5410200"/>
            <a:ext cx="449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Khí thải của các nhà máy và của các phương tiện giao thông…</a:t>
            </a:r>
          </a:p>
        </p:txBody>
      </p:sp>
      <p:sp>
        <p:nvSpPr>
          <p:cNvPr id="23599" name="Rectangle 73"/>
          <p:cNvSpPr>
            <a:spLocks noChangeArrowheads="1"/>
          </p:cNvSpPr>
          <p:nvPr/>
        </p:nvSpPr>
        <p:spPr bwMode="auto">
          <a:xfrm>
            <a:off x="1695450" y="6308725"/>
            <a:ext cx="1130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Thức ăn</a:t>
            </a:r>
          </a:p>
        </p:txBody>
      </p:sp>
      <p:sp>
        <p:nvSpPr>
          <p:cNvPr id="23600" name="Rectangle 75"/>
          <p:cNvSpPr>
            <a:spLocks noChangeArrowheads="1"/>
          </p:cNvSpPr>
          <p:nvPr/>
        </p:nvSpPr>
        <p:spPr bwMode="auto">
          <a:xfrm>
            <a:off x="5721350" y="6248400"/>
            <a:ext cx="1749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Phân, rác thải</a:t>
            </a:r>
          </a:p>
        </p:txBody>
      </p:sp>
      <p:sp>
        <p:nvSpPr>
          <p:cNvPr id="23602" name="Text Box 118"/>
          <p:cNvSpPr txBox="1">
            <a:spLocks noChangeArrowheads="1"/>
          </p:cNvSpPr>
          <p:nvPr/>
        </p:nvSpPr>
        <p:spPr bwMode="auto">
          <a:xfrm>
            <a:off x="0" y="762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 err="1">
                <a:latin typeface="Arial" charset="0"/>
              </a:rPr>
              <a:t>Tiết</a:t>
            </a:r>
            <a:r>
              <a:rPr lang="en-US" u="sng" dirty="0">
                <a:latin typeface="Arial" charset="0"/>
              </a:rPr>
              <a:t> </a:t>
            </a:r>
            <a:r>
              <a:rPr lang="en-US" u="sng" dirty="0" smtClean="0">
                <a:latin typeface="Arial" charset="0"/>
              </a:rPr>
              <a:t>62:</a:t>
            </a:r>
            <a:endParaRPr lang="en-US" u="sng" dirty="0">
              <a:latin typeface="Arial" charset="0"/>
            </a:endParaRPr>
          </a:p>
        </p:txBody>
      </p:sp>
      <p:sp>
        <p:nvSpPr>
          <p:cNvPr id="23604" name="Text Box 120"/>
          <p:cNvSpPr txBox="1">
            <a:spLocks noChangeArrowheads="1"/>
          </p:cNvSpPr>
          <p:nvPr/>
        </p:nvSpPr>
        <p:spPr bwMode="auto">
          <a:xfrm>
            <a:off x="1752600" y="822325"/>
            <a:ext cx="525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A50021"/>
                </a:solidFill>
                <a:latin typeface="Arial" charset="0"/>
              </a:rPr>
              <a:t>VAI TRÒ CỦA MÔI TRƯỜNG TỰ NHIÊN ĐỐI VỚI ĐỜI SỐNG CON NGƯỜI</a:t>
            </a:r>
          </a:p>
        </p:txBody>
      </p:sp>
      <p:sp>
        <p:nvSpPr>
          <p:cNvPr id="23605" name="Text Box 101"/>
          <p:cNvSpPr txBox="1">
            <a:spLocks noChangeArrowheads="1"/>
          </p:cNvSpPr>
          <p:nvPr/>
        </p:nvSpPr>
        <p:spPr bwMode="auto">
          <a:xfrm>
            <a:off x="914400" y="2438400"/>
            <a:ext cx="3581400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Chất đốt: than, củi, không khí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447800"/>
          </a:xfrm>
        </p:spPr>
        <p:txBody>
          <a:bodyPr/>
          <a:lstStyle/>
          <a:p>
            <a:pPr algn="l" eaLnBrk="1" hangingPunct="1"/>
            <a:r>
              <a:rPr lang="en-US" sz="2800" smtClean="0">
                <a:solidFill>
                  <a:schemeClr val="accent2"/>
                </a:solidFill>
              </a:rPr>
              <a:t>Môi trường tự nhiên đóng vai trò quan trọng như thế nào đối với đời sống con người 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9144000" cy="4572000"/>
          </a:xfrm>
        </p:spPr>
        <p:txBody>
          <a:bodyPr/>
          <a:lstStyle/>
          <a:p>
            <a:pPr eaLnBrk="1" hangingPunct="1"/>
            <a:endParaRPr lang="en-US" sz="2800" smtClean="0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1524000"/>
            <a:ext cx="9144000" cy="441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2800" b="1" i="1">
                <a:latin typeface="Arial" charset="0"/>
              </a:rPr>
              <a:t>Chọn câu trả lời đúng nhất:</a:t>
            </a:r>
          </a:p>
          <a:p>
            <a:pPr algn="just"/>
            <a:r>
              <a:rPr lang="en-US" sz="2800">
                <a:latin typeface="Arial" charset="0"/>
              </a:rPr>
              <a:t> A) Cung cấp thức ăn, nước uống, khí thở, nơi ở…</a:t>
            </a:r>
          </a:p>
          <a:p>
            <a:pPr algn="just"/>
            <a:r>
              <a:rPr lang="en-US" sz="2800">
                <a:latin typeface="Arial" charset="0"/>
              </a:rPr>
              <a:t> B) Cung cấp các tài nguyên thiên nhiên để con người </a:t>
            </a:r>
          </a:p>
          <a:p>
            <a:pPr algn="just"/>
            <a:r>
              <a:rPr lang="en-US" sz="2800">
                <a:latin typeface="Arial" charset="0"/>
              </a:rPr>
              <a:t>      sử dụng trong đời sống, sản xuất.</a:t>
            </a:r>
          </a:p>
          <a:p>
            <a:pPr algn="just"/>
            <a:r>
              <a:rPr lang="en-US" sz="2800">
                <a:latin typeface="Arial" charset="0"/>
              </a:rPr>
              <a:t> C) Là nơi tiếp nhận các chất thải trong sinh hoạt, </a:t>
            </a:r>
          </a:p>
          <a:p>
            <a:pPr algn="just"/>
            <a:r>
              <a:rPr lang="en-US" sz="2800">
                <a:latin typeface="Arial" charset="0"/>
              </a:rPr>
              <a:t>      trong quá trình sản xuất và trong các hoạt động </a:t>
            </a:r>
          </a:p>
          <a:p>
            <a:pPr algn="just"/>
            <a:r>
              <a:rPr lang="en-US" sz="2800">
                <a:latin typeface="Arial" charset="0"/>
              </a:rPr>
              <a:t>      khác của con người.</a:t>
            </a:r>
            <a:endParaRPr lang="en-US" sz="500">
              <a:latin typeface="Arial" charset="0"/>
            </a:endParaRPr>
          </a:p>
          <a:p>
            <a:pPr algn="just"/>
            <a:r>
              <a:rPr lang="en-US" sz="2800">
                <a:latin typeface="Arial" charset="0"/>
              </a:rPr>
              <a:t> D)Tất cả các ý trên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95250" y="4953000"/>
            <a:ext cx="3505200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" charset="0"/>
              </a:rPr>
              <a:t>D)Tất cả các ý trên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614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61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14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500"/>
                                        <p:tgtEl>
                                          <p:spTgt spid="61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4" grpId="0" build="allAtOnce" animBg="1"/>
      <p:bldP spid="614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13" name="Group 25"/>
          <p:cNvGraphicFramePr>
            <a:graphicFrameLocks noGrp="1"/>
          </p:cNvGraphicFramePr>
          <p:nvPr/>
        </p:nvGraphicFramePr>
        <p:xfrm>
          <a:off x="228600" y="2819400"/>
          <a:ext cx="8686800" cy="3906838"/>
        </p:xfrm>
        <a:graphic>
          <a:graphicData uri="http://schemas.openxmlformats.org/drawingml/2006/table">
            <a:tbl>
              <a:tblPr/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Môi trường cho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Môi trường nhận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3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637" name="Rectangle 21"/>
          <p:cNvSpPr>
            <a:spLocks noChangeArrowheads="1"/>
          </p:cNvSpPr>
          <p:nvPr/>
        </p:nvSpPr>
        <p:spPr bwMode="auto">
          <a:xfrm>
            <a:off x="252413" y="1600200"/>
            <a:ext cx="8739187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b="1">
                <a:solidFill>
                  <a:schemeClr val="accent2"/>
                </a:solidFill>
                <a:latin typeface="Arial" charset="0"/>
              </a:rPr>
              <a:t>Hãy liệt kê những thứ mà môi trường cung cấp hoặc </a:t>
            </a:r>
          </a:p>
          <a:p>
            <a:pPr algn="just"/>
            <a:r>
              <a:rPr lang="en-US" b="1">
                <a:solidFill>
                  <a:schemeClr val="accent2"/>
                </a:solidFill>
                <a:latin typeface="Arial" charset="0"/>
              </a:rPr>
              <a:t>nhận lại từ hoạt động sống và sản xuất của con người:</a:t>
            </a:r>
          </a:p>
        </p:txBody>
      </p:sp>
      <p:sp>
        <p:nvSpPr>
          <p:cNvPr id="26638" name="Text Box 27"/>
          <p:cNvSpPr txBox="1">
            <a:spLocks noChangeArrowheads="1"/>
          </p:cNvSpPr>
          <p:nvPr/>
        </p:nvSpPr>
        <p:spPr bwMode="auto">
          <a:xfrm>
            <a:off x="152400" y="38100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 err="1">
                <a:latin typeface="Arial" charset="0"/>
              </a:rPr>
              <a:t>Tuần</a:t>
            </a:r>
            <a:r>
              <a:rPr lang="en-US" sz="2000" u="sng" dirty="0">
                <a:latin typeface="Arial" charset="0"/>
              </a:rPr>
              <a:t> </a:t>
            </a:r>
            <a:r>
              <a:rPr lang="en-US" sz="2000" u="sng" dirty="0" smtClean="0">
                <a:latin typeface="Arial" charset="0"/>
              </a:rPr>
              <a:t>31:</a:t>
            </a:r>
            <a:endParaRPr lang="en-US" sz="2000" u="sng" dirty="0">
              <a:latin typeface="Arial" charset="0"/>
            </a:endParaRPr>
          </a:p>
        </p:txBody>
      </p:sp>
      <p:sp>
        <p:nvSpPr>
          <p:cNvPr id="26639" name="Text Box 28"/>
          <p:cNvSpPr txBox="1">
            <a:spLocks noChangeArrowheads="1"/>
          </p:cNvSpPr>
          <p:nvPr/>
        </p:nvSpPr>
        <p:spPr bwMode="auto">
          <a:xfrm>
            <a:off x="152400" y="9144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 err="1">
                <a:latin typeface="Arial" charset="0"/>
              </a:rPr>
              <a:t>Tiết</a:t>
            </a:r>
            <a:r>
              <a:rPr lang="en-US" sz="2000" u="sng" dirty="0">
                <a:latin typeface="Arial" charset="0"/>
              </a:rPr>
              <a:t> </a:t>
            </a:r>
            <a:r>
              <a:rPr lang="en-US" sz="2000" u="sng" dirty="0" smtClean="0">
                <a:latin typeface="Arial" charset="0"/>
              </a:rPr>
              <a:t>62:</a:t>
            </a:r>
            <a:endParaRPr lang="en-US" sz="2000" u="sng" dirty="0">
              <a:latin typeface="Arial" charset="0"/>
            </a:endParaRPr>
          </a:p>
        </p:txBody>
      </p:sp>
      <p:sp>
        <p:nvSpPr>
          <p:cNvPr id="26640" name="Text Box 29"/>
          <p:cNvSpPr txBox="1">
            <a:spLocks noChangeArrowheads="1"/>
          </p:cNvSpPr>
          <p:nvPr/>
        </p:nvSpPr>
        <p:spPr bwMode="auto">
          <a:xfrm>
            <a:off x="3200400" y="381000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>
                <a:latin typeface="Arial" charset="0"/>
              </a:rPr>
              <a:t>KHOA HỌC</a:t>
            </a:r>
          </a:p>
        </p:txBody>
      </p:sp>
      <p:sp>
        <p:nvSpPr>
          <p:cNvPr id="26641" name="Text Box 30"/>
          <p:cNvSpPr txBox="1">
            <a:spLocks noChangeArrowheads="1"/>
          </p:cNvSpPr>
          <p:nvPr/>
        </p:nvSpPr>
        <p:spPr bwMode="auto">
          <a:xfrm>
            <a:off x="1447800" y="838200"/>
            <a:ext cx="609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A50021"/>
                </a:solidFill>
                <a:latin typeface="Arial" charset="0"/>
              </a:rPr>
              <a:t>VAI TRÒ CỦA MÔI TRƯỜNG TỰ NHIÊN ĐỐI VỚI ĐỜI SỐNG CON NGƯỜI</a:t>
            </a:r>
          </a:p>
        </p:txBody>
      </p:sp>
      <p:graphicFrame>
        <p:nvGraphicFramePr>
          <p:cNvPr id="63521" name="Group 33"/>
          <p:cNvGraphicFramePr>
            <a:graphicFrameLocks noGrp="1"/>
          </p:cNvGraphicFramePr>
          <p:nvPr/>
        </p:nvGraphicFramePr>
        <p:xfrm>
          <a:off x="228600" y="2819400"/>
          <a:ext cx="8686800" cy="3906838"/>
        </p:xfrm>
        <a:graphic>
          <a:graphicData uri="http://schemas.openxmlformats.org/drawingml/2006/table">
            <a:tbl>
              <a:tblPr/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3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Thức ăn, nước uống, khí thở, nơi ở…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Các tài nguyên thiên nhiên để con người sử dụng trong đời sống, sản xuất.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Các chất thải.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ChangeArrowheads="1"/>
          </p:cNvSpPr>
          <p:nvPr/>
        </p:nvSpPr>
        <p:spPr bwMode="auto">
          <a:xfrm>
            <a:off x="152400" y="2298700"/>
            <a:ext cx="8763000" cy="2909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2800">
                <a:latin typeface="Arial" charset="0"/>
              </a:rPr>
              <a:t>- Môi trường tự nhiên cung cấp cho con người:  </a:t>
            </a:r>
          </a:p>
          <a:p>
            <a:pPr algn="just"/>
            <a:r>
              <a:rPr lang="en-US" sz="2800">
                <a:latin typeface="Arial" charset="0"/>
              </a:rPr>
              <a:t>  + Thức ăn, nước uống, khí thở, nơi ở…</a:t>
            </a:r>
          </a:p>
          <a:p>
            <a:pPr algn="just"/>
            <a:r>
              <a:rPr lang="en-US" sz="2800">
                <a:latin typeface="Arial" charset="0"/>
              </a:rPr>
              <a:t>  + Các tài nguyên thiên nhiên để con người sử dụng </a:t>
            </a:r>
          </a:p>
          <a:p>
            <a:pPr algn="just"/>
            <a:r>
              <a:rPr lang="en-US" sz="2800">
                <a:latin typeface="Arial" charset="0"/>
              </a:rPr>
              <a:t>trong đời sống, sản xuất.</a:t>
            </a:r>
          </a:p>
          <a:p>
            <a:pPr algn="just"/>
            <a:r>
              <a:rPr lang="en-US" sz="3600">
                <a:latin typeface="Arial" charset="0"/>
              </a:rPr>
              <a:t>- </a:t>
            </a:r>
            <a:r>
              <a:rPr lang="en-US" sz="2800">
                <a:latin typeface="Arial" charset="0"/>
              </a:rPr>
              <a:t>Môi trường còn  là</a:t>
            </a:r>
            <a:r>
              <a:rPr lang="en-US" sz="3600">
                <a:latin typeface="Arial" charset="0"/>
              </a:rPr>
              <a:t> </a:t>
            </a:r>
            <a:r>
              <a:rPr lang="en-US" sz="2800">
                <a:latin typeface="Arial" charset="0"/>
              </a:rPr>
              <a:t>nơi tiếp nhận các chất thải.</a:t>
            </a:r>
          </a:p>
        </p:txBody>
      </p:sp>
      <p:sp>
        <p:nvSpPr>
          <p:cNvPr id="27651" name="Text Box 10"/>
          <p:cNvSpPr txBox="1">
            <a:spLocks noChangeArrowheads="1"/>
          </p:cNvSpPr>
          <p:nvPr/>
        </p:nvSpPr>
        <p:spPr bwMode="auto">
          <a:xfrm>
            <a:off x="0" y="1928813"/>
            <a:ext cx="9286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>
                <a:latin typeface="Arial" charset="0"/>
              </a:rPr>
              <a:t>1.Vai trò của môi trường đối với đời sống con người:</a:t>
            </a:r>
          </a:p>
        </p:txBody>
      </p:sp>
      <p:sp>
        <p:nvSpPr>
          <p:cNvPr id="27653" name="Text Box 13"/>
          <p:cNvSpPr txBox="1">
            <a:spLocks noChangeArrowheads="1"/>
          </p:cNvSpPr>
          <p:nvPr/>
        </p:nvSpPr>
        <p:spPr bwMode="auto">
          <a:xfrm>
            <a:off x="152400" y="9144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 err="1">
                <a:latin typeface="Arial" charset="0"/>
              </a:rPr>
              <a:t>Tiết</a:t>
            </a:r>
            <a:r>
              <a:rPr lang="en-US" sz="2000" u="sng" dirty="0">
                <a:latin typeface="Arial" charset="0"/>
              </a:rPr>
              <a:t> </a:t>
            </a:r>
            <a:r>
              <a:rPr lang="en-US" sz="2000" u="sng" dirty="0" smtClean="0">
                <a:latin typeface="Arial" charset="0"/>
              </a:rPr>
              <a:t>62:</a:t>
            </a:r>
            <a:endParaRPr lang="en-US" sz="2000" u="sng" dirty="0">
              <a:latin typeface="Arial" charset="0"/>
            </a:endParaRPr>
          </a:p>
        </p:txBody>
      </p:sp>
      <p:sp>
        <p:nvSpPr>
          <p:cNvPr id="27655" name="Text Box 15"/>
          <p:cNvSpPr txBox="1">
            <a:spLocks noChangeArrowheads="1"/>
          </p:cNvSpPr>
          <p:nvPr/>
        </p:nvSpPr>
        <p:spPr bwMode="auto">
          <a:xfrm>
            <a:off x="1447800" y="838200"/>
            <a:ext cx="609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A50021"/>
                </a:solidFill>
                <a:latin typeface="Arial" charset="0"/>
              </a:rPr>
              <a:t>VAI TRÒ CỦA MÔI TRƯỜNG TỰ NHIÊN ĐỐI VỚI ĐỜI SỐNG CON NGƯỜI</a:t>
            </a:r>
          </a:p>
        </p:txBody>
      </p:sp>
      <p:sp>
        <p:nvSpPr>
          <p:cNvPr id="86034" name="Text Box 18"/>
          <p:cNvSpPr txBox="1">
            <a:spLocks noChangeArrowheads="1"/>
          </p:cNvSpPr>
          <p:nvPr/>
        </p:nvSpPr>
        <p:spPr bwMode="auto">
          <a:xfrm>
            <a:off x="65088" y="5029200"/>
            <a:ext cx="8316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latin typeface="Arial" charset="0"/>
              </a:rPr>
              <a:t>2.Tác động của con người tới môi trường: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3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2275</TotalTime>
  <Words>969</Words>
  <Application>Microsoft Office PowerPoint</Application>
  <PresentationFormat>On-screen Show (4:3)</PresentationFormat>
  <Paragraphs>139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Môi trường tự nhiên đóng vai trò quan trọng như thế nào đối với đời sống con người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Chúng ta phải làm gì để bảo vệ môi trường 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143</cp:revision>
  <cp:lastPrinted>1601-01-01T00:00:00Z</cp:lastPrinted>
  <dcterms:created xsi:type="dcterms:W3CDTF">1601-01-01T00:00:00Z</dcterms:created>
  <dcterms:modified xsi:type="dcterms:W3CDTF">2024-04-18T16:16:38Z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