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2" r:id="rId4"/>
    <p:sldId id="318" r:id="rId5"/>
    <p:sldId id="269" r:id="rId6"/>
    <p:sldId id="286" r:id="rId7"/>
    <p:sldId id="307" r:id="rId8"/>
    <p:sldId id="306" r:id="rId9"/>
    <p:sldId id="308" r:id="rId10"/>
    <p:sldId id="309" r:id="rId11"/>
    <p:sldId id="310" r:id="rId12"/>
    <p:sldId id="311" r:id="rId13"/>
    <p:sldId id="312" r:id="rId14"/>
    <p:sldId id="313" r:id="rId15"/>
    <p:sldId id="314" r:id="rId16"/>
    <p:sldId id="317" r:id="rId17"/>
    <p:sldId id="315" r:id="rId18"/>
    <p:sldId id="299" r:id="rId19"/>
    <p:sldId id="316" r:id="rId20"/>
    <p:sldId id="319" r:id="rId21"/>
  </p:sldIdLst>
  <p:sldSz cx="18288000" cy="10287000"/>
  <p:notesSz cx="6858000" cy="9144000"/>
  <p:embeddedFontLst>
    <p:embeddedFont>
      <p:font typeface="Cambria" panose="0204050305040603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3E31"/>
    <a:srgbClr val="F8F5E7"/>
    <a:srgbClr val="CF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0" autoAdjust="0"/>
    <p:restoredTop sz="94687" autoAdjust="0"/>
  </p:normalViewPr>
  <p:slideViewPr>
    <p:cSldViewPr>
      <p:cViewPr varScale="1">
        <p:scale>
          <a:sx n="48" d="100"/>
          <a:sy n="48" d="100"/>
        </p:scale>
        <p:origin x="4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11F8-B144-3A46-9DA2-900B45CFB540}" type="datetimeFigureOut">
              <a:rPr lang="x-none" smtClean="0"/>
              <a:t>4/4/2024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92E5-A688-AB48-B581-B012EE984B30}" type="slidenum">
              <a:rPr lang="x-none" smtClean="0"/>
              <a:t>‹#›</a:t>
            </a:fld>
            <a:endParaRPr lang="x-none"/>
          </a:p>
        </p:txBody>
      </p:sp>
    </p:spTree>
    <p:extLst>
      <p:ext uri="{BB962C8B-B14F-4D97-AF65-F5344CB8AC3E}">
        <p14:creationId xmlns:p14="http://schemas.microsoft.com/office/powerpoint/2010/main" val="833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258A92E5-A688-AB48-B581-B012EE984B30}" type="slidenum">
              <a:rPr lang="x-none" smtClean="0"/>
              <a:t>1</a:t>
            </a:fld>
            <a:endParaRPr lang="x-none"/>
          </a:p>
        </p:txBody>
      </p:sp>
    </p:spTree>
    <p:extLst>
      <p:ext uri="{BB962C8B-B14F-4D97-AF65-F5344CB8AC3E}">
        <p14:creationId xmlns:p14="http://schemas.microsoft.com/office/powerpoint/2010/main" val="24829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860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2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2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9"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1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17" Type="http://schemas.openxmlformats.org/officeDocument/2006/relationships/image" Target="../media/image8.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1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17" Type="http://schemas.openxmlformats.org/officeDocument/2006/relationships/image" Target="../media/image8.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7.svg"/><Relationship Id="rId5" Type="http://schemas.openxmlformats.org/officeDocument/2006/relationships/image" Target="../media/image25.sv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svg"/><Relationship Id="rId7" Type="http://schemas.openxmlformats.org/officeDocument/2006/relationships/image" Target="../media/image2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svg"/><Relationship Id="rId5" Type="http://schemas.openxmlformats.org/officeDocument/2006/relationships/image" Target="../media/image30.sv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1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17" Type="http://schemas.openxmlformats.org/officeDocument/2006/relationships/image" Target="../media/image8.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x-none"/>
          </a:p>
        </p:txBody>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x-none"/>
          </a:p>
        </p:txBody>
      </p:sp>
      <p:sp>
        <p:nvSpPr>
          <p:cNvPr id="6" name="Freeform 6"/>
          <p:cNvSpPr/>
          <p:nvPr/>
        </p:nvSpPr>
        <p:spPr>
          <a:xfrm>
            <a:off x="15248040" y="-980966"/>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x-none"/>
          </a:p>
        </p:txBody>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x-none"/>
          </a:p>
        </p:txBody>
      </p:sp>
      <p:sp>
        <p:nvSpPr>
          <p:cNvPr id="8" name="Freeform 5">
            <a:extLst>
              <a:ext uri="{FF2B5EF4-FFF2-40B4-BE49-F238E27FC236}">
                <a16:creationId xmlns=""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7"/>
            <a:stretch>
              <a:fillRect/>
            </a:stretch>
          </a:blipFill>
        </p:spPr>
        <p:txBody>
          <a:bodyPr/>
          <a:lstStyle/>
          <a:p>
            <a:endParaRPr lang="x-none"/>
          </a:p>
        </p:txBody>
      </p:sp>
      <p:pic>
        <p:nvPicPr>
          <p:cNvPr id="16" name="Picture 15">
            <a:extLst>
              <a:ext uri="{FF2B5EF4-FFF2-40B4-BE49-F238E27FC236}">
                <a16:creationId xmlns="" xmlns:a16="http://schemas.microsoft.com/office/drawing/2014/main" id="{B47A5030-D170-6949-B621-662A6EFCD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36822" y="513510"/>
            <a:ext cx="2090905" cy="2090905"/>
          </a:xfrm>
          <a:prstGeom prst="rect">
            <a:avLst/>
          </a:prstGeom>
        </p:spPr>
      </p:pic>
      <p:sp>
        <p:nvSpPr>
          <p:cNvPr id="18" name="Freeform 13">
            <a:extLst>
              <a:ext uri="{FF2B5EF4-FFF2-40B4-BE49-F238E27FC236}">
                <a16:creationId xmlns=""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x-none"/>
          </a:p>
        </p:txBody>
      </p:sp>
      <p:sp>
        <p:nvSpPr>
          <p:cNvPr id="19" name="Freeform 11">
            <a:extLst>
              <a:ext uri="{FF2B5EF4-FFF2-40B4-BE49-F238E27FC236}">
                <a16:creationId xmlns=""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x-none"/>
          </a:p>
        </p:txBody>
      </p:sp>
      <p:pic>
        <p:nvPicPr>
          <p:cNvPr id="21" name="Picture 20">
            <a:extLst>
              <a:ext uri="{FF2B5EF4-FFF2-40B4-BE49-F238E27FC236}">
                <a16:creationId xmlns="" xmlns:a16="http://schemas.microsoft.com/office/drawing/2014/main" id="{9FDEEFB0-ECD3-BF4D-BF1C-56B560F0C228}"/>
              </a:ext>
            </a:extLst>
          </p:cNvPr>
          <p:cNvPicPr>
            <a:picLocks noChangeAspect="1"/>
          </p:cNvPicPr>
          <p:nvPr/>
        </p:nvPicPr>
        <p:blipFill>
          <a:blip r:embed="rId13"/>
          <a:stretch>
            <a:fillRect/>
          </a:stretch>
        </p:blipFill>
        <p:spPr>
          <a:xfrm>
            <a:off x="4332064" y="2870912"/>
            <a:ext cx="127889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15" name="Freeform 5">
              <a:extLst>
                <a:ext uri="{FF2B5EF4-FFF2-40B4-BE49-F238E27FC236}">
                  <a16:creationId xmlns=""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1184368" y="2172236"/>
            <a:ext cx="10779575" cy="6247864"/>
          </a:xfrm>
          <a:prstGeom prst="rect">
            <a:avLst/>
          </a:prstGeom>
          <a:noFill/>
        </p:spPr>
        <p:txBody>
          <a:bodyPr wrap="square" rtlCol="0">
            <a:spAutoFit/>
          </a:bodyPr>
          <a:lstStyle/>
          <a:p>
            <a:pPr algn="just"/>
            <a:r>
              <a:rPr lang="vi-VN" sz="4000" b="1" dirty="0">
                <a:solidFill>
                  <a:srgbClr val="00B050"/>
                </a:solidFill>
                <a:latin typeface="Cambria" panose="02040503050406030204" pitchFamily="18" charset="0"/>
              </a:rPr>
              <a:t>c</a:t>
            </a:r>
            <a:r>
              <a:rPr lang="vi-VN" sz="4000" b="1" i="0" dirty="0">
                <a:solidFill>
                  <a:srgbClr val="00B050"/>
                </a:solidFill>
                <a:effectLst/>
                <a:latin typeface="Cambria" panose="02040503050406030204" pitchFamily="18" charset="0"/>
              </a:rPr>
              <a:t>. Tả thân cây</a:t>
            </a:r>
            <a:endParaRPr lang="vi-VN" sz="4000" dirty="0">
              <a:solidFill>
                <a:srgbClr val="00B050"/>
              </a:solidFill>
              <a:latin typeface="Cambria" panose="02040503050406030204" pitchFamily="18" charset="0"/>
            </a:endParaRPr>
          </a:p>
          <a:p>
            <a:pPr algn="just"/>
            <a:r>
              <a:rPr lang="vi-VN" sz="4000" b="1"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dirty="0">
                <a:solidFill>
                  <a:srgbClr val="000000"/>
                </a:solidFill>
                <a:latin typeface="Cambria" panose="02040503050406030204" pitchFamily="18" charset="0"/>
              </a:rPr>
              <a:t>(Theo Lép Tôn-xtôi)</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3160131" y="7780926"/>
            <a:ext cx="11963400"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Những từ ngữ nào tả thân cây sồi gây ấn tượng mạnh đối với em? </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pic>
        <p:nvPicPr>
          <p:cNvPr id="7" name="Picture 6">
            <a:extLst>
              <a:ext uri="{FF2B5EF4-FFF2-40B4-BE49-F238E27FC236}">
                <a16:creationId xmlns="" xmlns:a16="http://schemas.microsoft.com/office/drawing/2014/main" id="{8E2E6299-FD31-AC47-8F05-CA7BE0C11EE9}"/>
              </a:ext>
            </a:extLst>
          </p:cNvPr>
          <p:cNvPicPr>
            <a:picLocks noChangeAspect="1"/>
          </p:cNvPicPr>
          <p:nvPr/>
        </p:nvPicPr>
        <p:blipFill>
          <a:blip r:embed="rId8"/>
          <a:stretch>
            <a:fillRect/>
          </a:stretch>
        </p:blipFill>
        <p:spPr>
          <a:xfrm>
            <a:off x="11963943" y="2811683"/>
            <a:ext cx="4948947" cy="4225551"/>
          </a:xfrm>
          <a:prstGeom prst="rect">
            <a:avLst/>
          </a:prstGeom>
        </p:spPr>
      </p:pic>
    </p:spTree>
    <p:extLst>
      <p:ext uri="{BB962C8B-B14F-4D97-AF65-F5344CB8AC3E}">
        <p14:creationId xmlns:p14="http://schemas.microsoft.com/office/powerpoint/2010/main" val="248499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670824" y="1512956"/>
            <a:ext cx="15245576" cy="923330"/>
          </a:xfrm>
          <a:prstGeom prst="rect">
            <a:avLst/>
          </a:prstGeom>
          <a:noFill/>
        </p:spPr>
        <p:txBody>
          <a:bodyPr wrap="square" rtlCol="0">
            <a:spAutoFit/>
          </a:bodyPr>
          <a:lstStyle/>
          <a:p>
            <a:r>
              <a:rPr lang="x-none"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13" name="Freeform 3">
            <a:extLst>
              <a:ext uri="{FF2B5EF4-FFF2-40B4-BE49-F238E27FC236}">
                <a16:creationId xmlns=""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x-none"/>
          </a:p>
        </p:txBody>
      </p:sp>
    </p:spTree>
    <p:extLst>
      <p:ext uri="{BB962C8B-B14F-4D97-AF65-F5344CB8AC3E}">
        <p14:creationId xmlns:p14="http://schemas.microsoft.com/office/powerpoint/2010/main" val="320701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210775" y="882234"/>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697777" y="882234"/>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813989" y="1519167"/>
            <a:ext cx="15051556" cy="4893647"/>
          </a:xfrm>
          <a:prstGeom prst="rect">
            <a:avLst/>
          </a:prstGeom>
          <a:noFill/>
        </p:spPr>
        <p:txBody>
          <a:bodyPr wrap="square" rtlCol="0">
            <a:spAutoFit/>
          </a:bodyPr>
          <a:lstStyle/>
          <a:p>
            <a:pPr algn="just"/>
            <a:r>
              <a:rPr lang="vi-VN" sz="4000" b="1" i="0" dirty="0">
                <a:solidFill>
                  <a:srgbClr val="00B050"/>
                </a:solidFill>
                <a:effectLst/>
                <a:latin typeface="Cambria" panose="02040503050406030204" pitchFamily="18" charset="0"/>
              </a:rPr>
              <a:t>a. Tả lá</a:t>
            </a:r>
          </a:p>
          <a:p>
            <a:pPr algn="just"/>
            <a:r>
              <a:rPr lang="vi-VN" sz="4000" b="1"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200" dirty="0">
                <a:solidFill>
                  <a:srgbClr val="000000"/>
                </a:solidFill>
                <a:latin typeface="Cambria" panose="02040503050406030204" pitchFamily="18" charset="0"/>
              </a:rPr>
              <a:t>(Đoàn Giỏi)</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310166" y="6484996"/>
            <a:ext cx="12115802"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Câu mở đầu đoạn cho biết cây bàng mùa nào cũng đẹp.</a:t>
            </a:r>
          </a:p>
        </p:txBody>
      </p:sp>
      <p:sp>
        <p:nvSpPr>
          <p:cNvPr id="13" name="TextBox 12">
            <a:extLst>
              <a:ext uri="{FF2B5EF4-FFF2-40B4-BE49-F238E27FC236}">
                <a16:creationId xmlns="" xmlns:a16="http://schemas.microsoft.com/office/drawing/2014/main" id="{F8DD3B3E-7BD1-2449-B25E-C3E5379BC16D}"/>
              </a:ext>
            </a:extLst>
          </p:cNvPr>
          <p:cNvSpPr txBox="1"/>
          <p:nvPr/>
        </p:nvSpPr>
        <p:spPr>
          <a:xfrm>
            <a:off x="331581" y="7146090"/>
            <a:ext cx="14896441"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Lá bàng được tả theo trình tự thời gian từ mùa xuân đến mùa đông</a:t>
            </a:r>
          </a:p>
        </p:txBody>
      </p:sp>
      <p:sp>
        <p:nvSpPr>
          <p:cNvPr id="14" name="TextBox 13">
            <a:extLst>
              <a:ext uri="{FF2B5EF4-FFF2-40B4-BE49-F238E27FC236}">
                <a16:creationId xmlns="" xmlns:a16="http://schemas.microsoft.com/office/drawing/2014/main" id="{7D6AF20F-582E-1445-9E7B-7B632902128B}"/>
              </a:ext>
            </a:extLst>
          </p:cNvPr>
          <p:cNvSpPr txBox="1"/>
          <p:nvPr/>
        </p:nvSpPr>
        <p:spPr>
          <a:xfrm>
            <a:off x="310166" y="7825976"/>
            <a:ext cx="14630401"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Tác giả yêu thích màu lá cây bàng vào mùa đông nhất. Vì mùa đông lá bàng đỏ như đồng, có thể nhìn cả ngày không chán.</a:t>
            </a:r>
          </a:p>
        </p:txBody>
      </p:sp>
      <p:cxnSp>
        <p:nvCxnSpPr>
          <p:cNvPr id="15" name="Straight Connector 14">
            <a:extLst>
              <a:ext uri="{FF2B5EF4-FFF2-40B4-BE49-F238E27FC236}">
                <a16:creationId xmlns="" xmlns:a16="http://schemas.microsoft.com/office/drawing/2014/main" id="{B3AD6E7A-6F70-B243-86A5-4393E473B30E}"/>
              </a:ext>
            </a:extLst>
          </p:cNvPr>
          <p:cNvCxnSpPr>
            <a:cxnSpLocks/>
          </p:cNvCxnSpPr>
          <p:nvPr/>
        </p:nvCxnSpPr>
        <p:spPr>
          <a:xfrm>
            <a:off x="12724315" y="2781300"/>
            <a:ext cx="1828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DFE6B23-D83D-3348-B3D6-AFC5605499C8}"/>
              </a:ext>
            </a:extLst>
          </p:cNvPr>
          <p:cNvCxnSpPr>
            <a:cxnSpLocks/>
          </p:cNvCxnSpPr>
          <p:nvPr/>
        </p:nvCxnSpPr>
        <p:spPr>
          <a:xfrm>
            <a:off x="813989" y="522135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29D56C1-4C0E-4741-8F98-1FA131220316}"/>
              </a:ext>
            </a:extLst>
          </p:cNvPr>
          <p:cNvCxnSpPr>
            <a:cxnSpLocks/>
          </p:cNvCxnSpPr>
          <p:nvPr/>
        </p:nvCxnSpPr>
        <p:spPr>
          <a:xfrm>
            <a:off x="12425968" y="3390900"/>
            <a:ext cx="159483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1326A94-B645-F34C-9E24-EEF7A77E07CF}"/>
              </a:ext>
            </a:extLst>
          </p:cNvPr>
          <p:cNvCxnSpPr>
            <a:cxnSpLocks/>
          </p:cNvCxnSpPr>
          <p:nvPr/>
        </p:nvCxnSpPr>
        <p:spPr>
          <a:xfrm flipV="1">
            <a:off x="11963401" y="4582081"/>
            <a:ext cx="3590368" cy="123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3BD95BD7-AD60-9B41-848F-FC1AB9549E80}"/>
              </a:ext>
            </a:extLst>
          </p:cNvPr>
          <p:cNvCxnSpPr>
            <a:cxnSpLocks/>
          </p:cNvCxnSpPr>
          <p:nvPr/>
        </p:nvCxnSpPr>
        <p:spPr>
          <a:xfrm>
            <a:off x="7962899" y="5221357"/>
            <a:ext cx="762216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682060EC-2E4C-BE4C-88E3-68704170B02D}"/>
              </a:ext>
            </a:extLst>
          </p:cNvPr>
          <p:cNvCxnSpPr>
            <a:cxnSpLocks/>
          </p:cNvCxnSpPr>
          <p:nvPr/>
        </p:nvCxnSpPr>
        <p:spPr>
          <a:xfrm>
            <a:off x="1066489" y="5829300"/>
            <a:ext cx="50298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82060EC-2E4C-BE4C-88E3-68704170B02D}"/>
              </a:ext>
            </a:extLst>
          </p:cNvPr>
          <p:cNvCxnSpPr>
            <a:cxnSpLocks/>
          </p:cNvCxnSpPr>
          <p:nvPr/>
        </p:nvCxnSpPr>
        <p:spPr>
          <a:xfrm>
            <a:off x="2185589" y="3349487"/>
            <a:ext cx="9777812" cy="4141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682060EC-2E4C-BE4C-88E3-68704170B02D}"/>
              </a:ext>
            </a:extLst>
          </p:cNvPr>
          <p:cNvCxnSpPr>
            <a:cxnSpLocks/>
          </p:cNvCxnSpPr>
          <p:nvPr/>
        </p:nvCxnSpPr>
        <p:spPr>
          <a:xfrm>
            <a:off x="10625647" y="3965990"/>
            <a:ext cx="327691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682060EC-2E4C-BE4C-88E3-68704170B02D}"/>
              </a:ext>
            </a:extLst>
          </p:cNvPr>
          <p:cNvCxnSpPr>
            <a:cxnSpLocks/>
          </p:cNvCxnSpPr>
          <p:nvPr/>
        </p:nvCxnSpPr>
        <p:spPr>
          <a:xfrm>
            <a:off x="962056" y="3965990"/>
            <a:ext cx="215843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229D56C1-4C0E-4741-8F98-1FA131220316}"/>
              </a:ext>
            </a:extLst>
          </p:cNvPr>
          <p:cNvCxnSpPr>
            <a:cxnSpLocks/>
          </p:cNvCxnSpPr>
          <p:nvPr/>
        </p:nvCxnSpPr>
        <p:spPr>
          <a:xfrm>
            <a:off x="7542350" y="4582081"/>
            <a:ext cx="19064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682060EC-2E4C-BE4C-88E3-68704170B02D}"/>
              </a:ext>
            </a:extLst>
          </p:cNvPr>
          <p:cNvCxnSpPr>
            <a:cxnSpLocks/>
          </p:cNvCxnSpPr>
          <p:nvPr/>
        </p:nvCxnSpPr>
        <p:spPr>
          <a:xfrm>
            <a:off x="4209635" y="4582081"/>
            <a:ext cx="18866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5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par>
                                <p:cTn id="43" presetID="9"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par>
                                <p:cTn id="46" presetID="9"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par>
                                <p:cTn id="49" presetID="9"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dissolve">
                                      <p:cBhvr>
                                        <p:cTn id="51" dur="500"/>
                                        <p:tgtEl>
                                          <p:spTgt spid="26"/>
                                        </p:tgtEl>
                                      </p:cBhvr>
                                    </p:animEffect>
                                  </p:childTnLst>
                                </p:cTn>
                              </p:par>
                              <p:par>
                                <p:cTn id="52" presetID="9"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par>
                                <p:cTn id="55" presetID="9"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326568" y="992639"/>
            <a:ext cx="17275631"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580012" y="1297577"/>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580012" y="2032860"/>
            <a:ext cx="16825642" cy="3170099"/>
          </a:xfrm>
          <a:prstGeom prst="rect">
            <a:avLst/>
          </a:prstGeom>
          <a:noFill/>
        </p:spPr>
        <p:txBody>
          <a:bodyPr wrap="square" rtlCol="0">
            <a:spAutoFit/>
          </a:bodyPr>
          <a:lstStyle/>
          <a:p>
            <a:pPr algn="just"/>
            <a:r>
              <a:rPr lang="vi-VN" sz="4000" b="1" dirty="0">
                <a:solidFill>
                  <a:srgbClr val="00B050"/>
                </a:solidFill>
                <a:latin typeface="Cambria" panose="02040503050406030204" pitchFamily="18" charset="0"/>
              </a:rPr>
              <a:t>b</a:t>
            </a:r>
            <a:r>
              <a:rPr lang="vi-VN" sz="4000" b="1" i="0" dirty="0">
                <a:solidFill>
                  <a:srgbClr val="00B050"/>
                </a:solidFill>
                <a:effectLst/>
                <a:latin typeface="Cambria" panose="02040503050406030204" pitchFamily="18" charset="0"/>
              </a:rPr>
              <a:t>. Tả </a:t>
            </a:r>
            <a:r>
              <a:rPr lang="vi-VN" sz="4000" b="1" dirty="0">
                <a:solidFill>
                  <a:srgbClr val="00B050"/>
                </a:solidFill>
                <a:latin typeface="Cambria" panose="02040503050406030204" pitchFamily="18" charset="0"/>
              </a:rPr>
              <a:t>hoa</a:t>
            </a:r>
            <a:endParaRPr lang="vi-VN" sz="4000" dirty="0">
              <a:solidFill>
                <a:srgbClr val="00B050"/>
              </a:solidFill>
              <a:latin typeface="Cambria" panose="02040503050406030204" pitchFamily="18" charset="0"/>
            </a:endParaRPr>
          </a:p>
          <a:p>
            <a:pPr algn="just"/>
            <a:r>
              <a:rPr lang="vi-VN" sz="4000" b="1"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r>
              <a:rPr lang="vi-VN" sz="4000" b="1" dirty="0" smtClean="0">
                <a:solidFill>
                  <a:srgbClr val="000000"/>
                </a:solidFill>
                <a:latin typeface="Cambria" panose="02040503050406030204" pitchFamily="18" charset="0"/>
              </a:rPr>
              <a:t>.</a:t>
            </a:r>
            <a:endParaRPr lang="vi-VN" sz="4000" b="1" dirty="0">
              <a:solidFill>
                <a:srgbClr val="000000"/>
              </a:solidFill>
              <a:latin typeface="Cambria" panose="02040503050406030204" pitchFamily="18" charset="0"/>
            </a:endParaRPr>
          </a:p>
        </p:txBody>
      </p:sp>
      <p:sp>
        <p:nvSpPr>
          <p:cNvPr id="2" name="TextBox 1">
            <a:extLst>
              <a:ext uri="{FF2B5EF4-FFF2-40B4-BE49-F238E27FC236}">
                <a16:creationId xmlns="" xmlns:a16="http://schemas.microsoft.com/office/drawing/2014/main" id="{E27BBE1B-7A85-374D-8439-7C1C4F5D7899}"/>
              </a:ext>
            </a:extLst>
          </p:cNvPr>
          <p:cNvSpPr txBox="1"/>
          <p:nvPr/>
        </p:nvSpPr>
        <p:spPr>
          <a:xfrm>
            <a:off x="685611" y="5461975"/>
            <a:ext cx="9124660"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Đoạn văn tả những đặc điểm: thời gian trổ hoa, hương thơm, màu sắc và hình dáng của hoa sầu riêng.</a:t>
            </a:r>
          </a:p>
        </p:txBody>
      </p:sp>
      <p:cxnSp>
        <p:nvCxnSpPr>
          <p:cNvPr id="9" name="Straight Connector 8">
            <a:extLst>
              <a:ext uri="{FF2B5EF4-FFF2-40B4-BE49-F238E27FC236}">
                <a16:creationId xmlns="" xmlns:a16="http://schemas.microsoft.com/office/drawing/2014/main" id="{FA393726-EBB1-F043-81E9-A48C5118AD32}"/>
              </a:ext>
            </a:extLst>
          </p:cNvPr>
          <p:cNvCxnSpPr>
            <a:cxnSpLocks/>
          </p:cNvCxnSpPr>
          <p:nvPr/>
        </p:nvCxnSpPr>
        <p:spPr>
          <a:xfrm flipV="1">
            <a:off x="552576" y="3863364"/>
            <a:ext cx="4246773" cy="2745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5066C2E2-428B-8840-B6B3-99A8DE589DA7}"/>
              </a:ext>
            </a:extLst>
          </p:cNvPr>
          <p:cNvCxnSpPr>
            <a:cxnSpLocks/>
          </p:cNvCxnSpPr>
          <p:nvPr/>
        </p:nvCxnSpPr>
        <p:spPr>
          <a:xfrm>
            <a:off x="10380846" y="3238500"/>
            <a:ext cx="684035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21A8A7C2-5CC4-8F42-9898-FFF3BD5D3589}"/>
              </a:ext>
            </a:extLst>
          </p:cNvPr>
          <p:cNvCxnSpPr>
            <a:cxnSpLocks/>
          </p:cNvCxnSpPr>
          <p:nvPr/>
        </p:nvCxnSpPr>
        <p:spPr>
          <a:xfrm flipV="1">
            <a:off x="9753600" y="3877092"/>
            <a:ext cx="7467600" cy="1372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D89FE2F7-4221-C04B-A6EA-CDB62C68A38A}"/>
              </a:ext>
            </a:extLst>
          </p:cNvPr>
          <p:cNvCxnSpPr>
            <a:cxnSpLocks/>
          </p:cNvCxnSpPr>
          <p:nvPr/>
        </p:nvCxnSpPr>
        <p:spPr>
          <a:xfrm flipV="1">
            <a:off x="685611" y="4483599"/>
            <a:ext cx="16535589" cy="1797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C648E632-90F6-674C-871A-A3DB77A35ACA}"/>
              </a:ext>
            </a:extLst>
          </p:cNvPr>
          <p:cNvSpPr txBox="1"/>
          <p:nvPr/>
        </p:nvSpPr>
        <p:spPr>
          <a:xfrm>
            <a:off x="651336" y="7321371"/>
            <a:ext cx="9124660"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Biện pháp so sánh giúp làm nổi bật đặc điểm hương thơm và hình dáng cánh hoa của hoa.</a:t>
            </a:r>
          </a:p>
        </p:txBody>
      </p:sp>
      <p:cxnSp>
        <p:nvCxnSpPr>
          <p:cNvPr id="26" name="Straight Connector 25">
            <a:extLst>
              <a:ext uri="{FF2B5EF4-FFF2-40B4-BE49-F238E27FC236}">
                <a16:creationId xmlns="" xmlns:a16="http://schemas.microsoft.com/office/drawing/2014/main" id="{21A8A7C2-5CC4-8F42-9898-FFF3BD5D3589}"/>
              </a:ext>
            </a:extLst>
          </p:cNvPr>
          <p:cNvCxnSpPr>
            <a:cxnSpLocks/>
          </p:cNvCxnSpPr>
          <p:nvPr/>
        </p:nvCxnSpPr>
        <p:spPr>
          <a:xfrm>
            <a:off x="685611" y="5094347"/>
            <a:ext cx="7072042"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xmlns="" id="{BDFB9AD7-3AC3-E74E-956E-D7C0FD7ACBE8}"/>
              </a:ext>
            </a:extLst>
          </p:cNvPr>
          <p:cNvPicPr>
            <a:picLocks noChangeAspect="1"/>
          </p:cNvPicPr>
          <p:nvPr/>
        </p:nvPicPr>
        <p:blipFill>
          <a:blip r:embed="rId2"/>
          <a:stretch>
            <a:fillRect/>
          </a:stretch>
        </p:blipFill>
        <p:spPr>
          <a:xfrm>
            <a:off x="11036066" y="4964758"/>
            <a:ext cx="5283200" cy="3975100"/>
          </a:xfrm>
          <a:prstGeom prst="rect">
            <a:avLst/>
          </a:prstGeom>
          <a:ln>
            <a:noFill/>
          </a:ln>
          <a:effectLst>
            <a:softEdge rad="112500"/>
          </a:effectLst>
        </p:spPr>
      </p:pic>
    </p:spTree>
    <p:extLst>
      <p:ext uri="{BB962C8B-B14F-4D97-AF65-F5344CB8AC3E}">
        <p14:creationId xmlns:p14="http://schemas.microsoft.com/office/powerpoint/2010/main" val="276993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52400" y="739504"/>
            <a:ext cx="164592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447800" y="906707"/>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451948" y="1760363"/>
            <a:ext cx="15889913" cy="4401205"/>
          </a:xfrm>
          <a:prstGeom prst="rect">
            <a:avLst/>
          </a:prstGeom>
          <a:noFill/>
        </p:spPr>
        <p:txBody>
          <a:bodyPr wrap="square" rtlCol="0">
            <a:spAutoFit/>
          </a:bodyPr>
          <a:lstStyle/>
          <a:p>
            <a:pPr algn="just"/>
            <a:r>
              <a:rPr lang="vi-VN" sz="4000" b="1" dirty="0">
                <a:solidFill>
                  <a:srgbClr val="00B050"/>
                </a:solidFill>
                <a:latin typeface="Cambria" panose="02040503050406030204" pitchFamily="18" charset="0"/>
              </a:rPr>
              <a:t>c</a:t>
            </a:r>
            <a:r>
              <a:rPr lang="vi-VN" sz="4000" b="1" i="0" dirty="0">
                <a:solidFill>
                  <a:srgbClr val="00B050"/>
                </a:solidFill>
                <a:effectLst/>
                <a:latin typeface="Cambria" panose="02040503050406030204" pitchFamily="18" charset="0"/>
              </a:rPr>
              <a:t>. Tả </a:t>
            </a:r>
            <a:r>
              <a:rPr lang="vi-VN" sz="4000" b="1" dirty="0">
                <a:solidFill>
                  <a:srgbClr val="00B050"/>
                </a:solidFill>
                <a:latin typeface="Cambria" panose="02040503050406030204" pitchFamily="18" charset="0"/>
              </a:rPr>
              <a:t>quả</a:t>
            </a:r>
            <a:endParaRPr lang="vi-VN" sz="4000" dirty="0">
              <a:solidFill>
                <a:srgbClr val="00B050"/>
              </a:solidFill>
              <a:latin typeface="Cambria" panose="02040503050406030204" pitchFamily="18" charset="0"/>
            </a:endParaRPr>
          </a:p>
          <a:p>
            <a:pPr algn="just"/>
            <a:r>
              <a:rPr lang="vi-VN" sz="4000" b="1"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a:t>
            </a:r>
            <a:r>
              <a:rPr lang="vi-VN" sz="4000" b="1" dirty="0" smtClean="0">
                <a:solidFill>
                  <a:srgbClr val="000000"/>
                </a:solidFill>
                <a:latin typeface="Cambria" panose="02040503050406030204" pitchFamily="18" charset="0"/>
              </a:rPr>
              <a:t>lự</a:t>
            </a:r>
            <a:r>
              <a:rPr lang="en-US" sz="4000" b="1" dirty="0">
                <a:solidFill>
                  <a:srgbClr val="000000"/>
                </a:solidFill>
                <a:latin typeface="Cambria" panose="02040503050406030204" pitchFamily="18" charset="0"/>
              </a:rPr>
              <a:t>.</a:t>
            </a:r>
            <a:endParaRPr lang="vi-VN" sz="3200" dirty="0">
              <a:solidFill>
                <a:srgbClr val="000000"/>
              </a:solidFill>
              <a:latin typeface="Cambria" panose="02040503050406030204" pitchFamily="18" charset="0"/>
            </a:endParaRPr>
          </a:p>
        </p:txBody>
      </p:sp>
      <p:sp>
        <p:nvSpPr>
          <p:cNvPr id="2" name="TextBox 1">
            <a:extLst>
              <a:ext uri="{FF2B5EF4-FFF2-40B4-BE49-F238E27FC236}">
                <a16:creationId xmlns="" xmlns:a16="http://schemas.microsoft.com/office/drawing/2014/main" id="{E27BBE1B-7A85-374D-8439-7C1C4F5D7899}"/>
              </a:ext>
            </a:extLst>
          </p:cNvPr>
          <p:cNvSpPr txBox="1"/>
          <p:nvPr/>
        </p:nvSpPr>
        <p:spPr>
          <a:xfrm>
            <a:off x="249789" y="6557800"/>
            <a:ext cx="12780411" cy="2308324"/>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Tác dụng của những biện pháp đó là:</a:t>
            </a:r>
          </a:p>
          <a:p>
            <a:r>
              <a:rPr lang="vi-VN" sz="3600" b="1" dirty="0">
                <a:solidFill>
                  <a:srgbClr val="AB3E31"/>
                </a:solidFill>
                <a:latin typeface="Cambria" panose="02040503050406030204" pitchFamily="18" charset="0"/>
              </a:rPr>
              <a:t>+ Làm cho câu văn trở nên sinh động, gần gũi với con người.</a:t>
            </a:r>
          </a:p>
          <a:p>
            <a:r>
              <a:rPr lang="vi-VN" sz="3600" b="1" dirty="0">
                <a:solidFill>
                  <a:srgbClr val="AB3E31"/>
                </a:solidFill>
                <a:latin typeface="Cambria" panose="02040503050406030204" pitchFamily="18" charset="0"/>
              </a:rPr>
              <a:t>+ Giúp người đọc hình dung rõ hơn về sự vật, sự việc được nói đến trong câu.</a:t>
            </a:r>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cxnSp>
        <p:nvCxnSpPr>
          <p:cNvPr id="13" name="Straight Connector 12">
            <a:extLst>
              <a:ext uri="{FF2B5EF4-FFF2-40B4-BE49-F238E27FC236}">
                <a16:creationId xmlns="" xmlns:a16="http://schemas.microsoft.com/office/drawing/2014/main" id="{3E62C348-3FFD-8547-A860-50A8C306478C}"/>
              </a:ext>
            </a:extLst>
          </p:cNvPr>
          <p:cNvCxnSpPr>
            <a:cxnSpLocks/>
          </p:cNvCxnSpPr>
          <p:nvPr/>
        </p:nvCxnSpPr>
        <p:spPr>
          <a:xfrm>
            <a:off x="7010400" y="3086100"/>
            <a:ext cx="896764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1EBB454-A721-2244-A3F0-3591DC735E4C}"/>
              </a:ext>
            </a:extLst>
          </p:cNvPr>
          <p:cNvCxnSpPr>
            <a:cxnSpLocks/>
          </p:cNvCxnSpPr>
          <p:nvPr/>
        </p:nvCxnSpPr>
        <p:spPr>
          <a:xfrm>
            <a:off x="609600" y="3700670"/>
            <a:ext cx="931337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7C56AC56-1B9F-2648-ABA3-297F277D31F0}"/>
              </a:ext>
            </a:extLst>
          </p:cNvPr>
          <p:cNvCxnSpPr>
            <a:cxnSpLocks/>
          </p:cNvCxnSpPr>
          <p:nvPr/>
        </p:nvCxnSpPr>
        <p:spPr>
          <a:xfrm>
            <a:off x="9382884" y="3700670"/>
            <a:ext cx="68374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F4D5B151-4D86-C142-BE07-D12463671C8D}"/>
              </a:ext>
            </a:extLst>
          </p:cNvPr>
          <p:cNvCxnSpPr>
            <a:cxnSpLocks/>
          </p:cNvCxnSpPr>
          <p:nvPr/>
        </p:nvCxnSpPr>
        <p:spPr>
          <a:xfrm flipV="1">
            <a:off x="609600" y="4236338"/>
            <a:ext cx="14799777" cy="762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9FE76CB-96E1-E243-83FA-DD3A9D0C9A07}"/>
              </a:ext>
            </a:extLst>
          </p:cNvPr>
          <p:cNvCxnSpPr>
            <a:cxnSpLocks/>
          </p:cNvCxnSpPr>
          <p:nvPr/>
        </p:nvCxnSpPr>
        <p:spPr>
          <a:xfrm flipV="1">
            <a:off x="609600" y="4870174"/>
            <a:ext cx="881270" cy="2552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543AD82D-D7F4-1B4E-861E-8AF21C800438}"/>
              </a:ext>
            </a:extLst>
          </p:cNvPr>
          <p:cNvCxnSpPr>
            <a:cxnSpLocks/>
          </p:cNvCxnSpPr>
          <p:nvPr/>
        </p:nvCxnSpPr>
        <p:spPr>
          <a:xfrm>
            <a:off x="3581400" y="4895702"/>
            <a:ext cx="1263891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7F4BC9E-B94E-E242-9E71-6FB91979E3C1}"/>
              </a:ext>
            </a:extLst>
          </p:cNvPr>
          <p:cNvCxnSpPr>
            <a:cxnSpLocks/>
          </p:cNvCxnSpPr>
          <p:nvPr/>
        </p:nvCxnSpPr>
        <p:spPr>
          <a:xfrm>
            <a:off x="451948" y="5448300"/>
            <a:ext cx="1576836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67F4BC9E-B94E-E242-9E71-6FB91979E3C1}"/>
              </a:ext>
            </a:extLst>
          </p:cNvPr>
          <p:cNvCxnSpPr>
            <a:cxnSpLocks/>
          </p:cNvCxnSpPr>
          <p:nvPr/>
        </p:nvCxnSpPr>
        <p:spPr>
          <a:xfrm flipV="1">
            <a:off x="542566" y="6060167"/>
            <a:ext cx="8601434" cy="508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67490" y="-198489"/>
            <a:ext cx="4779799" cy="2619792"/>
          </a:xfrm>
          <a:prstGeom prst="rect">
            <a:avLst/>
          </a:prstGeom>
          <a:ln>
            <a:noFill/>
          </a:ln>
          <a:effectLst>
            <a:softEdge rad="112500"/>
          </a:effectLst>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30200" y="5709736"/>
            <a:ext cx="5134849" cy="4533900"/>
          </a:xfrm>
          <a:prstGeom prst="rect">
            <a:avLst/>
          </a:prstGeom>
          <a:ln>
            <a:noFill/>
          </a:ln>
          <a:effectLst>
            <a:softEdge rad="112500"/>
          </a:effectLst>
        </p:spPr>
      </p:pic>
    </p:spTree>
    <p:extLst>
      <p:ext uri="{BB962C8B-B14F-4D97-AF65-F5344CB8AC3E}">
        <p14:creationId xmlns:p14="http://schemas.microsoft.com/office/powerpoint/2010/main" val="273618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 xmlns:a16="http://schemas.microsoft.com/office/drawing/2014/main" id="{659DE872-78FB-B048-9503-88AAB4D137F4}"/>
              </a:ext>
            </a:extLst>
          </p:cNvPr>
          <p:cNvGrpSpPr/>
          <p:nvPr/>
        </p:nvGrpSpPr>
        <p:grpSpPr>
          <a:xfrm>
            <a:off x="789611" y="571500"/>
            <a:ext cx="17097213" cy="8305800"/>
            <a:chOff x="0" y="0"/>
            <a:chExt cx="9597121" cy="6398080"/>
          </a:xfrm>
          <a:solidFill>
            <a:srgbClr val="CFD8BE"/>
          </a:solidFill>
        </p:grpSpPr>
        <p:sp>
          <p:nvSpPr>
            <p:cNvPr id="14" name="Freeform 4">
              <a:extLst>
                <a:ext uri="{FF2B5EF4-FFF2-40B4-BE49-F238E27FC236}">
                  <a16:creationId xmlns=""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15" name="Freeform 5">
              <a:extLst>
                <a:ext uri="{FF2B5EF4-FFF2-40B4-BE49-F238E27FC236}">
                  <a16:creationId xmlns=""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295400" y="766532"/>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1447800" y="1506996"/>
            <a:ext cx="15998303" cy="4401205"/>
          </a:xfrm>
          <a:prstGeom prst="rect">
            <a:avLst/>
          </a:prstGeom>
          <a:noFill/>
        </p:spPr>
        <p:txBody>
          <a:bodyPr wrap="square" rtlCol="0">
            <a:spAutoFit/>
          </a:bodyPr>
          <a:lstStyle/>
          <a:p>
            <a:pPr algn="just"/>
            <a:r>
              <a:rPr lang="vi-VN" sz="4000" b="1" dirty="0">
                <a:solidFill>
                  <a:srgbClr val="00B050"/>
                </a:solidFill>
                <a:latin typeface="Cambria" panose="02040503050406030204" pitchFamily="18" charset="0"/>
              </a:rPr>
              <a:t>c</a:t>
            </a:r>
            <a:r>
              <a:rPr lang="vi-VN" sz="4000" b="1" i="0" dirty="0">
                <a:solidFill>
                  <a:srgbClr val="00B050"/>
                </a:solidFill>
                <a:effectLst/>
                <a:latin typeface="Cambria" panose="02040503050406030204" pitchFamily="18" charset="0"/>
              </a:rPr>
              <a:t>. Tả thân cây</a:t>
            </a:r>
            <a:endParaRPr lang="vi-VN" sz="4000" b="1" dirty="0">
              <a:solidFill>
                <a:srgbClr val="00B050"/>
              </a:solidFill>
              <a:latin typeface="Cambria" panose="02040503050406030204" pitchFamily="18" charset="0"/>
            </a:endParaRPr>
          </a:p>
          <a:p>
            <a:pPr algn="just"/>
            <a:r>
              <a:rPr lang="vi-VN" sz="4000" b="1"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b="1" dirty="0">
                <a:solidFill>
                  <a:srgbClr val="000000"/>
                </a:solidFill>
                <a:latin typeface="Cambria" panose="02040503050406030204" pitchFamily="18" charset="0"/>
              </a:rPr>
              <a:t>(Theo Lép Tôn-xtôi)</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1384852" y="6169705"/>
            <a:ext cx="15379148" cy="1938992"/>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4000" b="1" dirty="0">
                <a:solidFill>
                  <a:srgbClr val="AB3E31"/>
                </a:solidFill>
                <a:latin typeface="Cambria" panose="02040503050406030204" pitchFamily="18" charset="0"/>
              </a:rPr>
              <a:t>Những từ ngữ tả thân cây sồi gây ấn tượng mạnh đối với em là: </a:t>
            </a:r>
            <a:r>
              <a:rPr lang="vi-VN" sz="4000" b="1" i="1" dirty="0">
                <a:solidFill>
                  <a:srgbClr val="AB3E31"/>
                </a:solidFill>
                <a:latin typeface="Cambria" panose="02040503050406030204" pitchFamily="18" charset="0"/>
              </a:rPr>
              <a:t>sừng sững, nứt nẻ đầy vết sẹo, to xù xì không cân đối, quều quào xòe rộng, con quái vật già nua cau có và khinh khỉnh, ....</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Tree>
    <p:extLst>
      <p:ext uri="{BB962C8B-B14F-4D97-AF65-F5344CB8AC3E}">
        <p14:creationId xmlns:p14="http://schemas.microsoft.com/office/powerpoint/2010/main" val="21721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x-none"/>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x-none"/>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x-none"/>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x-none"/>
          </a:p>
        </p:txBody>
      </p:sp>
      <p:sp>
        <p:nvSpPr>
          <p:cNvPr id="9" name="AutoShape 9"/>
          <p:cNvSpPr/>
          <p:nvPr/>
        </p:nvSpPr>
        <p:spPr>
          <a:xfrm>
            <a:off x="4106915" y="1975843"/>
            <a:ext cx="10074170" cy="6335314"/>
          </a:xfrm>
          <a:prstGeom prst="rect">
            <a:avLst/>
          </a:prstGeom>
          <a:solidFill>
            <a:srgbClr val="50745F"/>
          </a:solidFill>
        </p:spPr>
        <p:txBody>
          <a:bodyPr/>
          <a:lstStyle/>
          <a:p>
            <a:endParaRPr lang="x-none"/>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x-none"/>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x-none"/>
          </a:p>
        </p:txBody>
      </p:sp>
      <p:pic>
        <p:nvPicPr>
          <p:cNvPr id="13" name="Picture 12">
            <a:extLst>
              <a:ext uri="{FF2B5EF4-FFF2-40B4-BE49-F238E27FC236}">
                <a16:creationId xmlns="" xmlns:a16="http://schemas.microsoft.com/office/drawing/2014/main" id="{E9B65803-690C-2843-8A38-AE79A1583275}"/>
              </a:ext>
            </a:extLst>
          </p:cNvPr>
          <p:cNvPicPr>
            <a:picLocks noChangeAspect="1"/>
          </p:cNvPicPr>
          <p:nvPr/>
        </p:nvPicPr>
        <p:blipFill>
          <a:blip r:embed="rId20"/>
          <a:stretch>
            <a:fillRect/>
          </a:stretch>
        </p:blipFill>
        <p:spPr>
          <a:xfrm>
            <a:off x="3848099" y="3745348"/>
            <a:ext cx="10591800" cy="3695700"/>
          </a:xfrm>
          <a:prstGeom prst="rect">
            <a:avLst/>
          </a:prstGeom>
        </p:spPr>
      </p:pic>
    </p:spTree>
    <p:extLst>
      <p:ext uri="{BB962C8B-B14F-4D97-AF65-F5344CB8AC3E}">
        <p14:creationId xmlns:p14="http://schemas.microsoft.com/office/powerpoint/2010/main" val="213674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2. Viết một đoạn văn tả một bộ phận của cây mà em đã quan sát</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1739052" y="2727495"/>
            <a:ext cx="15161556" cy="3416320"/>
          </a:xfrm>
          <a:prstGeom prst="rect">
            <a:avLst/>
          </a:prstGeom>
          <a:solidFill>
            <a:srgbClr val="F8F5E7"/>
          </a:solidFill>
        </p:spPr>
        <p:txBody>
          <a:bodyPr wrap="square" rtlCol="0">
            <a:spAutoFit/>
          </a:bodyPr>
          <a:lstStyle/>
          <a:p>
            <a:pPr algn="ctr">
              <a:lnSpc>
                <a:spcPct val="150000"/>
              </a:lnSpc>
            </a:pPr>
            <a:r>
              <a:rPr lang="vi-VN" sz="3600" b="1" dirty="0">
                <a:solidFill>
                  <a:srgbClr val="AB3E31"/>
                </a:solidFill>
                <a:latin typeface="Cambria" panose="02040503050406030204" pitchFamily="18" charset="0"/>
              </a:rPr>
              <a:t>Gợi ý: </a:t>
            </a:r>
          </a:p>
          <a:p>
            <a:pPr marL="571500" indent="-571500">
              <a:lnSpc>
                <a:spcPct val="150000"/>
              </a:lnSpc>
              <a:buFont typeface="Arial" panose="020B0604020202020204" pitchFamily="34" charset="0"/>
              <a:buChar char="•"/>
            </a:pPr>
            <a:r>
              <a:rPr lang="vi-VN" sz="3600" b="1" dirty="0">
                <a:solidFill>
                  <a:srgbClr val="AB3E31"/>
                </a:solidFill>
                <a:latin typeface="Cambria" panose="02040503050406030204" pitchFamily="18" charset="0"/>
              </a:rPr>
              <a:t>Em muốn tả bộ phận nào của cây? Bộ phận đó có đặc điểm gì nổi bật?</a:t>
            </a:r>
          </a:p>
          <a:p>
            <a:pPr marL="571500" indent="-571500">
              <a:lnSpc>
                <a:spcPct val="150000"/>
              </a:lnSpc>
              <a:buFont typeface="Arial" panose="020B0604020202020204" pitchFamily="34" charset="0"/>
              <a:buChar char="•"/>
            </a:pPr>
            <a:r>
              <a:rPr lang="vi-VN" sz="3600" b="1" dirty="0">
                <a:solidFill>
                  <a:srgbClr val="AB3E31"/>
                </a:solidFill>
                <a:latin typeface="Cambria" panose="02040503050406030204" pitchFamily="18" charset="0"/>
              </a:rPr>
              <a:t>Khi tả, em nên sử dụng biện pháp so sánh, nhân hoá để đoạn văn thêm sinh động</a:t>
            </a:r>
            <a:r>
              <a:rPr lang="vi-VN" sz="3600" dirty="0">
                <a:solidFill>
                  <a:srgbClr val="AB3E31"/>
                </a:solidFill>
                <a:latin typeface="Cambria" panose="02040503050406030204" pitchFamily="18" charset="0"/>
              </a:rPr>
              <a:t>.</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13" name="Freeform 3">
            <a:extLst>
              <a:ext uri="{FF2B5EF4-FFF2-40B4-BE49-F238E27FC236}">
                <a16:creationId xmlns="" xmlns:a16="http://schemas.microsoft.com/office/drawing/2014/main" id="{FAD50BDC-2B8E-A54B-BBB9-489D0CB5E5AA}"/>
              </a:ext>
            </a:extLst>
          </p:cNvPr>
          <p:cNvSpPr/>
          <p:nvPr/>
        </p:nvSpPr>
        <p:spPr>
          <a:xfrm>
            <a:off x="6400800" y="6134101"/>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x-none"/>
          </a:p>
        </p:txBody>
      </p:sp>
    </p:spTree>
    <p:extLst>
      <p:ext uri="{BB962C8B-B14F-4D97-AF65-F5344CB8AC3E}">
        <p14:creationId xmlns:p14="http://schemas.microsoft.com/office/powerpoint/2010/main" val="107531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754758" y="1104906"/>
            <a:ext cx="16172458" cy="8229600"/>
            <a:chOff x="0" y="0"/>
            <a:chExt cx="9760035" cy="6398080"/>
          </a:xfrm>
          <a:solidFill>
            <a:srgbClr val="CFD8BE"/>
          </a:solidFill>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grpFill/>
            <a:ln>
              <a:solidFill>
                <a:schemeClr val="tx1"/>
              </a:solidFill>
            </a:ln>
          </p:spPr>
          <p:txBody>
            <a:bodyPr/>
            <a:lstStyle/>
            <a:p>
              <a:endParaRPr lang="x-none"/>
            </a:p>
          </p:txBody>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grpFill/>
            <a:ln>
              <a:solidFill>
                <a:schemeClr val="tx1"/>
              </a:solidFill>
            </a:ln>
          </p:spPr>
          <p:txBody>
            <a:bodyPr/>
            <a:lstStyle/>
            <a:p>
              <a:endParaRPr lang="x-none"/>
            </a:p>
          </p:txBody>
        </p:sp>
      </p:grpSp>
      <p:sp>
        <p:nvSpPr>
          <p:cNvPr id="18" name="TextBox 17">
            <a:extLst>
              <a:ext uri="{FF2B5EF4-FFF2-40B4-BE49-F238E27FC236}">
                <a16:creationId xmlns="" xmlns:a16="http://schemas.microsoft.com/office/drawing/2014/main" id="{16A65354-120C-2649-9F95-2C509075E969}"/>
              </a:ext>
            </a:extLst>
          </p:cNvPr>
          <p:cNvSpPr txBox="1"/>
          <p:nvPr/>
        </p:nvSpPr>
        <p:spPr>
          <a:xfrm>
            <a:off x="2613948" y="1447913"/>
            <a:ext cx="14924392" cy="7478970"/>
          </a:xfrm>
          <a:prstGeom prst="rect">
            <a:avLst/>
          </a:prstGeom>
          <a:noFill/>
        </p:spPr>
        <p:txBody>
          <a:bodyPr wrap="square">
            <a:spAutoFit/>
          </a:bodyPr>
          <a:lstStyle/>
          <a:p>
            <a:pPr algn="just"/>
            <a:r>
              <a:rPr lang="en-US" sz="4000" b="1" i="0" dirty="0" smtClean="0">
                <a:solidFill>
                  <a:srgbClr val="000000"/>
                </a:solidFill>
                <a:effectLst/>
                <a:latin typeface="Cambria" panose="02040503050406030204" pitchFamily="18" charset="0"/>
              </a:rPr>
              <a:t>      </a:t>
            </a:r>
            <a:r>
              <a:rPr lang="vi-VN" sz="4000" b="1" i="0" dirty="0" smtClean="0">
                <a:solidFill>
                  <a:srgbClr val="000000"/>
                </a:solidFill>
                <a:effectLst/>
                <a:latin typeface="Cambria" panose="02040503050406030204" pitchFamily="18" charset="0"/>
              </a:rPr>
              <a:t>Cây </a:t>
            </a:r>
            <a:r>
              <a:rPr lang="vi-VN" sz="4000" b="1" i="0" dirty="0">
                <a:solidFill>
                  <a:srgbClr val="000000"/>
                </a:solidFill>
                <a:effectLst/>
                <a:latin typeface="Cambria" panose="02040503050406030204" pitchFamily="18" charset="0"/>
              </a:rPr>
              <a:t>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p>
        </p:txBody>
      </p:sp>
      <p:sp>
        <p:nvSpPr>
          <p:cNvPr id="16" name="TextBox 15">
            <a:extLst>
              <a:ext uri="{FF2B5EF4-FFF2-40B4-BE49-F238E27FC236}">
                <a16:creationId xmlns="" xmlns:a16="http://schemas.microsoft.com/office/drawing/2014/main" id="{8802F89B-6A52-7B43-9624-AA95AD377920}"/>
              </a:ext>
            </a:extLst>
          </p:cNvPr>
          <p:cNvSpPr txBox="1"/>
          <p:nvPr/>
        </p:nvSpPr>
        <p:spPr>
          <a:xfrm>
            <a:off x="5282189" y="101273"/>
            <a:ext cx="6426107" cy="707886"/>
          </a:xfrm>
          <a:prstGeom prst="rect">
            <a:avLst/>
          </a:prstGeom>
          <a:noFill/>
        </p:spPr>
        <p:txBody>
          <a:bodyPr wrap="square" rtlCol="0">
            <a:spAutoFit/>
          </a:bodyPr>
          <a:lstStyle/>
          <a:p>
            <a:pPr algn="ctr"/>
            <a:r>
              <a:rPr lang="x-none" sz="4000" b="1" dirty="0">
                <a:latin typeface="Cambria" panose="02040503050406030204" pitchFamily="18" charset="0"/>
              </a:rPr>
              <a:t>TẢ </a:t>
            </a:r>
            <a:r>
              <a:rPr lang="en-US" sz="4000" b="1" smtClean="0">
                <a:latin typeface="Cambria" panose="02040503050406030204" pitchFamily="18" charset="0"/>
              </a:rPr>
              <a:t>THÂN </a:t>
            </a:r>
            <a:r>
              <a:rPr lang="x-none" sz="4000" b="1" smtClean="0">
                <a:latin typeface="Cambria" panose="02040503050406030204" pitchFamily="18" charset="0"/>
              </a:rPr>
              <a:t>CÂY </a:t>
            </a:r>
            <a:r>
              <a:rPr lang="x-none" sz="4000" b="1" dirty="0">
                <a:latin typeface="Cambria" panose="02040503050406030204" pitchFamily="18" charset="0"/>
              </a:rPr>
              <a:t>BÀNG</a:t>
            </a:r>
          </a:p>
        </p:txBody>
      </p:sp>
      <p:cxnSp>
        <p:nvCxnSpPr>
          <p:cNvPr id="12" name="Straight Connector 11">
            <a:extLst>
              <a:ext uri="{FF2B5EF4-FFF2-40B4-BE49-F238E27FC236}">
                <a16:creationId xmlns="" xmlns:a16="http://schemas.microsoft.com/office/drawing/2014/main" id="{A748DA1E-660D-CB4A-A66F-3426E762BC02}"/>
              </a:ext>
            </a:extLst>
          </p:cNvPr>
          <p:cNvCxnSpPr>
            <a:cxnSpLocks/>
          </p:cNvCxnSpPr>
          <p:nvPr/>
        </p:nvCxnSpPr>
        <p:spPr>
          <a:xfrm>
            <a:off x="10351627" y="2705100"/>
            <a:ext cx="1799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F6E2304-CFAD-AE4E-A8E1-48FC0D5AFF06}"/>
              </a:ext>
            </a:extLst>
          </p:cNvPr>
          <p:cNvCxnSpPr>
            <a:cxnSpLocks/>
          </p:cNvCxnSpPr>
          <p:nvPr/>
        </p:nvCxnSpPr>
        <p:spPr>
          <a:xfrm>
            <a:off x="10946296" y="39243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F98F344-41FB-C849-B26E-0A2779CCD397}"/>
              </a:ext>
            </a:extLst>
          </p:cNvPr>
          <p:cNvCxnSpPr>
            <a:cxnSpLocks/>
          </p:cNvCxnSpPr>
          <p:nvPr/>
        </p:nvCxnSpPr>
        <p:spPr>
          <a:xfrm>
            <a:off x="2613948" y="4533900"/>
            <a:ext cx="4419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C3C2E82-6809-8446-BBF5-729101824E8C}"/>
              </a:ext>
            </a:extLst>
          </p:cNvPr>
          <p:cNvCxnSpPr>
            <a:cxnSpLocks/>
          </p:cNvCxnSpPr>
          <p:nvPr/>
        </p:nvCxnSpPr>
        <p:spPr>
          <a:xfrm>
            <a:off x="7629122" y="6972300"/>
            <a:ext cx="913487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A62283E1-607E-584B-99BB-784C0D7DCA1A}"/>
              </a:ext>
            </a:extLst>
          </p:cNvPr>
          <p:cNvCxnSpPr>
            <a:cxnSpLocks/>
          </p:cNvCxnSpPr>
          <p:nvPr/>
        </p:nvCxnSpPr>
        <p:spPr>
          <a:xfrm>
            <a:off x="2652982" y="8240299"/>
            <a:ext cx="319155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3BE82268-7537-6C4A-9A3B-28F8EF32C88A}"/>
              </a:ext>
            </a:extLst>
          </p:cNvPr>
          <p:cNvCxnSpPr>
            <a:cxnSpLocks/>
          </p:cNvCxnSpPr>
          <p:nvPr/>
        </p:nvCxnSpPr>
        <p:spPr>
          <a:xfrm flipV="1">
            <a:off x="2652982" y="7581788"/>
            <a:ext cx="9541514" cy="762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485D0BC-A644-1649-A3F5-597464B8D759}"/>
              </a:ext>
            </a:extLst>
          </p:cNvPr>
          <p:cNvCxnSpPr>
            <a:cxnSpLocks/>
          </p:cNvCxnSpPr>
          <p:nvPr/>
        </p:nvCxnSpPr>
        <p:spPr>
          <a:xfrm>
            <a:off x="14173200" y="5187398"/>
            <a:ext cx="1676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F70BAFB1-3BB8-984C-AF88-A41A6A6BEE48}"/>
              </a:ext>
            </a:extLst>
          </p:cNvPr>
          <p:cNvCxnSpPr>
            <a:cxnSpLocks/>
          </p:cNvCxnSpPr>
          <p:nvPr/>
        </p:nvCxnSpPr>
        <p:spPr>
          <a:xfrm>
            <a:off x="10899096" y="8240299"/>
            <a:ext cx="411230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1" y="0"/>
            <a:ext cx="2643291" cy="3086100"/>
          </a:xfrm>
          <a:prstGeom prst="rect">
            <a:avLst/>
          </a:prstGeom>
          <a:ln>
            <a:noFill/>
          </a:ln>
          <a:effectLst>
            <a:softEdge rad="112500"/>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6700"/>
            <a:ext cx="2627727" cy="2376631"/>
          </a:xfrm>
          <a:prstGeom prst="rect">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548" y="8267475"/>
            <a:ext cx="3583896" cy="2014454"/>
          </a:xfrm>
          <a:prstGeom prst="rect">
            <a:avLst/>
          </a:prstGeom>
          <a:ln>
            <a:noFill/>
          </a:ln>
          <a:effectLst>
            <a:softEdge rad="112500"/>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8" y="3924300"/>
            <a:ext cx="2610256" cy="3577449"/>
          </a:xfrm>
          <a:prstGeom prst="rect">
            <a:avLst/>
          </a:prstGeom>
          <a:ln>
            <a:noFill/>
          </a:ln>
          <a:effectLst>
            <a:softEdge rad="112500"/>
          </a:effectLst>
        </p:spPr>
      </p:pic>
    </p:spTree>
    <p:extLst>
      <p:ext uri="{BB962C8B-B14F-4D97-AF65-F5344CB8AC3E}">
        <p14:creationId xmlns:p14="http://schemas.microsoft.com/office/powerpoint/2010/main" val="48427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2. Viết một đoạn văn tả một bộ phận của cây mà em đã quan sát</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15" name="TextBox 14">
            <a:extLst>
              <a:ext uri="{FF2B5EF4-FFF2-40B4-BE49-F238E27FC236}">
                <a16:creationId xmlns=""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6" name="Freeform 3">
            <a:extLst>
              <a:ext uri="{FF2B5EF4-FFF2-40B4-BE49-F238E27FC236}">
                <a16:creationId xmlns=""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x-none"/>
          </a:p>
        </p:txBody>
      </p:sp>
    </p:spTree>
    <p:extLst>
      <p:ext uri="{BB962C8B-B14F-4D97-AF65-F5344CB8AC3E}">
        <p14:creationId xmlns:p14="http://schemas.microsoft.com/office/powerpoint/2010/main" val="57526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x-none"/>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x-none"/>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x-none"/>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x-none"/>
          </a:p>
        </p:txBody>
      </p:sp>
      <p:sp>
        <p:nvSpPr>
          <p:cNvPr id="9" name="AutoShape 9"/>
          <p:cNvSpPr/>
          <p:nvPr/>
        </p:nvSpPr>
        <p:spPr>
          <a:xfrm>
            <a:off x="4106915" y="1975843"/>
            <a:ext cx="10074170" cy="6335314"/>
          </a:xfrm>
          <a:prstGeom prst="rect">
            <a:avLst/>
          </a:prstGeom>
          <a:solidFill>
            <a:srgbClr val="50745F"/>
          </a:solidFill>
        </p:spPr>
        <p:txBody>
          <a:bodyPr/>
          <a:lstStyle/>
          <a:p>
            <a:endParaRPr lang="x-none"/>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x-none"/>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x-none"/>
          </a:p>
        </p:txBody>
      </p:sp>
      <p:pic>
        <p:nvPicPr>
          <p:cNvPr id="13" name="Picture 12">
            <a:extLst>
              <a:ext uri="{FF2B5EF4-FFF2-40B4-BE49-F238E27FC236}">
                <a16:creationId xmlns="" xmlns:a16="http://schemas.microsoft.com/office/drawing/2014/main" id="{FC8248AD-C45F-6B41-8ECB-8A3D5CC3211D}"/>
              </a:ext>
            </a:extLst>
          </p:cNvPr>
          <p:cNvPicPr>
            <a:picLocks noChangeAspect="1"/>
          </p:cNvPicPr>
          <p:nvPr/>
        </p:nvPicPr>
        <p:blipFill>
          <a:blip r:embed="rId20"/>
          <a:stretch>
            <a:fillRect/>
          </a:stretch>
        </p:blipFill>
        <p:spPr>
          <a:xfrm>
            <a:off x="3818614" y="3674797"/>
            <a:ext cx="1069340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6" name="Freeform 6"/>
          <p:cNvSpPr/>
          <p:nvPr/>
        </p:nvSpPr>
        <p:spPr>
          <a:xfrm>
            <a:off x="15248040" y="-1074985"/>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8" name="Freeform 5">
            <a:extLst>
              <a:ext uri="{FF2B5EF4-FFF2-40B4-BE49-F238E27FC236}">
                <a16:creationId xmlns=""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6"/>
            <a:stretch>
              <a:fillRect/>
            </a:stretch>
          </a:blipFill>
        </p:spPr>
        <p:txBody>
          <a:bodyPr/>
          <a:lstStyle/>
          <a:p>
            <a:endParaRPr lang="x-none"/>
          </a:p>
        </p:txBody>
      </p:sp>
      <p:pic>
        <p:nvPicPr>
          <p:cNvPr id="16" name="Picture 15">
            <a:extLst>
              <a:ext uri="{FF2B5EF4-FFF2-40B4-BE49-F238E27FC236}">
                <a16:creationId xmlns="" xmlns:a16="http://schemas.microsoft.com/office/drawing/2014/main" id="{B47A5030-D170-6949-B621-662A6EFCD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8040" y="663291"/>
            <a:ext cx="2090905" cy="2090905"/>
          </a:xfrm>
          <a:prstGeom prst="rect">
            <a:avLst/>
          </a:prstGeom>
        </p:spPr>
      </p:pic>
      <p:sp>
        <p:nvSpPr>
          <p:cNvPr id="18" name="Freeform 13">
            <a:extLst>
              <a:ext uri="{FF2B5EF4-FFF2-40B4-BE49-F238E27FC236}">
                <a16:creationId xmlns=""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x-none"/>
          </a:p>
        </p:txBody>
      </p:sp>
      <p:sp>
        <p:nvSpPr>
          <p:cNvPr id="19" name="Freeform 11">
            <a:extLst>
              <a:ext uri="{FF2B5EF4-FFF2-40B4-BE49-F238E27FC236}">
                <a16:creationId xmlns=""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x-none"/>
          </a:p>
        </p:txBody>
      </p:sp>
      <p:pic>
        <p:nvPicPr>
          <p:cNvPr id="9" name="Picture 8">
            <a:extLst>
              <a:ext uri="{FF2B5EF4-FFF2-40B4-BE49-F238E27FC236}">
                <a16:creationId xmlns="" xmlns:a16="http://schemas.microsoft.com/office/drawing/2014/main" id="{3F5A4BC8-D87E-F142-A73E-AAC815DF0870}"/>
              </a:ext>
            </a:extLst>
          </p:cNvPr>
          <p:cNvPicPr>
            <a:picLocks noChangeAspect="1"/>
          </p:cNvPicPr>
          <p:nvPr/>
        </p:nvPicPr>
        <p:blipFill>
          <a:blip r:embed="rId12"/>
          <a:stretch>
            <a:fillRect/>
          </a:stretch>
        </p:blipFill>
        <p:spPr>
          <a:xfrm>
            <a:off x="2867021" y="4106394"/>
            <a:ext cx="15677236" cy="3173148"/>
          </a:xfrm>
          <a:prstGeom prst="rect">
            <a:avLst/>
          </a:prstGeom>
        </p:spPr>
      </p:pic>
    </p:spTree>
    <p:extLst>
      <p:ext uri="{BB962C8B-B14F-4D97-AF65-F5344CB8AC3E}">
        <p14:creationId xmlns:p14="http://schemas.microsoft.com/office/powerpoint/2010/main" val="112973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9" name="Freeform 8">
            <a:extLst>
              <a:ext uri="{FF2B5EF4-FFF2-40B4-BE49-F238E27FC236}">
                <a16:creationId xmlns=""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23" name="Freeform 12">
            <a:extLst>
              <a:ext uri="{FF2B5EF4-FFF2-40B4-BE49-F238E27FC236}">
                <a16:creationId xmlns=""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24" name="Freeform 7">
            <a:extLst>
              <a:ext uri="{FF2B5EF4-FFF2-40B4-BE49-F238E27FC236}">
                <a16:creationId xmlns=""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x-none"/>
          </a:p>
        </p:txBody>
      </p:sp>
      <p:grpSp>
        <p:nvGrpSpPr>
          <p:cNvPr id="7" name="Group 6">
            <a:extLst>
              <a:ext uri="{FF2B5EF4-FFF2-40B4-BE49-F238E27FC236}">
                <a16:creationId xmlns="" xmlns:a16="http://schemas.microsoft.com/office/drawing/2014/main" id="{30D7CBD7-7F9D-B340-A365-DC51A9274EC7}"/>
              </a:ext>
            </a:extLst>
          </p:cNvPr>
          <p:cNvGrpSpPr/>
          <p:nvPr/>
        </p:nvGrpSpPr>
        <p:grpSpPr>
          <a:xfrm>
            <a:off x="4811643" y="2095500"/>
            <a:ext cx="11243870" cy="6477189"/>
            <a:chOff x="4811643" y="2095500"/>
            <a:chExt cx="11243870" cy="6477189"/>
          </a:xfrm>
        </p:grpSpPr>
        <p:grpSp>
          <p:nvGrpSpPr>
            <p:cNvPr id="2" name="Group 1">
              <a:extLst>
                <a:ext uri="{FF2B5EF4-FFF2-40B4-BE49-F238E27FC236}">
                  <a16:creationId xmlns=""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x-none"/>
              </a:p>
            </p:txBody>
          </p:sp>
          <p:grpSp>
            <p:nvGrpSpPr>
              <p:cNvPr id="9" name="Group 8">
                <a:extLst>
                  <a:ext uri="{FF2B5EF4-FFF2-40B4-BE49-F238E27FC236}">
                    <a16:creationId xmlns="" xmlns:a16="http://schemas.microsoft.com/office/drawing/2014/main" id="{3AB2763B-7B83-BF4C-A5E0-BA0A56408EA7}"/>
                  </a:ext>
                </a:extLst>
              </p:cNvPr>
              <p:cNvGrpSpPr/>
              <p:nvPr/>
            </p:nvGrpSpPr>
            <p:grpSpPr>
              <a:xfrm>
                <a:off x="6050915" y="2516264"/>
                <a:ext cx="10185970" cy="6162915"/>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txBody>
                <a:bodyPr/>
                <a:lstStyle/>
                <a:p>
                  <a:endParaRPr lang="x-none"/>
                </a:p>
              </p:txBody>
            </p:sp>
            <p:sp>
              <p:nvSpPr>
                <p:cNvPr id="18" name="TextBox 17">
                  <a:extLst>
                    <a:ext uri="{FF2B5EF4-FFF2-40B4-BE49-F238E27FC236}">
                      <a16:creationId xmlns="" xmlns:a16="http://schemas.microsoft.com/office/drawing/2014/main" id="{16A65354-120C-2649-9F95-2C509075E969}"/>
                    </a:ext>
                  </a:extLst>
                </p:cNvPr>
                <p:cNvSpPr txBox="1"/>
                <p:nvPr/>
              </p:nvSpPr>
              <p:spPr>
                <a:xfrm>
                  <a:off x="2594295" y="4883692"/>
                  <a:ext cx="12135961" cy="2368258"/>
                </a:xfrm>
                <a:prstGeom prst="rect">
                  <a:avLst/>
                </a:prstGeom>
                <a:noFill/>
              </p:spPr>
              <p:txBody>
                <a:bodyPr wrap="square">
                  <a:spAutoFit/>
                </a:bodyPr>
                <a:lstStyle/>
                <a:p>
                  <a:pPr algn="ctr">
                    <a:lnSpc>
                      <a:spcPct val="150000"/>
                    </a:lnSpc>
                  </a:pPr>
                  <a:r>
                    <a:rPr lang="vi-VN" sz="5400" b="1" i="1" dirty="0">
                      <a:solidFill>
                        <a:srgbClr val="000000"/>
                      </a:solidFill>
                      <a:effectLst/>
                      <a:latin typeface="Cambria" panose="02040503050406030204" pitchFamily="18" charset="0"/>
                    </a:rPr>
                    <a:t>Hãy cho biết cấu trúc của một bài văn miêu tả cây cối gồm có mấy phần?</a:t>
                  </a:r>
                  <a:endParaRPr lang="x-none" sz="5400" b="1" i="1" dirty="0">
                    <a:latin typeface="Cambria" panose="02040503050406030204" pitchFamily="18" charset="0"/>
                  </a:endParaRPr>
                </a:p>
              </p:txBody>
            </p:sp>
          </p:grpSp>
        </p:grpSp>
        <p:sp>
          <p:nvSpPr>
            <p:cNvPr id="6" name="TextBox 5">
              <a:extLst>
                <a:ext uri="{FF2B5EF4-FFF2-40B4-BE49-F238E27FC236}">
                  <a16:creationId xmlns="" xmlns:a16="http://schemas.microsoft.com/office/drawing/2014/main" id="{EF00E217-4DA8-DA42-AA9F-03AF1E93D326}"/>
                </a:ext>
              </a:extLst>
            </p:cNvPr>
            <p:cNvSpPr txBox="1"/>
            <p:nvPr/>
          </p:nvSpPr>
          <p:spPr>
            <a:xfrm>
              <a:off x="7166019" y="2826568"/>
              <a:ext cx="6535116" cy="1200329"/>
            </a:xfrm>
            <a:prstGeom prst="rect">
              <a:avLst/>
            </a:prstGeom>
            <a:noFill/>
          </p:spPr>
          <p:txBody>
            <a:bodyPr wrap="square" rtlCol="0">
              <a:spAutoFit/>
            </a:bodyPr>
            <a:lstStyle/>
            <a:p>
              <a:r>
                <a:rPr lang="x-none" sz="7200" b="1" u="sng" dirty="0">
                  <a:solidFill>
                    <a:srgbClr val="C00000"/>
                  </a:solidFill>
                  <a:latin typeface="Cambria" panose="02040503050406030204" pitchFamily="18" charset="0"/>
                </a:rPr>
                <a:t>ÔN LẠI BÀI CŨ</a:t>
              </a:r>
              <a:r>
                <a:rPr lang="x-none" sz="7200" b="1" dirty="0">
                  <a:solidFill>
                    <a:srgbClr val="C00000"/>
                  </a:solidFill>
                  <a:latin typeface="Cambria" panose="02040503050406030204" pitchFamily="18" charset="0"/>
                </a:rPr>
                <a:t>:</a:t>
              </a:r>
            </a:p>
          </p:txBody>
        </p:sp>
      </p:grpSp>
    </p:spTree>
    <p:extLst>
      <p:ext uri="{BB962C8B-B14F-4D97-AF65-F5344CB8AC3E}">
        <p14:creationId xmlns:p14="http://schemas.microsoft.com/office/powerpoint/2010/main" val="224595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C57693-69F4-5845-AD01-BC7BBBFA1E92}"/>
              </a:ext>
            </a:extLst>
          </p:cNvPr>
          <p:cNvGrpSpPr/>
          <p:nvPr/>
        </p:nvGrpSpPr>
        <p:grpSpPr>
          <a:xfrm>
            <a:off x="3733800" y="1790700"/>
            <a:ext cx="14009757" cy="7620000"/>
            <a:chOff x="5521966" y="2323913"/>
            <a:chExt cx="11243870" cy="6839580"/>
          </a:xfrm>
        </p:grpSpPr>
        <p:sp>
          <p:nvSpPr>
            <p:cNvPr id="14" name="Freeform 4">
              <a:extLst>
                <a:ext uri="{FF2B5EF4-FFF2-40B4-BE49-F238E27FC236}">
                  <a16:creationId xmlns=""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grpSp>
          <p:nvGrpSpPr>
            <p:cNvPr id="9" name="Group 8">
              <a:extLst>
                <a:ext uri="{FF2B5EF4-FFF2-40B4-BE49-F238E27FC236}">
                  <a16:creationId xmlns="" xmlns:a16="http://schemas.microsoft.com/office/drawing/2014/main" id="{3AB2763B-7B83-BF4C-A5E0-BA0A56408EA7}"/>
                </a:ext>
              </a:extLst>
            </p:cNvPr>
            <p:cNvGrpSpPr/>
            <p:nvPr/>
          </p:nvGrpSpPr>
          <p:grpSpPr>
            <a:xfrm>
              <a:off x="6050915" y="2516264"/>
              <a:ext cx="10185970" cy="6647229"/>
              <a:chOff x="2005999" y="3639958"/>
              <a:chExt cx="13312553" cy="4280520"/>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txBody>
              <a:bodyPr/>
              <a:lstStyle/>
              <a:p>
                <a:endParaRPr lang="x-none"/>
              </a:p>
            </p:txBody>
          </p:sp>
          <p:sp>
            <p:nvSpPr>
              <p:cNvPr id="18" name="TextBox 17">
                <a:extLst>
                  <a:ext uri="{FF2B5EF4-FFF2-40B4-BE49-F238E27FC236}">
                    <a16:creationId xmlns="" xmlns:a16="http://schemas.microsoft.com/office/drawing/2014/main" id="{16A65354-120C-2649-9F95-2C509075E969}"/>
                  </a:ext>
                </a:extLst>
              </p:cNvPr>
              <p:cNvSpPr txBox="1"/>
              <p:nvPr/>
            </p:nvSpPr>
            <p:spPr>
              <a:xfrm>
                <a:off x="2491901" y="3698937"/>
                <a:ext cx="12490483" cy="4221541"/>
              </a:xfrm>
              <a:prstGeom prst="rect">
                <a:avLst/>
              </a:prstGeom>
              <a:noFill/>
            </p:spPr>
            <p:txBody>
              <a:bodyPr wrap="square">
                <a:spAutoFit/>
              </a:bodyPr>
              <a:lstStyle/>
              <a:p>
                <a:pPr algn="just">
                  <a:lnSpc>
                    <a:spcPct val="150000"/>
                  </a:lnSpc>
                </a:pPr>
                <a:r>
                  <a:rPr lang="vi-VN" sz="4000" b="1" i="0" dirty="0">
                    <a:solidFill>
                      <a:srgbClr val="000000"/>
                    </a:solidFill>
                    <a:effectLst/>
                    <a:latin typeface="Cambria" panose="02040503050406030204" pitchFamily="18" charset="0"/>
                  </a:rPr>
                  <a:t>Bài văn miêu tả cây cối thường có </a:t>
                </a:r>
                <a:r>
                  <a:rPr lang="vi-VN" sz="4000" b="1" i="0" dirty="0">
                    <a:solidFill>
                      <a:srgbClr val="C00000"/>
                    </a:solidFill>
                    <a:effectLst/>
                    <a:latin typeface="Cambria" panose="02040503050406030204" pitchFamily="18" charset="0"/>
                  </a:rPr>
                  <a:t>3 phần</a:t>
                </a:r>
                <a:r>
                  <a:rPr lang="vi-VN" sz="4000" b="1" i="0" dirty="0">
                    <a:solidFill>
                      <a:srgbClr val="000000"/>
                    </a:solidFill>
                    <a:effectLst/>
                    <a:latin typeface="Cambria" panose="02040503050406030204" pitchFamily="18" charset="0"/>
                  </a:rPr>
                  <a:t>:</a:t>
                </a:r>
              </a:p>
              <a:p>
                <a:pPr algn="just">
                  <a:lnSpc>
                    <a:spcPct val="150000"/>
                  </a:lnSpc>
                </a:pPr>
                <a:r>
                  <a:rPr lang="vi-VN" sz="4000" b="1" i="0" dirty="0">
                    <a:solidFill>
                      <a:srgbClr val="C00000"/>
                    </a:solidFill>
                    <a:effectLst/>
                    <a:latin typeface="Cambria" panose="02040503050406030204" pitchFamily="18" charset="0"/>
                  </a:rPr>
                  <a:t>+ Mở bài: </a:t>
                </a:r>
                <a:r>
                  <a:rPr lang="vi-VN" sz="4000" b="1" i="0" dirty="0">
                    <a:solidFill>
                      <a:srgbClr val="000000"/>
                    </a:solidFill>
                    <a:effectLst/>
                    <a:latin typeface="Cambria" panose="02040503050406030204" pitchFamily="18" charset="0"/>
                  </a:rPr>
                  <a:t>Giới thiệu bao quát về cây (tên cây, nơi cây mọc,...).</a:t>
                </a:r>
              </a:p>
              <a:p>
                <a:pPr algn="just">
                  <a:lnSpc>
                    <a:spcPct val="150000"/>
                  </a:lnSpc>
                </a:pPr>
                <a:r>
                  <a:rPr lang="vi-VN" sz="4000" b="1" i="0" dirty="0">
                    <a:solidFill>
                      <a:srgbClr val="C00000"/>
                    </a:solidFill>
                    <a:effectLst/>
                    <a:latin typeface="Cambria" panose="02040503050406030204" pitchFamily="18" charset="0"/>
                  </a:rPr>
                  <a:t>+ Thân bài: </a:t>
                </a:r>
                <a:r>
                  <a:rPr lang="vi-VN" sz="4000" b="1" i="0" dirty="0">
                    <a:solidFill>
                      <a:srgbClr val="000000"/>
                    </a:solidFill>
                    <a:effectLst/>
                    <a:latin typeface="Cambria" panose="02040503050406030204" pitchFamily="18" charset="0"/>
                  </a:rPr>
                  <a:t>Tả lần lượt từng bộ phận </a:t>
                </a:r>
                <a:r>
                  <a:rPr lang="en-US" sz="4000" b="1" dirty="0">
                    <a:solidFill>
                      <a:srgbClr val="000000"/>
                    </a:solidFill>
                    <a:latin typeface="Cambria" panose="02040503050406030204" pitchFamily="18" charset="0"/>
                  </a:rPr>
                  <a:t>(</a:t>
                </a:r>
                <a:r>
                  <a:rPr lang="en-US" sz="4000" b="1" dirty="0" err="1" smtClean="0">
                    <a:solidFill>
                      <a:srgbClr val="000000"/>
                    </a:solidFill>
                    <a:latin typeface="Cambria" panose="02040503050406030204" pitchFamily="18" charset="0"/>
                  </a:rPr>
                  <a:t>từng</a:t>
                </a:r>
                <a:r>
                  <a:rPr lang="en-US" sz="4000" b="1" dirty="0">
                    <a:solidFill>
                      <a:srgbClr val="000000"/>
                    </a:solidFill>
                    <a:latin typeface="Cambria" panose="02040503050406030204" pitchFamily="18" charset="0"/>
                  </a:rPr>
                  <a:t> </a:t>
                </a:r>
                <a:r>
                  <a:rPr lang="en-US" sz="4000" b="1" dirty="0" err="1" smtClean="0">
                    <a:solidFill>
                      <a:srgbClr val="000000"/>
                    </a:solidFill>
                    <a:latin typeface="Cambria" panose="02040503050406030204" pitchFamily="18" charset="0"/>
                  </a:rPr>
                  <a:t>thời</a:t>
                </a:r>
                <a:r>
                  <a:rPr lang="en-US" sz="4000" b="1" dirty="0">
                    <a:solidFill>
                      <a:srgbClr val="000000"/>
                    </a:solidFill>
                    <a:latin typeface="Cambria" panose="02040503050406030204" pitchFamily="18" charset="0"/>
                  </a:rPr>
                  <a:t> </a:t>
                </a:r>
                <a:r>
                  <a:rPr lang="en-US" sz="4000" b="1" dirty="0" err="1" smtClean="0">
                    <a:solidFill>
                      <a:srgbClr val="000000"/>
                    </a:solidFill>
                    <a:latin typeface="Cambria" panose="02040503050406030204" pitchFamily="18" charset="0"/>
                  </a:rPr>
                  <a:t>kì</a:t>
                </a:r>
                <a:r>
                  <a:rPr lang="en-US" sz="4000" b="1" dirty="0">
                    <a:solidFill>
                      <a:srgbClr val="000000"/>
                    </a:solidFill>
                    <a:latin typeface="Cambria" panose="02040503050406030204" pitchFamily="18" charset="0"/>
                  </a:rPr>
                  <a:t> </a:t>
                </a:r>
                <a:r>
                  <a:rPr lang="en-US" sz="4000" b="1" dirty="0" err="1" smtClean="0">
                    <a:solidFill>
                      <a:srgbClr val="000000"/>
                    </a:solidFill>
                    <a:latin typeface="Cambria" panose="02040503050406030204" pitchFamily="18" charset="0"/>
                  </a:rPr>
                  <a:t>phát</a:t>
                </a:r>
                <a:r>
                  <a:rPr lang="en-US" sz="4000" b="1" dirty="0">
                    <a:solidFill>
                      <a:srgbClr val="000000"/>
                    </a:solidFill>
                    <a:latin typeface="Cambria" panose="02040503050406030204" pitchFamily="18" charset="0"/>
                  </a:rPr>
                  <a:t> </a:t>
                </a:r>
                <a:r>
                  <a:rPr lang="en-US" sz="4000" b="1" dirty="0" err="1" smtClean="0">
                    <a:solidFill>
                      <a:srgbClr val="000000"/>
                    </a:solidFill>
                    <a:latin typeface="Cambria" panose="02040503050406030204" pitchFamily="18" charset="0"/>
                  </a:rPr>
                  <a:t>triển</a:t>
                </a:r>
                <a:r>
                  <a:rPr lang="en-US" sz="4000" b="1" dirty="0" smtClean="0">
                    <a:solidFill>
                      <a:srgbClr val="000000"/>
                    </a:solidFill>
                    <a:latin typeface="Cambria" panose="02040503050406030204" pitchFamily="18" charset="0"/>
                  </a:rPr>
                  <a:t>) </a:t>
                </a:r>
                <a:r>
                  <a:rPr lang="vi-VN" sz="4000" b="1" dirty="0" smtClean="0">
                    <a:solidFill>
                      <a:srgbClr val="000000"/>
                    </a:solidFill>
                    <a:latin typeface="Cambria" panose="02040503050406030204" pitchFamily="18" charset="0"/>
                  </a:rPr>
                  <a:t>của </a:t>
                </a:r>
                <a:r>
                  <a:rPr lang="vi-VN" sz="4000" b="1" i="0" dirty="0">
                    <a:solidFill>
                      <a:srgbClr val="000000"/>
                    </a:solidFill>
                    <a:effectLst/>
                    <a:latin typeface="Cambria" panose="02040503050406030204" pitchFamily="18" charset="0"/>
                  </a:rPr>
                  <a:t>cây.</a:t>
                </a:r>
              </a:p>
              <a:p>
                <a:pPr algn="just">
                  <a:lnSpc>
                    <a:spcPct val="150000"/>
                  </a:lnSpc>
                </a:pPr>
                <a:r>
                  <a:rPr lang="vi-VN" sz="4000" b="1" i="0" dirty="0">
                    <a:solidFill>
                      <a:srgbClr val="C00000"/>
                    </a:solidFill>
                    <a:effectLst/>
                    <a:latin typeface="Cambria" panose="02040503050406030204" pitchFamily="18" charset="0"/>
                  </a:rPr>
                  <a:t>+ Kết bài: </a:t>
                </a:r>
                <a:r>
                  <a:rPr lang="vi-VN" sz="4000" b="1" i="0" dirty="0">
                    <a:solidFill>
                      <a:srgbClr val="000000"/>
                    </a:solidFill>
                    <a:effectLst/>
                    <a:latin typeface="Cambria" panose="02040503050406030204" pitchFamily="18" charset="0"/>
                  </a:rPr>
                  <a:t>Nêu ấn tượng đặc biệt hoặc tình cảm của người tả với cây.</a:t>
                </a:r>
              </a:p>
            </p:txBody>
          </p:sp>
        </p:grpSp>
      </p:grpSp>
      <p:sp>
        <p:nvSpPr>
          <p:cNvPr id="12" name="Freeform 4">
            <a:extLst>
              <a:ext uri="{FF2B5EF4-FFF2-40B4-BE49-F238E27FC236}">
                <a16:creationId xmlns="" xmlns:a16="http://schemas.microsoft.com/office/drawing/2014/main" id="{9A42D746-1BBA-BA42-87E6-5CB3FEC61065}"/>
              </a:ext>
            </a:extLst>
          </p:cNvPr>
          <p:cNvSpPr/>
          <p:nvPr/>
        </p:nvSpPr>
        <p:spPr>
          <a:xfrm>
            <a:off x="33130" y="3938002"/>
            <a:ext cx="3520691" cy="6348998"/>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9" name="Freeform 8">
            <a:extLst>
              <a:ext uri="{FF2B5EF4-FFF2-40B4-BE49-F238E27FC236}">
                <a16:creationId xmlns="" xmlns:a16="http://schemas.microsoft.com/office/drawing/2014/main" id="{13297794-8869-CA44-8D9F-FBE4EB6290FD}"/>
              </a:ext>
            </a:extLst>
          </p:cNvPr>
          <p:cNvSpPr/>
          <p:nvPr/>
        </p:nvSpPr>
        <p:spPr>
          <a:xfrm>
            <a:off x="1723442" y="0"/>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23" name="Freeform 12">
            <a:extLst>
              <a:ext uri="{FF2B5EF4-FFF2-40B4-BE49-F238E27FC236}">
                <a16:creationId xmlns="" xmlns:a16="http://schemas.microsoft.com/office/drawing/2014/main" id="{B21C71F3-FF1F-DF4B-8215-09C5576570A3}"/>
              </a:ext>
            </a:extLst>
          </p:cNvPr>
          <p:cNvSpPr/>
          <p:nvPr/>
        </p:nvSpPr>
        <p:spPr>
          <a:xfrm>
            <a:off x="-220816" y="-8763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x-none"/>
          </a:p>
        </p:txBody>
      </p:sp>
      <p:sp>
        <p:nvSpPr>
          <p:cNvPr id="24" name="Freeform 7">
            <a:extLst>
              <a:ext uri="{FF2B5EF4-FFF2-40B4-BE49-F238E27FC236}">
                <a16:creationId xmlns="" xmlns:a16="http://schemas.microsoft.com/office/drawing/2014/main" id="{3E0F1BCC-6ED4-084A-8745-244D78CAA7D9}"/>
              </a:ext>
            </a:extLst>
          </p:cNvPr>
          <p:cNvSpPr/>
          <p:nvPr/>
        </p:nvSpPr>
        <p:spPr>
          <a:xfrm>
            <a:off x="13778199" y="8630280"/>
            <a:ext cx="4890802" cy="2022068"/>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x-none"/>
          </a:p>
        </p:txBody>
      </p:sp>
    </p:spTree>
    <p:extLst>
      <p:ext uri="{BB962C8B-B14F-4D97-AF65-F5344CB8AC3E}">
        <p14:creationId xmlns:p14="http://schemas.microsoft.com/office/powerpoint/2010/main" val="331757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x-none"/>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x-none"/>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x-none"/>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x-none"/>
          </a:p>
        </p:txBody>
      </p:sp>
      <p:sp>
        <p:nvSpPr>
          <p:cNvPr id="9" name="AutoShape 9"/>
          <p:cNvSpPr/>
          <p:nvPr/>
        </p:nvSpPr>
        <p:spPr>
          <a:xfrm>
            <a:off x="4106915" y="1975843"/>
            <a:ext cx="10074170" cy="6335314"/>
          </a:xfrm>
          <a:prstGeom prst="rect">
            <a:avLst/>
          </a:prstGeom>
          <a:solidFill>
            <a:srgbClr val="50745F"/>
          </a:solidFill>
        </p:spPr>
        <p:txBody>
          <a:bodyPr/>
          <a:lstStyle/>
          <a:p>
            <a:endParaRPr lang="x-none"/>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x-none"/>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x-none"/>
          </a:p>
        </p:txBody>
      </p:sp>
      <p:pic>
        <p:nvPicPr>
          <p:cNvPr id="13" name="Picture 12">
            <a:extLst>
              <a:ext uri="{FF2B5EF4-FFF2-40B4-BE49-F238E27FC236}">
                <a16:creationId xmlns="" xmlns:a16="http://schemas.microsoft.com/office/drawing/2014/main" id="{E0B28B93-5DCF-AA4E-A6DE-2A134A0B6611}"/>
              </a:ext>
            </a:extLst>
          </p:cNvPr>
          <p:cNvPicPr>
            <a:picLocks noChangeAspect="1"/>
          </p:cNvPicPr>
          <p:nvPr/>
        </p:nvPicPr>
        <p:blipFill>
          <a:blip r:embed="rId20"/>
          <a:stretch>
            <a:fillRect/>
          </a:stretch>
        </p:blipFill>
        <p:spPr>
          <a:xfrm>
            <a:off x="3784599" y="3757837"/>
            <a:ext cx="10718800" cy="3695700"/>
          </a:xfrm>
          <a:prstGeom prst="rect">
            <a:avLst/>
          </a:prstGeom>
        </p:spPr>
      </p:pic>
    </p:spTree>
    <p:extLst>
      <p:ext uri="{BB962C8B-B14F-4D97-AF65-F5344CB8AC3E}">
        <p14:creationId xmlns:p14="http://schemas.microsoft.com/office/powerpoint/2010/main" val="322001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624274" y="1479790"/>
            <a:ext cx="15245576" cy="923330"/>
          </a:xfrm>
          <a:prstGeom prst="rect">
            <a:avLst/>
          </a:prstGeom>
          <a:noFill/>
        </p:spPr>
        <p:txBody>
          <a:bodyPr wrap="square" rtlCol="0">
            <a:spAutoFit/>
          </a:bodyPr>
          <a:lstStyle/>
          <a:p>
            <a:r>
              <a:rPr lang="x-none"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1243049" y="2592705"/>
            <a:ext cx="16094618" cy="3785652"/>
          </a:xfrm>
          <a:prstGeom prst="rect">
            <a:avLst/>
          </a:prstGeom>
          <a:solidFill>
            <a:schemeClr val="bg1"/>
          </a:solidFill>
        </p:spPr>
        <p:txBody>
          <a:bodyPr wrap="square" rtlCol="0">
            <a:spAutoFit/>
          </a:bodyPr>
          <a:lstStyle/>
          <a:p>
            <a:r>
              <a:rPr lang="vi-VN" sz="4800" b="1" dirty="0">
                <a:latin typeface="Cambria" panose="02040503050406030204" pitchFamily="18" charset="0"/>
              </a:rPr>
              <a:t>Nhiệm vụ cần làm:</a:t>
            </a:r>
          </a:p>
          <a:p>
            <a:pPr marL="571500" indent="-571500">
              <a:buFont typeface="Arial" panose="020B0604020202020204" pitchFamily="34" charset="0"/>
              <a:buChar char="•"/>
            </a:pPr>
            <a:r>
              <a:rPr lang="vi-VN" sz="4800" b="1" dirty="0">
                <a:latin typeface="Cambria" panose="02040503050406030204" pitchFamily="18" charset="0"/>
              </a:rPr>
              <a:t>Hoạt động theo tổ, cùng thảo luận, đọc đoạn văn và trả lời câu hỏi</a:t>
            </a:r>
          </a:p>
          <a:p>
            <a:pPr marL="571500" indent="-571500">
              <a:buFont typeface="Arial" panose="020B0604020202020204" pitchFamily="34" charset="0"/>
              <a:buChar char="•"/>
            </a:pPr>
            <a:r>
              <a:rPr lang="vi-VN" sz="4800" b="1" dirty="0">
                <a:latin typeface="Cambria" panose="02040503050406030204" pitchFamily="18" charset="0"/>
              </a:rPr>
              <a:t>Sau đó, từng nhóm sẽ lên trình bày về những gì đã thảo luận</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sp>
        <p:nvSpPr>
          <p:cNvPr id="13" name="Freeform 3">
            <a:extLst>
              <a:ext uri="{FF2B5EF4-FFF2-40B4-BE49-F238E27FC236}">
                <a16:creationId xmlns="" xmlns:a16="http://schemas.microsoft.com/office/drawing/2014/main" id="{FAD50BDC-2B8E-A54B-BBB9-489D0CB5E5AA}"/>
              </a:ext>
            </a:extLst>
          </p:cNvPr>
          <p:cNvSpPr/>
          <p:nvPr/>
        </p:nvSpPr>
        <p:spPr>
          <a:xfrm>
            <a:off x="6890058"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x-none"/>
          </a:p>
        </p:txBody>
      </p:sp>
    </p:spTree>
    <p:extLst>
      <p:ext uri="{BB962C8B-B14F-4D97-AF65-F5344CB8AC3E}">
        <p14:creationId xmlns:p14="http://schemas.microsoft.com/office/powerpoint/2010/main" val="236744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447800" y="961038"/>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1187144" y="1820734"/>
            <a:ext cx="16034056" cy="5016758"/>
          </a:xfrm>
          <a:prstGeom prst="rect">
            <a:avLst/>
          </a:prstGeom>
          <a:noFill/>
        </p:spPr>
        <p:txBody>
          <a:bodyPr wrap="square" rtlCol="0">
            <a:spAutoFit/>
          </a:bodyPr>
          <a:lstStyle/>
          <a:p>
            <a:pPr algn="just"/>
            <a:r>
              <a:rPr lang="vi-VN" sz="4000" b="1" i="0" dirty="0">
                <a:solidFill>
                  <a:srgbClr val="00B050"/>
                </a:solidFill>
                <a:effectLst/>
                <a:latin typeface="Cambria" panose="02040503050406030204" pitchFamily="18" charset="0"/>
              </a:rPr>
              <a:t>a. Tả lá</a:t>
            </a:r>
            <a:endParaRPr lang="vi-VN" sz="4000" b="0" i="0" dirty="0">
              <a:solidFill>
                <a:srgbClr val="00B050"/>
              </a:solidFill>
              <a:effectLst/>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b="1"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4000" dirty="0">
                <a:solidFill>
                  <a:srgbClr val="000000"/>
                </a:solidFill>
                <a:latin typeface="Cambria" panose="02040503050406030204" pitchFamily="18" charset="0"/>
              </a:rPr>
              <a:t>(Đoàn Giỏi)</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5391338" y="6659890"/>
            <a:ext cx="8907031" cy="2554545"/>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4000" b="1" dirty="0">
                <a:solidFill>
                  <a:srgbClr val="AB3E31"/>
                </a:solidFill>
                <a:latin typeface="Cambria" panose="02040503050406030204" pitchFamily="18" charset="0"/>
              </a:rPr>
              <a:t>Câu mở đầu đoạn cho biết điều gì?</a:t>
            </a:r>
          </a:p>
          <a:p>
            <a:pPr marL="457200" indent="-457200">
              <a:buFont typeface="Arial" panose="020B0604020202020204" pitchFamily="34" charset="0"/>
              <a:buChar char="•"/>
            </a:pPr>
            <a:r>
              <a:rPr lang="vi-VN" sz="4000" b="1" dirty="0">
                <a:solidFill>
                  <a:srgbClr val="AB3E31"/>
                </a:solidFill>
                <a:latin typeface="Cambria" panose="02040503050406030204" pitchFamily="18" charset="0"/>
              </a:rPr>
              <a:t>Lá bàng được tả theo trình tự nào?</a:t>
            </a:r>
          </a:p>
          <a:p>
            <a:pPr marL="457200" indent="-457200">
              <a:buFont typeface="Arial" panose="020B0604020202020204" pitchFamily="34" charset="0"/>
              <a:buChar char="•"/>
            </a:pPr>
            <a:r>
              <a:rPr lang="vi-VN" sz="4000" b="1" dirty="0">
                <a:solidFill>
                  <a:srgbClr val="AB3E31"/>
                </a:solidFill>
                <a:latin typeface="Cambria" panose="02040503050406030204" pitchFamily="18" charset="0"/>
              </a:rPr>
              <a:t>Theo em, tác giả yêu thích màu lá cây bàng vào mùa nào nhất?</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pic>
        <p:nvPicPr>
          <p:cNvPr id="7" name="Picture 6">
            <a:extLst>
              <a:ext uri="{FF2B5EF4-FFF2-40B4-BE49-F238E27FC236}">
                <a16:creationId xmlns="" xmlns:a16="http://schemas.microsoft.com/office/drawing/2014/main" id="{C9E00B82-2B8E-4545-9578-B87DBBFF8B5D}"/>
              </a:ext>
            </a:extLst>
          </p:cNvPr>
          <p:cNvPicPr>
            <a:picLocks noChangeAspect="1"/>
          </p:cNvPicPr>
          <p:nvPr/>
        </p:nvPicPr>
        <p:blipFill>
          <a:blip r:embed="rId8"/>
          <a:stretch>
            <a:fillRect/>
          </a:stretch>
        </p:blipFill>
        <p:spPr>
          <a:xfrm>
            <a:off x="969844" y="6362311"/>
            <a:ext cx="4395477" cy="3956163"/>
          </a:xfrm>
          <a:prstGeom prst="rect">
            <a:avLst/>
          </a:prstGeom>
          <a:ln>
            <a:noFill/>
          </a:ln>
          <a:effectLst>
            <a:softEdge rad="112500"/>
          </a:effectLst>
        </p:spPr>
      </p:pic>
    </p:spTree>
    <p:extLst>
      <p:ext uri="{BB962C8B-B14F-4D97-AF65-F5344CB8AC3E}">
        <p14:creationId xmlns:p14="http://schemas.microsoft.com/office/powerpoint/2010/main" val="243751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1252584" y="2232832"/>
            <a:ext cx="15778493" cy="3785652"/>
          </a:xfrm>
          <a:prstGeom prst="rect">
            <a:avLst/>
          </a:prstGeom>
          <a:noFill/>
        </p:spPr>
        <p:txBody>
          <a:bodyPr wrap="square" rtlCol="0">
            <a:spAutoFit/>
          </a:bodyPr>
          <a:lstStyle/>
          <a:p>
            <a:pPr algn="just"/>
            <a:r>
              <a:rPr lang="vi-VN" sz="4000" b="1" dirty="0">
                <a:solidFill>
                  <a:srgbClr val="00B050"/>
                </a:solidFill>
                <a:latin typeface="Cambria" panose="02040503050406030204" pitchFamily="18" charset="0"/>
              </a:rPr>
              <a:t>b</a:t>
            </a:r>
            <a:r>
              <a:rPr lang="vi-VN" sz="4000" b="1" i="0" dirty="0">
                <a:solidFill>
                  <a:srgbClr val="00B050"/>
                </a:solidFill>
                <a:effectLst/>
                <a:latin typeface="Cambria" panose="02040503050406030204" pitchFamily="18" charset="0"/>
              </a:rPr>
              <a:t>. Tả </a:t>
            </a:r>
            <a:r>
              <a:rPr lang="vi-VN" sz="4000" b="1" dirty="0">
                <a:solidFill>
                  <a:srgbClr val="00B050"/>
                </a:solidFill>
                <a:latin typeface="Cambria" panose="02040503050406030204" pitchFamily="18" charset="0"/>
              </a:rPr>
              <a:t>hoa</a:t>
            </a:r>
          </a:p>
          <a:p>
            <a:pPr algn="just"/>
            <a:r>
              <a:rPr lang="en-US" sz="4000" b="1" dirty="0">
                <a:solidFill>
                  <a:srgbClr val="000000"/>
                </a:solidFill>
                <a:latin typeface="Cambria" panose="02040503050406030204" pitchFamily="18" charset="0"/>
              </a:rPr>
              <a:t>      </a:t>
            </a:r>
            <a:r>
              <a:rPr lang="vi-VN" sz="4000" b="1"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4000" dirty="0">
                <a:solidFill>
                  <a:srgbClr val="000000"/>
                </a:solidFill>
                <a:latin typeface="Cambria" panose="02040503050406030204" pitchFamily="18" charset="0"/>
              </a:rPr>
              <a:t>(Mai Văn Tạo)</a:t>
            </a:r>
          </a:p>
        </p:txBody>
      </p:sp>
      <p:sp>
        <p:nvSpPr>
          <p:cNvPr id="2" name="TextBox 1">
            <a:extLst>
              <a:ext uri="{FF2B5EF4-FFF2-40B4-BE49-F238E27FC236}">
                <a16:creationId xmlns="" xmlns:a16="http://schemas.microsoft.com/office/drawing/2014/main" id="{E27BBE1B-7A85-374D-8439-7C1C4F5D7899}"/>
              </a:ext>
            </a:extLst>
          </p:cNvPr>
          <p:cNvSpPr txBox="1"/>
          <p:nvPr/>
        </p:nvSpPr>
        <p:spPr>
          <a:xfrm>
            <a:off x="7695671" y="6198044"/>
            <a:ext cx="7716320" cy="2554545"/>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4000" b="1" dirty="0">
                <a:solidFill>
                  <a:srgbClr val="AB3E31"/>
                </a:solidFill>
                <a:latin typeface="Cambria" panose="02040503050406030204" pitchFamily="18" charset="0"/>
              </a:rPr>
              <a:t>Đoạn văn tả những đặc điểm nào của hoa sầu riêng?</a:t>
            </a:r>
          </a:p>
          <a:p>
            <a:pPr marL="457200" indent="-457200">
              <a:buFont typeface="Arial" panose="020B0604020202020204" pitchFamily="34" charset="0"/>
              <a:buChar char="•"/>
            </a:pPr>
            <a:r>
              <a:rPr lang="vi-VN" sz="4000" b="1" dirty="0">
                <a:solidFill>
                  <a:srgbClr val="AB3E31"/>
                </a:solidFill>
                <a:latin typeface="Cambria" panose="02040503050406030204" pitchFamily="18" charset="0"/>
              </a:rPr>
              <a:t>Biện pháp so sánh giúp làm nổi bật đặc điểm nào của hoa?</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pic>
        <p:nvPicPr>
          <p:cNvPr id="7" name="Picture 6">
            <a:extLst>
              <a:ext uri="{FF2B5EF4-FFF2-40B4-BE49-F238E27FC236}">
                <a16:creationId xmlns="" xmlns:a16="http://schemas.microsoft.com/office/drawing/2014/main" id="{BDFB9AD7-3AC3-E74E-956E-D7C0FD7ACBE8}"/>
              </a:ext>
            </a:extLst>
          </p:cNvPr>
          <p:cNvPicPr>
            <a:picLocks noChangeAspect="1"/>
          </p:cNvPicPr>
          <p:nvPr/>
        </p:nvPicPr>
        <p:blipFill>
          <a:blip r:embed="rId8"/>
          <a:stretch>
            <a:fillRect/>
          </a:stretch>
        </p:blipFill>
        <p:spPr>
          <a:xfrm>
            <a:off x="1835690" y="5481036"/>
            <a:ext cx="5283200" cy="3975100"/>
          </a:xfrm>
          <a:prstGeom prst="rect">
            <a:avLst/>
          </a:prstGeom>
          <a:ln>
            <a:noFill/>
          </a:ln>
          <a:effectLst>
            <a:softEdge rad="112500"/>
          </a:effectLst>
        </p:spPr>
      </p:pic>
    </p:spTree>
    <p:extLst>
      <p:ext uri="{BB962C8B-B14F-4D97-AF65-F5344CB8AC3E}">
        <p14:creationId xmlns:p14="http://schemas.microsoft.com/office/powerpoint/2010/main" val="1539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x-none"/>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x-none"/>
            </a:p>
          </p:txBody>
        </p:sp>
      </p:grpSp>
      <p:sp>
        <p:nvSpPr>
          <p:cNvPr id="21" name="TextBox 20">
            <a:extLst>
              <a:ext uri="{FF2B5EF4-FFF2-40B4-BE49-F238E27FC236}">
                <a16:creationId xmlns=""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 xmlns:a16="http://schemas.microsoft.com/office/drawing/2014/main" id="{F041AE2B-9B18-1343-9AE1-1264EE6B3194}"/>
              </a:ext>
            </a:extLst>
          </p:cNvPr>
          <p:cNvSpPr txBox="1"/>
          <p:nvPr/>
        </p:nvSpPr>
        <p:spPr>
          <a:xfrm>
            <a:off x="1219200" y="2289890"/>
            <a:ext cx="11429999" cy="6247864"/>
          </a:xfrm>
          <a:prstGeom prst="rect">
            <a:avLst/>
          </a:prstGeom>
          <a:noFill/>
        </p:spPr>
        <p:txBody>
          <a:bodyPr wrap="square" rtlCol="0">
            <a:spAutoFit/>
          </a:bodyPr>
          <a:lstStyle/>
          <a:p>
            <a:pPr algn="just"/>
            <a:r>
              <a:rPr lang="vi-VN" sz="4000" b="1" dirty="0">
                <a:solidFill>
                  <a:srgbClr val="00B050"/>
                </a:solidFill>
                <a:latin typeface="Cambria" panose="02040503050406030204" pitchFamily="18" charset="0"/>
              </a:rPr>
              <a:t>c</a:t>
            </a:r>
            <a:r>
              <a:rPr lang="vi-VN" sz="4000" b="1" i="0" dirty="0">
                <a:solidFill>
                  <a:srgbClr val="00B050"/>
                </a:solidFill>
                <a:effectLst/>
                <a:latin typeface="Cambria" panose="02040503050406030204" pitchFamily="18" charset="0"/>
              </a:rPr>
              <a:t>. Tả </a:t>
            </a:r>
            <a:r>
              <a:rPr lang="vi-VN" sz="4000" b="1" dirty="0">
                <a:solidFill>
                  <a:srgbClr val="00B050"/>
                </a:solidFill>
                <a:latin typeface="Cambria" panose="02040503050406030204" pitchFamily="18" charset="0"/>
              </a:rPr>
              <a:t>quả</a:t>
            </a:r>
            <a:endParaRPr lang="vi-VN" sz="4000" dirty="0">
              <a:solidFill>
                <a:srgbClr val="00B05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b="1"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4000" dirty="0">
                <a:solidFill>
                  <a:srgbClr val="000000"/>
                </a:solidFill>
                <a:latin typeface="Cambria" panose="02040503050406030204" pitchFamily="18" charset="0"/>
              </a:rPr>
              <a:t>(Theo Vũ Tú Nam)</a:t>
            </a:r>
          </a:p>
        </p:txBody>
      </p:sp>
      <p:sp>
        <p:nvSpPr>
          <p:cNvPr id="10" name="Freeform 11">
            <a:extLst>
              <a:ext uri="{FF2B5EF4-FFF2-40B4-BE49-F238E27FC236}">
                <a16:creationId xmlns=""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x-none"/>
          </a:p>
        </p:txBody>
      </p:sp>
      <p:sp>
        <p:nvSpPr>
          <p:cNvPr id="11" name="Freeform 5">
            <a:extLst>
              <a:ext uri="{FF2B5EF4-FFF2-40B4-BE49-F238E27FC236}">
                <a16:creationId xmlns=""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x-none"/>
          </a:p>
        </p:txBody>
      </p:sp>
      <p:sp>
        <p:nvSpPr>
          <p:cNvPr id="12" name="Freeform 6">
            <a:extLst>
              <a:ext uri="{FF2B5EF4-FFF2-40B4-BE49-F238E27FC236}">
                <a16:creationId xmlns=""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x-none"/>
          </a:p>
        </p:txBody>
      </p:sp>
      <p:pic>
        <p:nvPicPr>
          <p:cNvPr id="7" name="Picture 6">
            <a:extLst>
              <a:ext uri="{FF2B5EF4-FFF2-40B4-BE49-F238E27FC236}">
                <a16:creationId xmlns="" xmlns:a16="http://schemas.microsoft.com/office/drawing/2014/main" id="{A6730AE0-4B4F-2347-98E3-7CADB4507815}"/>
              </a:ext>
            </a:extLst>
          </p:cNvPr>
          <p:cNvPicPr>
            <a:picLocks noChangeAspect="1"/>
          </p:cNvPicPr>
          <p:nvPr/>
        </p:nvPicPr>
        <p:blipFill>
          <a:blip r:embed="rId8"/>
          <a:stretch>
            <a:fillRect/>
          </a:stretch>
        </p:blipFill>
        <p:spPr>
          <a:xfrm>
            <a:off x="12892182" y="2289890"/>
            <a:ext cx="4001800" cy="3450441"/>
          </a:xfrm>
          <a:prstGeom prst="rect">
            <a:avLst/>
          </a:prstGeom>
        </p:spPr>
      </p:pic>
      <p:sp>
        <p:nvSpPr>
          <p:cNvPr id="2" name="TextBox 1">
            <a:extLst>
              <a:ext uri="{FF2B5EF4-FFF2-40B4-BE49-F238E27FC236}">
                <a16:creationId xmlns="" xmlns:a16="http://schemas.microsoft.com/office/drawing/2014/main" id="{E27BBE1B-7A85-374D-8439-7C1C4F5D7899}"/>
              </a:ext>
            </a:extLst>
          </p:cNvPr>
          <p:cNvSpPr txBox="1"/>
          <p:nvPr/>
        </p:nvSpPr>
        <p:spPr>
          <a:xfrm>
            <a:off x="1282989" y="8590227"/>
            <a:ext cx="14695056"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b="1" dirty="0">
                <a:solidFill>
                  <a:srgbClr val="AB3E31"/>
                </a:solidFill>
                <a:latin typeface="Cambria" panose="02040503050406030204" pitchFamily="18" charset="0"/>
              </a:rPr>
              <a:t>Tìm câu văn sử dụng biện pháp so sánh, nhân hoá để tả quả nhãn. </a:t>
            </a:r>
          </a:p>
          <a:p>
            <a:pPr marL="457200" indent="-457200">
              <a:buFont typeface="Arial" panose="020B0604020202020204" pitchFamily="34" charset="0"/>
              <a:buChar char="•"/>
            </a:pPr>
            <a:r>
              <a:rPr lang="vi-VN" sz="3600" b="1" dirty="0">
                <a:solidFill>
                  <a:srgbClr val="AB3E31"/>
                </a:solidFill>
                <a:latin typeface="Cambria" panose="02040503050406030204" pitchFamily="18" charset="0"/>
              </a:rPr>
              <a:t>Nêu tác dụng của những biện pháp đó.</a:t>
            </a:r>
          </a:p>
        </p:txBody>
      </p:sp>
    </p:spTree>
    <p:extLst>
      <p:ext uri="{BB962C8B-B14F-4D97-AF65-F5344CB8AC3E}">
        <p14:creationId xmlns:p14="http://schemas.microsoft.com/office/powerpoint/2010/main" val="312940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1487</Words>
  <Application>Microsoft Office PowerPoint</Application>
  <PresentationFormat>Custom</PresentationFormat>
  <Paragraphs>68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Cambria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Rừng Xanh lá và Trắng Tiếng Anh Bài học Bản thuyết trình Giáo dục</dc:title>
  <cp:lastModifiedBy>ASUS</cp:lastModifiedBy>
  <cp:revision>18</cp:revision>
  <dcterms:created xsi:type="dcterms:W3CDTF">2006-08-16T00:00:00Z</dcterms:created>
  <dcterms:modified xsi:type="dcterms:W3CDTF">2024-04-04T01:46:42Z</dcterms:modified>
  <dc:identifier>DAF_rezAbmg</dc:identifier>
</cp:coreProperties>
</file>