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4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EE695-11FB-4875-860C-F3C004B77010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C91-3B4B-4C31-B31E-C0A7ECD184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0EAC8-4D51-4BA7-A757-08E4BAB896C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/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AC91-3B4B-4C31-B31E-C0A7ECD18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78DC-9294-49C8-960D-047FD8640F5D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2D97-5086-4A1F-AD62-5758EDFB1D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.wmf"/><Relationship Id="rId3" Type="http://schemas.openxmlformats.org/officeDocument/2006/relationships/customXml" Target="../ink/ink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4545348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0673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2855716" y="3128965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7" y="-76200"/>
            <a:ext cx="9209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3146050" y="145655"/>
            <a:ext cx="2502696" cy="668061"/>
          </a:xfrm>
          <a:prstGeom prst="rect">
            <a:avLst/>
          </a:prstGeom>
          <a:noFill/>
        </p:spPr>
        <p:txBody>
          <a:bodyPr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000" b="1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Toán</a:t>
            </a:r>
            <a:r>
              <a:rPr lang="en-US" sz="4000" b="1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5 </a:t>
            </a: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691602" y="989109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18" y="6167477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39" y="61674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7" y="1134661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38" y="5349277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30" y="3226299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5" y="353705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84" y="237169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48" y="370074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49" y="429903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864" y="194221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60" y="2314577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0" y="4446942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46" y="5729759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139908">
            <a:off x="-163178" y="5110637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902633">
            <a:off x="8212486" y="5125666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1266986" y="3332725"/>
            <a:ext cx="6901542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QUÃNG ĐƯỜNG</a:t>
            </a:r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09663"/>
              </p:ext>
            </p:extLst>
          </p:nvPr>
        </p:nvGraphicFramePr>
        <p:xfrm>
          <a:off x="5224046" y="834167"/>
          <a:ext cx="2654300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12" imgW="2191817" imgH="1424635" progId="MS_ClipArt_Gallery.2">
                  <p:embed/>
                </p:oleObj>
              </mc:Choice>
              <mc:Fallback>
                <p:oleObj name="Clip" r:id="rId12" imgW="2191817" imgH="1424635" progId="MS_ClipArt_Gallery.2">
                  <p:embed/>
                  <p:pic>
                    <p:nvPicPr>
                      <p:cNvPr id="20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046" y="834167"/>
                        <a:ext cx="2654300" cy="223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80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35380" y="84793"/>
            <a:ext cx="86868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12,6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3871735"/>
            <a:ext cx="7970837" cy="1205894"/>
            <a:chOff x="1016146" y="3871630"/>
            <a:chExt cx="10626680" cy="1205790"/>
          </a:xfrm>
        </p:grpSpPr>
        <p:sp>
          <p:nvSpPr>
            <p:cNvPr id="73733" name="TextBox 4"/>
            <p:cNvSpPr txBox="1">
              <a:spLocks noChangeArrowheads="1"/>
            </p:cNvSpPr>
            <p:nvPr/>
          </p:nvSpPr>
          <p:spPr bwMode="auto">
            <a:xfrm>
              <a:off x="5079724" y="3871630"/>
              <a:ext cx="4019550" cy="5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 eaLnBrk="1" hangingPunct="1"/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34" name="TextBox 5"/>
            <p:cNvSpPr txBox="1">
              <a:spLocks noChangeArrowheads="1"/>
            </p:cNvSpPr>
            <p:nvPr/>
          </p:nvSpPr>
          <p:spPr bwMode="auto">
            <a:xfrm>
              <a:off x="1016146" y="4541935"/>
              <a:ext cx="10626680" cy="535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 eaLnBrk="1" hangingPunct="1">
                <a:lnSpc>
                  <a:spcPct val="90000"/>
                </a:lnSpc>
                <a:spcBef>
                  <a:spcPts val="1000"/>
                </a:spcBef>
              </a:pPr>
              <a:r>
                <a:rPr lang="en-US" sz="3200" b="1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15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0,25 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B1E917-7CBE-4051-950A-897B75B1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1901658"/>
            <a:ext cx="2607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1708B-ADE7-4BE5-B950-936656BF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2844225"/>
            <a:ext cx="51986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: 12,6 km/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2D2AA-EC76-49E9-9337-0A2A7C9C9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3310831"/>
            <a:ext cx="4741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… km?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DA42F630-3789-4A34-AFED-904A5CBE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648" y="5124120"/>
            <a:ext cx="7970837" cy="167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912813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12,6 × 0,25 = 3,15 (km)</a:t>
            </a:r>
          </a:p>
          <a:p>
            <a:pPr defTabSz="912813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3,15 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B3D20-8EC9-4C66-9AA6-C8911058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7" y="2381971"/>
            <a:ext cx="4741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: 15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35380" y="84793"/>
            <a:ext cx="86868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42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390726"/>
            <a:ext cx="9008620" cy="1905898"/>
            <a:chOff x="253" y="3390664"/>
            <a:chExt cx="11349623" cy="1905734"/>
          </a:xfrm>
        </p:grpSpPr>
        <p:sp>
          <p:nvSpPr>
            <p:cNvPr id="73733" name="TextBox 4"/>
            <p:cNvSpPr txBox="1">
              <a:spLocks noChangeArrowheads="1"/>
            </p:cNvSpPr>
            <p:nvPr/>
          </p:nvSpPr>
          <p:spPr bwMode="auto">
            <a:xfrm>
              <a:off x="5702897" y="3390664"/>
              <a:ext cx="4019550" cy="58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 eaLnBrk="1" hangingPunct="1"/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73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53" y="3974740"/>
                  <a:ext cx="11349623" cy="1321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912813" eaLnBrk="1" hangingPunct="1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Thời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gian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xe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máy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đi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defTabSz="912813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11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giờ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- 8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giờ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20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phút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= 2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giờ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40 </a:t>
                  </a:r>
                  <a:r>
                    <a:rPr lang="en-US" sz="32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phút</a:t>
                  </a:r>
                  <a:r>
                    <a:rPr lang="en-US" sz="32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=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3734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" y="3974740"/>
                  <a:ext cx="11349623" cy="1321658"/>
                </a:xfrm>
                <a:prstGeom prst="rect">
                  <a:avLst/>
                </a:prstGeom>
                <a:blipFill>
                  <a:blip r:embed="rId3"/>
                  <a:stretch>
                    <a:fillRect l="-1691" t="-10138" b="-55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B1E917-7CBE-4051-950A-897B75B12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80" y="1901658"/>
            <a:ext cx="2607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A42F630-3789-4A34-AFED-904A5CBE7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381" y="5236021"/>
                <a:ext cx="7970837" cy="1403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 eaLnBrk="1" hangingPunct="1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Độ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quãng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AB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912813" eaLnBrk="1" hangingPunct="1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42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A42F630-3789-4A34-AFED-904A5CBE7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381" y="5236021"/>
                <a:ext cx="7970837" cy="1403974"/>
              </a:xfrm>
              <a:prstGeom prst="rect">
                <a:avLst/>
              </a:prstGeom>
              <a:blipFill>
                <a:blip r:embed="rId4"/>
                <a:stretch>
                  <a:fillRect t="-9565" b="-34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F36759-2B74-48F3-BC28-DE51A6D56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1602" y="4432339"/>
                <a:ext cx="1409479" cy="803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giờ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F36759-2B74-48F3-BC28-DE51A6D56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1602" y="4432339"/>
                <a:ext cx="1409479" cy="803682"/>
              </a:xfrm>
              <a:prstGeom prst="rect">
                <a:avLst/>
              </a:prstGeom>
              <a:blipFill>
                <a:blip r:embed="rId5"/>
                <a:stretch>
                  <a:fillRect l="-10823" b="-9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AA57B7E-21A5-4589-9055-B600D6A0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703" y="4449763"/>
            <a:ext cx="7870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1FE44307-6C8F-4BDC-A901-401521DF59B6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2693987"/>
            <a:ext cx="7273925" cy="215900"/>
            <a:chOff x="657" y="2478"/>
            <a:chExt cx="4582" cy="136"/>
          </a:xfrm>
        </p:grpSpPr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1DDB4FDA-828A-4A84-A707-60888EFAC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2478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3">
              <a:extLst>
                <a:ext uri="{FF2B5EF4-FFF2-40B4-BE49-F238E27FC236}">
                  <a16:creationId xmlns:a16="http://schemas.microsoft.com/office/drawing/2014/main" id="{0A8E1EEC-9A0C-494C-8C28-338BDDF65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2478"/>
              <a:ext cx="4582" cy="136"/>
              <a:chOff x="657" y="1949"/>
              <a:chExt cx="4582" cy="136"/>
            </a:xfrm>
          </p:grpSpPr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07C998ED-9824-4124-A9C3-D30D2F712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024"/>
                <a:ext cx="45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BBDA4403-ADFB-46B9-AEF2-80DA29A2E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9" y="1949"/>
                <a:ext cx="0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Text Box 17">
            <a:extLst>
              <a:ext uri="{FF2B5EF4-FFF2-40B4-BE49-F238E27FC236}">
                <a16:creationId xmlns:a16="http://schemas.microsoft.com/office/drawing/2014/main" id="{28B7EE5B-8D0E-4C40-AD86-40F1D929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36862"/>
            <a:ext cx="1903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412F85B5-1A10-4635-8DE6-133882B0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762" y="2907705"/>
            <a:ext cx="961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1AB4EEDE-1303-4EDA-A35F-062170E295E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273550" y="-1062038"/>
            <a:ext cx="215900" cy="7245350"/>
          </a:xfrm>
          <a:prstGeom prst="leftBrace">
            <a:avLst>
              <a:gd name="adj1" fmla="val 132837"/>
              <a:gd name="adj2" fmla="val 49611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97BADCAA-21F1-46E2-8410-A783CF51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4" y="2017712"/>
            <a:ext cx="2168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42 km/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BCF7FDE-5833-4FCF-8A09-BF704EEA6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978" y="2922842"/>
            <a:ext cx="941283" cy="46166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 = ? 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BAA59D4C-8E34-42DE-8917-6F0BA5F6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79" y="229907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69269536-6595-4711-B93D-E42C166F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171" y="2302223"/>
            <a:ext cx="366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F3A977-E9A8-48DB-A62A-D19F821B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261" y="5902106"/>
            <a:ext cx="1707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 (km)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B7ABD9-D0DB-4AC7-A04C-74E5D99FD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22" y="6347607"/>
            <a:ext cx="3055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112 km</a:t>
            </a:r>
          </a:p>
        </p:txBody>
      </p:sp>
    </p:spTree>
    <p:extLst>
      <p:ext uri="{BB962C8B-B14F-4D97-AF65-F5344CB8AC3E}">
        <p14:creationId xmlns:p14="http://schemas.microsoft.com/office/powerpoint/2010/main" val="39926467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AutoShape 4"/>
          <p:cNvSpPr>
            <a:spLocks noChangeArrowheads="1"/>
          </p:cNvSpPr>
          <p:nvPr/>
        </p:nvSpPr>
        <p:spPr bwMode="auto">
          <a:xfrm>
            <a:off x="381000" y="685800"/>
            <a:ext cx="8534400" cy="5943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219200" y="1600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quãng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</a:rPr>
              <a:t>lấy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vận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tốc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3124200" y="4267200"/>
            <a:ext cx="3276600" cy="609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75464" name="Text Box 8"/>
          <p:cNvSpPr txBox="1">
            <a:spLocks noChangeArrowheads="1"/>
          </p:cNvSpPr>
          <p:nvPr/>
        </p:nvSpPr>
        <p:spPr bwMode="auto">
          <a:xfrm>
            <a:off x="3657600" y="41910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</a:rPr>
              <a:t>s = v </a:t>
            </a:r>
            <a:r>
              <a:rPr lang="en-US" altLang="en-US" sz="3600" b="1" dirty="0">
                <a:solidFill>
                  <a:srgbClr val="7030A0"/>
                </a:solidFill>
              </a:rPr>
              <a:t>×</a:t>
            </a:r>
            <a:r>
              <a:rPr lang="en-US" altLang="en-US" sz="4000" b="1" dirty="0">
                <a:solidFill>
                  <a:srgbClr val="7030A0"/>
                </a:solidFill>
              </a:rPr>
              <a:t> t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1219200" y="28956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chemeClr val="folHlink"/>
                </a:solidFill>
              </a:rPr>
              <a:t>Gọi</a:t>
            </a:r>
            <a:r>
              <a:rPr lang="en-US" altLang="en-US" sz="3600" b="1" i="1" dirty="0">
                <a:solidFill>
                  <a:schemeClr val="folHlink"/>
                </a:solidFill>
              </a:rPr>
              <a:t>: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s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là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quãng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đường</a:t>
            </a:r>
            <a:r>
              <a:rPr lang="en-US" altLang="en-US" sz="3600" b="1" dirty="0">
                <a:solidFill>
                  <a:schemeClr val="folHlink"/>
                </a:solidFill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</a:rPr>
              <a:t>v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là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vận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tốc</a:t>
            </a:r>
            <a:r>
              <a:rPr lang="en-US" altLang="en-US" sz="3600" b="1" dirty="0">
                <a:solidFill>
                  <a:schemeClr val="folHlink"/>
                </a:solidFill>
              </a:rPr>
              <a:t>, </a:t>
            </a:r>
            <a:r>
              <a:rPr lang="en-US" altLang="en-US" sz="3600" b="1" dirty="0">
                <a:solidFill>
                  <a:srgbClr val="FF0000"/>
                </a:solidFill>
              </a:rPr>
              <a:t>t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là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thời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gian</a:t>
            </a:r>
            <a:r>
              <a:rPr lang="en-US" altLang="en-US" sz="3600" b="1" dirty="0">
                <a:solidFill>
                  <a:schemeClr val="folHlink"/>
                </a:solidFill>
              </a:rPr>
              <a:t>. Ta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có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công</a:t>
            </a:r>
            <a:r>
              <a:rPr lang="en-US" altLang="en-US" sz="3600" b="1" dirty="0">
                <a:solidFill>
                  <a:schemeClr val="folHlink"/>
                </a:solidFill>
              </a:rPr>
              <a:t> </a:t>
            </a:r>
            <a:r>
              <a:rPr lang="en-US" altLang="en-US" sz="3600" b="1" dirty="0" err="1">
                <a:solidFill>
                  <a:schemeClr val="folHlink"/>
                </a:solidFill>
              </a:rPr>
              <a:t>thức</a:t>
            </a:r>
            <a:r>
              <a:rPr lang="en-US" altLang="en-US" sz="3600" b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82AA6-A748-4463-9FF8-3C908334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3411"/>
            <a:ext cx="3657600" cy="646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2" tIns="45712" rIns="91422" bIns="45712">
            <a:spAutoFit/>
          </a:bodyPr>
          <a:lstStyle/>
          <a:p>
            <a:pPr algn="ctr" defTabSz="912813" eaLnBrk="1" hangingPunct="1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C284EC0-EC30-4256-B343-91073F51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90496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/>
              <a:t>Muốn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quãng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đường</a:t>
            </a:r>
            <a:r>
              <a:rPr lang="en-US" altLang="en-US" sz="3600" b="1" dirty="0"/>
              <a:t> ta </a:t>
            </a:r>
            <a:r>
              <a:rPr lang="en-US" altLang="en-US" sz="3600" b="1" dirty="0" err="1"/>
              <a:t>làm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thế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1" grpId="0"/>
      <p:bldP spid="275463" grpId="0" animBg="1"/>
      <p:bldP spid="275464" grpId="0"/>
      <p:bldP spid="27546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lours052k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67600" y="5105400"/>
            <a:ext cx="1219200" cy="990600"/>
            <a:chOff x="2256" y="1536"/>
            <a:chExt cx="1176" cy="744"/>
          </a:xfrm>
        </p:grpSpPr>
        <p:pic>
          <p:nvPicPr>
            <p:cNvPr id="11275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1277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9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268" name="Picture 35" descr="image0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24400"/>
            <a:ext cx="1895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36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en-US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828800" y="381000"/>
            <a:ext cx="3962400" cy="1371600"/>
            <a:chOff x="2864" y="288"/>
            <a:chExt cx="1552" cy="864"/>
          </a:xfrm>
        </p:grpSpPr>
        <p:pic>
          <p:nvPicPr>
            <p:cNvPr id="11272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2884488" cy="28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5449887" cy="3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7239000" cy="306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36888" y="1447800"/>
            <a:ext cx="4745037" cy="923320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42172-19A2-4094-B1D1-27232E4FF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3" y="228600"/>
            <a:ext cx="8383587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A7101A4-7929-43EB-A955-6ABC950F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88" y="986561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DB33353-26C0-4009-8A51-E21E4734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975354"/>
            <a:ext cx="2133600" cy="646331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A44D91-8128-4B6D-8FCD-2E378F501E42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301553"/>
            <a:ext cx="7391400" cy="248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120 : 2 = 60 (km/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60 km/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93D4EE8-5312-4F8B-B7D7-4FA95409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" y="2909967"/>
            <a:ext cx="8383587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120km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8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>
          <a:xfrm>
            <a:off x="1446213" y="1092200"/>
            <a:ext cx="6781800" cy="8382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 ĐƯỜNG</a:t>
            </a: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446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Top 5 con đường đẹp nhất Đà Nẵng - Cổng thông tin du lịch thành phố Đà Nẵ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2252663"/>
            <a:ext cx="752951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2"/>
          <p:cNvSpPr txBox="1">
            <a:spLocks noChangeArrowheads="1"/>
          </p:cNvSpPr>
          <p:nvPr/>
        </p:nvSpPr>
        <p:spPr bwMode="auto">
          <a:xfrm>
            <a:off x="25400" y="1428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211657" y="180181"/>
            <a:ext cx="8672513" cy="12573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42,5 km/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609600" y="1725096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B11CD241-28EE-48D6-8D48-02CB2819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0" y="3044938"/>
            <a:ext cx="551888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: 42,5 km/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F9AC6C12-1F3D-4FA1-8E8D-7256C089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0" y="2376288"/>
            <a:ext cx="412979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: 4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CE0D5970-53F3-43E0-8978-537F928A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20" y="3699704"/>
            <a:ext cx="466319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… km?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>
                <a:latin typeface="Times New Roman" pitchFamily="18" charset="0"/>
              </a:rPr>
              <a:t>                         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endParaRPr lang="en-US" altLang="en-US" sz="3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tô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4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giờ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                 42,5             4        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</a:rPr>
              <a:t>            (km)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600" dirty="0"/>
              <a:t>                 </a:t>
            </a:r>
            <a:r>
              <a:rPr lang="en-US" altLang="en-US" sz="1400" dirty="0"/>
              <a:t>  </a:t>
            </a:r>
          </a:p>
        </p:txBody>
      </p:sp>
      <p:sp>
        <p:nvSpPr>
          <p:cNvPr id="254983" name="Line 7"/>
          <p:cNvSpPr>
            <a:spLocks noChangeShapeType="1"/>
          </p:cNvSpPr>
          <p:nvPr/>
        </p:nvSpPr>
        <p:spPr bwMode="auto">
          <a:xfrm flipH="1">
            <a:off x="2362200" y="20208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1600200" y="2667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 tốc</a:t>
            </a:r>
          </a:p>
        </p:txBody>
      </p:sp>
      <p:sp>
        <p:nvSpPr>
          <p:cNvPr id="254987" name="Text Box 11"/>
          <p:cNvSpPr txBox="1">
            <a:spLocks noChangeArrowheads="1"/>
          </p:cNvSpPr>
          <p:nvPr/>
        </p:nvSpPr>
        <p:spPr bwMode="auto">
          <a:xfrm flipH="1">
            <a:off x="3657600" y="26527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1600199" y="3340100"/>
            <a:ext cx="160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(km/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4989" name="Text Box 13"/>
          <p:cNvSpPr txBox="1">
            <a:spLocks noChangeArrowheads="1"/>
          </p:cNvSpPr>
          <p:nvPr/>
        </p:nvSpPr>
        <p:spPr bwMode="auto">
          <a:xfrm>
            <a:off x="4008438" y="33401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5229225" y="2133600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170km</a:t>
            </a:r>
            <a:endParaRPr lang="en-US" altLang="en-US" sz="3600" b="1" dirty="0">
              <a:solidFill>
                <a:srgbClr val="3A3A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 flipH="1">
            <a:off x="4191000" y="20208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951095" y="1487269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6324600" y="2020888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flipH="1">
            <a:off x="5516562" y="2679700"/>
            <a:ext cx="2255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67400" y="3367087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(km)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flipH="1">
            <a:off x="3048000" y="1524000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×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51438" y="1447800"/>
            <a:ext cx="56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=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flipH="1">
            <a:off x="3048000" y="1524000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×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45024" y="1447800"/>
            <a:ext cx="56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FF0000"/>
                </a:solidFill>
                <a:cs typeface="Times New Roman" pitchFamily="18" charset="0"/>
              </a:rPr>
              <a:t>=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6200" y="4647297"/>
            <a:ext cx="8991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483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0173 0.170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  <p:bldP spid="254983" grpId="0" animBg="1"/>
      <p:bldP spid="254986" grpId="0"/>
      <p:bldP spid="254987" grpId="0"/>
      <p:bldP spid="254988" grpId="0"/>
      <p:bldP spid="254989" grpId="0"/>
      <p:bldP spid="254990" grpId="0"/>
      <p:bldP spid="254990" grpId="1"/>
      <p:bldP spid="254991" grpId="0" animBg="1"/>
      <p:bldP spid="7179" grpId="0"/>
      <p:bldP spid="11" grpId="0" animBg="1"/>
      <p:bldP spid="12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152400" y="214531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i="1" u="sng" dirty="0" err="1">
                <a:solidFill>
                  <a:srgbClr val="000000"/>
                </a:solidFill>
              </a:rPr>
              <a:t>Nhận</a:t>
            </a:r>
            <a:r>
              <a:rPr lang="en-US" altLang="en-US" sz="3200" b="1" i="1" u="sng" dirty="0">
                <a:solidFill>
                  <a:srgbClr val="000000"/>
                </a:solidFill>
              </a:rPr>
              <a:t> </a:t>
            </a:r>
            <a:r>
              <a:rPr lang="en-US" altLang="en-US" sz="3200" b="1" i="1" u="sng" dirty="0" err="1">
                <a:solidFill>
                  <a:srgbClr val="000000"/>
                </a:solidFill>
              </a:rPr>
              <a:t>xét</a:t>
            </a:r>
            <a:r>
              <a:rPr lang="en-US" altLang="en-US" sz="3200" b="1" dirty="0">
                <a:solidFill>
                  <a:srgbClr val="000000"/>
                </a:solidFill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quãng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đường</a:t>
            </a:r>
            <a:r>
              <a:rPr lang="en-US" altLang="en-US" sz="3200" b="1" dirty="0">
                <a:solidFill>
                  <a:srgbClr val="000000"/>
                </a:solidFill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</a:rPr>
              <a:t> ta </a:t>
            </a:r>
            <a:r>
              <a:rPr lang="en-US" altLang="en-US" sz="3200" b="1" dirty="0" err="1">
                <a:solidFill>
                  <a:srgbClr val="000000"/>
                </a:solidFill>
              </a:rPr>
              <a:t>lấy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quãng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đường</a:t>
            </a:r>
            <a:r>
              <a:rPr lang="en-US" altLang="en-US" sz="3200" b="1" dirty="0">
                <a:solidFill>
                  <a:srgbClr val="000000"/>
                </a:solidFill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được</a:t>
            </a:r>
            <a:r>
              <a:rPr lang="en-US" altLang="en-US" sz="3200" b="1" dirty="0">
                <a:solidFill>
                  <a:srgbClr val="000000"/>
                </a:solidFill>
              </a:rPr>
              <a:t>  </a:t>
            </a:r>
            <a:r>
              <a:rPr lang="en-US" altLang="en-US" sz="3200" b="1" dirty="0" err="1">
                <a:solidFill>
                  <a:srgbClr val="000000"/>
                </a:solidFill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</a:rPr>
              <a:t> 1 </a:t>
            </a:r>
            <a:r>
              <a:rPr lang="en-US" altLang="en-US" sz="3200" b="1" dirty="0" err="1">
                <a:solidFill>
                  <a:srgbClr val="000000"/>
                </a:solidFill>
              </a:rPr>
              <a:t>giờ</a:t>
            </a:r>
            <a:r>
              <a:rPr lang="en-US" altLang="en-US" sz="3200" b="1" dirty="0">
                <a:solidFill>
                  <a:srgbClr val="000000"/>
                </a:solidFill>
              </a:rPr>
              <a:t> hay </a:t>
            </a:r>
            <a:r>
              <a:rPr lang="en-US" altLang="en-US" sz="3200" b="1" dirty="0" err="1">
                <a:solidFill>
                  <a:srgbClr val="000000"/>
                </a:solidFill>
              </a:rPr>
              <a:t>vận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tốc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</a:rPr>
              <a:t>tô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thời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gian</a:t>
            </a:r>
            <a:r>
              <a:rPr lang="en-US" altLang="en-US" sz="3200" b="1" dirty="0">
                <a:solidFill>
                  <a:srgbClr val="000000"/>
                </a:solidFill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</a:rPr>
              <a:t>đi</a:t>
            </a:r>
            <a:r>
              <a:rPr lang="en-US" altLang="en-US" sz="3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304800" y="1999318"/>
            <a:ext cx="8534400" cy="1219200"/>
          </a:xfrm>
          <a:prstGeom prst="rect">
            <a:avLst/>
          </a:prstGeom>
          <a:solidFill>
            <a:schemeClr val="tx2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93877" y="5143391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GB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GB" alt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alt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05100" y="5727286"/>
            <a:ext cx="3276600" cy="6096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14700" y="570892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 = v × 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393877" y="3657600"/>
            <a:ext cx="60579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32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s   :  là quãng đường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v   :  là vận tốc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t   :  là thời gian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  <p:bldP spid="234507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3485936" y="4127971"/>
            <a:ext cx="2164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1" hangingPunct="1"/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125525"/>
            <a:ext cx="8763000" cy="20193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2" tIns="45712" rIns="91422" bIns="45712" anchor="ctr"/>
          <a:lstStyle/>
          <a:p>
            <a:pPr algn="just" defTabSz="9142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km/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2125267"/>
            <a:ext cx="5562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: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: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 … km?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747837" y="4795897"/>
            <a:ext cx="61055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1" hangingPunct="1"/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2,5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813" eaLnBrk="1" hangingPunct="1"/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912813" eaLnBrk="1" hangingPunct="1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× 2,5 = 30 (km)</a:t>
            </a:r>
          </a:p>
          <a:p>
            <a:pPr algn="ctr" defTabSz="912813" eaLnBrk="1" hangingPunct="1"/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30 km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6143" y="2660797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 km/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7184" y="3131695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63642" y="89941"/>
            <a:ext cx="8816715" cy="13053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 eaLnBrk="1" hangingPunct="1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15,2 km/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42" y="4170122"/>
            <a:ext cx="8816715" cy="266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15,2 × 3 = 45,6 (km)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45,6km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3440112"/>
            <a:ext cx="1905000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2" rIns="91422" bIns="45712">
            <a:spAutoFit/>
          </a:bodyPr>
          <a:lstStyle/>
          <a:p>
            <a:pPr defTabSz="912813" eaLnBrk="1" hangingPunct="1"/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: 15,2 km/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A21A7-449E-413B-95CD-A0AA6707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9" y="101994"/>
            <a:ext cx="3657600" cy="646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22" tIns="45712" rIns="91422" bIns="45712">
            <a:spAutoFit/>
          </a:bodyPr>
          <a:lstStyle/>
          <a:p>
            <a:pPr algn="ctr" defTabSz="912813" eaLnBrk="1" hangingPunct="1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1C47F-DEC4-45B1-ABBD-9632E388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23319"/>
            <a:ext cx="5187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: 3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8BD73-1176-4F61-BBB5-42C1AAF2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31716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… km?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3" grpId="0" build="p"/>
      <p:bldP spid="5" grpId="0"/>
      <p:bldP spid="6" grpId="0"/>
      <p:bldP spid="7" grpId="1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682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QUÃNG ĐƯỜNG</vt:lpstr>
      <vt:lpstr>PowerPoint Presentation</vt:lpstr>
      <vt:lpstr>PowerPoint Presentation</vt:lpstr>
      <vt:lpstr>PowerPoint Presentation</vt:lpstr>
      <vt:lpstr>PowerPoint Presentation</vt:lpstr>
      <vt:lpstr>Bài 1. Một ca nô đi với vận tốc 15,2 km/giờ. Tính quãng đường đi được của ca nô trong 3 giờ.</vt:lpstr>
      <vt:lpstr>Bài 2. Một người đi xe đạp trong 15 phút với vận tốc 12,6 km/giờ. Tính quãng đường đi được của người đó.</vt:lpstr>
      <vt:lpstr>Bài 3. Một xe máy đi từ A lức 8 giờ 20 phút với vận tốc 42 km/giờ, đến B lúc 11 giờ. Tính độ dài quãng đường AB.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Máy Tính Trường Sơn</cp:lastModifiedBy>
  <cp:revision>27</cp:revision>
  <dcterms:created xsi:type="dcterms:W3CDTF">2022-03-19T09:47:12Z</dcterms:created>
  <dcterms:modified xsi:type="dcterms:W3CDTF">2024-03-18T05:06:22Z</dcterms:modified>
</cp:coreProperties>
</file>