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 id="2147483711" r:id="rId4"/>
    <p:sldMasterId id="2147483727" r:id="rId5"/>
  </p:sldMasterIdLst>
  <p:notesMasterIdLst>
    <p:notesMasterId r:id="rId23"/>
  </p:notesMasterIdLst>
  <p:sldIdLst>
    <p:sldId id="291" r:id="rId6"/>
    <p:sldId id="294" r:id="rId7"/>
    <p:sldId id="278" r:id="rId8"/>
    <p:sldId id="322" r:id="rId9"/>
    <p:sldId id="310" r:id="rId10"/>
    <p:sldId id="11543" r:id="rId11"/>
    <p:sldId id="312" r:id="rId12"/>
    <p:sldId id="313" r:id="rId13"/>
    <p:sldId id="11544" r:id="rId14"/>
    <p:sldId id="266" r:id="rId15"/>
    <p:sldId id="330" r:id="rId16"/>
    <p:sldId id="331" r:id="rId17"/>
    <p:sldId id="11545" r:id="rId18"/>
    <p:sldId id="11548" r:id="rId19"/>
    <p:sldId id="11549" r:id="rId20"/>
    <p:sldId id="11547" r:id="rId21"/>
    <p:sldId id="2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581"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5D51D-7CD9-4BD4-A87E-3FF22D7EDBEC}"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B1AB9-FCA1-4886-BC0A-7ABCC16286CF}" type="slidenum">
              <a:rPr lang="en-US" smtClean="0"/>
              <a:t>‹#›</a:t>
            </a:fld>
            <a:endParaRPr lang="en-US"/>
          </a:p>
        </p:txBody>
      </p:sp>
    </p:spTree>
    <p:extLst>
      <p:ext uri="{BB962C8B-B14F-4D97-AF65-F5344CB8AC3E}">
        <p14:creationId xmlns:p14="http://schemas.microsoft.com/office/powerpoint/2010/main" val="108801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68806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287510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130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877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audio" Target="../media/audio1.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audio" Target="../media/audio2.wav"/><Relationship Id="rId4" Type="http://schemas.openxmlformats.org/officeDocument/2006/relationships/image" Target="../media/image10.png"/><Relationship Id="rId9"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2.wav"/></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audio" Target="../media/audio2.wav"/><Relationship Id="rId4" Type="http://schemas.openxmlformats.org/officeDocument/2006/relationships/image" Target="../media/image14.png"/><Relationship Id="rId9"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2.wav"/></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Layouts/_rels/slideLayout6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4BDF68E2-58F2-4D09-BE8B-E3BD06533059}" type="datetimeFigureOut">
              <a:rPr lang="en-US" dirty="0"/>
              <a:t>3/19/2024</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48631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97280" y="1845735"/>
            <a:ext cx="10058400" cy="4023360"/>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E2D6473-DF6D-4702-B328-E0DD40540A4E}" type="datetimeFigureOut">
              <a:rPr lang="en-US" dirty="0"/>
              <a:t>3/19/2024</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3225880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79"/>
            <a:ext cx="2628900"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E26F7E3A-B166-407D-9866-32884E7D5B37}" type="datetimeFigureOut">
              <a:rPr lang="en-US" dirty="0"/>
              <a:t>3/19/2024</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02390193"/>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30160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07773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62157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5291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41802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05157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95120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433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45735"/>
            <a:ext cx="1005840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528FC5F6-F338-4AE4-BB23-26385BCFC423}" type="datetimeFigureOut">
              <a:rPr lang="en-US" dirty="0"/>
              <a:t>3/19/2024</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36864705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08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98003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72233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85939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23333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2024/3/19</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909101231"/>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2024/3/19</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91218098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90057"/>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5239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62995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a:prstGeom prst="rect">
            <a:avLst/>
          </a:prstGeo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0EBB0C4-6273-4C6E-B9BD-2EDC30F1CD52}" type="datetimeFigureOut">
              <a:rPr lang="en-US" dirty="0"/>
              <a:t>3/19/2024</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85875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602494"/>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73200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2024/3/19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3997638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2024/3/19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85371720"/>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3E65B62-663A-4EB7-968A-2D3CCD27B3DC}" type="datetimeFigureOut">
              <a:rPr lang="zh-CN" altLang="en-US" smtClean="0"/>
              <a:t>2024/3/19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75613441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3E65B62-663A-4EB7-968A-2D3CCD27B3DC}" type="datetimeFigureOut">
              <a:rPr lang="zh-CN" altLang="en-US" smtClean="0"/>
              <a:t>2024/3/19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89696921"/>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3E65B62-663A-4EB7-968A-2D3CCD27B3DC}" type="datetimeFigureOut">
              <a:rPr lang="zh-CN" altLang="en-US" smtClean="0"/>
              <a:t>2024/3/19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081741186"/>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3E65B62-663A-4EB7-968A-2D3CCD27B3DC}" type="datetimeFigureOut">
              <a:rPr lang="zh-CN" altLang="en-US" smtClean="0"/>
              <a:t>2024/3/19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51739094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5B62-663A-4EB7-968A-2D3CCD27B3DC}" type="datetimeFigureOut">
              <a:rPr lang="zh-CN" altLang="en-US" smtClean="0"/>
              <a:t>2024/3/19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03005041"/>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2024/3/19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44092583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19AB4D41-86C1-4908-B66A-0B50CEB3BF29}" type="datetimeFigureOut">
              <a:rPr lang="en-US" dirty="0"/>
              <a:t>3/19/2024</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03983510"/>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2024/3/19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745926582"/>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2024/3/19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705404149"/>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2024/3/19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35662841"/>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4" name="图片 3" descr="60cf32826ef58----"/>
          <p:cNvPicPr>
            <a:picLocks noChangeAspect="1"/>
          </p:cNvPicPr>
          <p:nvPr userDrawn="1"/>
        </p:nvPicPr>
        <p:blipFill>
          <a:blip r:embed="rId3"/>
          <a:srcRect l="74829" t="58057"/>
          <a:stretch>
            <a:fillRect/>
          </a:stretch>
        </p:blipFill>
        <p:spPr>
          <a:xfrm>
            <a:off x="9123045" y="3987801"/>
            <a:ext cx="3068955" cy="2880995"/>
          </a:xfrm>
          <a:prstGeom prst="rect">
            <a:avLst/>
          </a:prstGeom>
        </p:spPr>
      </p:pic>
    </p:spTree>
    <p:extLst>
      <p:ext uri="{BB962C8B-B14F-4D97-AF65-F5344CB8AC3E}">
        <p14:creationId xmlns:p14="http://schemas.microsoft.com/office/powerpoint/2010/main" val="4030490875"/>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535252093"/>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9240081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矩形 20"/>
          <p:cNvSpPr/>
          <p:nvPr userDrawn="1"/>
        </p:nvSpPr>
        <p:spPr>
          <a:xfrm>
            <a:off x="452755" y="434341"/>
            <a:ext cx="5563871" cy="646331"/>
          </a:xfrm>
          <a:prstGeom prst="rect">
            <a:avLst/>
          </a:prstGeom>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03</a:t>
            </a:r>
            <a:r>
              <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、解决苦恼的一些方法</a:t>
            </a:r>
          </a:p>
        </p:txBody>
      </p:sp>
    </p:spTree>
    <p:extLst>
      <p:ext uri="{BB962C8B-B14F-4D97-AF65-F5344CB8AC3E}">
        <p14:creationId xmlns:p14="http://schemas.microsoft.com/office/powerpoint/2010/main" val="166517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8376395"/>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4F2CFAC5-EF1D-4526-B6C5-07B6C83F99E0}" type="datetimeFigureOut">
              <a:rPr lang="zh-CN" altLang="en-US" smtClean="0"/>
              <a:t>2024/3/19</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2808326714"/>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217207846"/>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2" y="6459786"/>
            <a:ext cx="2472271" cy="365125"/>
          </a:xfrm>
          <a:prstGeom prst="rect">
            <a:avLst/>
          </a:prstGeom>
        </p:spPr>
        <p:txBody>
          <a:bodyPr/>
          <a:lstStyle/>
          <a:p>
            <a:fld id="{E6426E2C-56C1-4E0D-A793-0088A7FDD37E}" type="datetimeFigureOut">
              <a:rPr lang="en-US" dirty="0"/>
              <a:t>3/19/2024</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33631173"/>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368980030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372019664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xmln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2006542069"/>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466686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470049572"/>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xmln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60241593"/>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056139"/>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194183282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xmln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600502756"/>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924971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2" y="6459786"/>
            <a:ext cx="2472271" cy="365125"/>
          </a:xfrm>
          <a:prstGeom prst="rect">
            <a:avLst/>
          </a:prstGeom>
        </p:spPr>
        <p:txBody>
          <a:bodyPr/>
          <a:lstStyle/>
          <a:p>
            <a:fld id="{C8C39B41-D8B5-4052-B551-9B5525EAA8B6}" type="datetimeFigureOut">
              <a:rPr lang="en-US" dirty="0"/>
              <a:t>3/19/2024</a:t>
            </a:fld>
            <a:endParaRPr lang="en-US" dirty="0"/>
          </a:p>
        </p:txBody>
      </p:sp>
      <p:sp>
        <p:nvSpPr>
          <p:cNvPr id="4" name="Footer Placeholder 3"/>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23012568"/>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3957884284"/>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xmln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15785295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2013988"/>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426676"/>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504591"/>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478489"/>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273444"/>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2980694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1365954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1361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2" y="6459786"/>
            <a:ext cx="2472271" cy="365125"/>
          </a:xfrm>
          <a:prstGeom prst="rect">
            <a:avLst/>
          </a:prstGeom>
        </p:spPr>
        <p:txBody>
          <a:bodyPr/>
          <a:lstStyle/>
          <a:p>
            <a:fld id="{4D94136C-8742-45B2-AF27-D93DF72833A9}" type="datetimeFigureOut">
              <a:rPr lang="en-US" dirty="0"/>
              <a:t>3/19/2024</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58880161"/>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78007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a:prstGeom prst="rect">
            <a:avLst/>
          </a:prstGeo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6"/>
            <a:ext cx="2618511" cy="365125"/>
          </a:xfrm>
          <a:prstGeom prst="rect">
            <a:avLst/>
          </a:prstGeom>
        </p:spPr>
        <p:txBody>
          <a:bodyPr/>
          <a:lstStyle>
            <a:lvl1pPr algn="l">
              <a:defRPr/>
            </a:lvl1pPr>
          </a:lstStyle>
          <a:p>
            <a:fld id="{32ABBEA6-7C60-4B02-AE87-00D78D8422AF}" type="datetimeFigureOut">
              <a:rPr lang="en-US" dirty="0"/>
              <a:t>3/19/2024</a:t>
            </a:fld>
            <a:endParaRPr lang="en-US" dirty="0"/>
          </a:p>
        </p:txBody>
      </p:sp>
      <p:sp>
        <p:nvSpPr>
          <p:cNvPr id="6" name="Footer Placeholder 5"/>
          <p:cNvSpPr>
            <a:spLocks noGrp="1"/>
          </p:cNvSpPr>
          <p:nvPr>
            <p:ph type="ftr" sz="quarter" idx="11"/>
          </p:nvPr>
        </p:nvSpPr>
        <p:spPr>
          <a:xfrm>
            <a:off x="4800600" y="6459786"/>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77140875"/>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a:prstGeom prst="rect">
            <a:avLst/>
          </a:prstGeo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1"/>
            <a:ext cx="12191985" cy="4915076"/>
          </a:xfrm>
          <a:prstGeom prst="rect">
            <a:avLst/>
          </a:prstGeo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C9CAD897-D46E-4AD2-BD9B-49DD3E640873}" type="datetimeFigureOut">
              <a:rPr lang="en-US" dirty="0"/>
              <a:t>3/19/2024</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91337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 name="图片 1"/>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2" name="组合 8"/>
          <p:cNvGrpSpPr/>
          <p:nvPr userDrawn="1"/>
        </p:nvGrpSpPr>
        <p:grpSpPr>
          <a:xfrm>
            <a:off x="406400" y="368301"/>
            <a:ext cx="11404600" cy="6108700"/>
            <a:chOff x="406400" y="368300"/>
            <a:chExt cx="11404600" cy="6108700"/>
          </a:xfrm>
        </p:grpSpPr>
        <p:sp>
          <p:nvSpPr>
            <p:cNvPr id="53"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54"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2895804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p:random/>
  </p:transition>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C89D7A1F-148A-401A-82F9-0935318B68B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65B62-663A-4EB7-968A-2D3CCD27B3DC}" type="datetimeFigureOut">
              <a:rPr lang="zh-CN" altLang="en-US" smtClean="0"/>
              <a:t>2024/3/19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316590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52596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8876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0514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52.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3.xml"/><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4.xml"/><Relationship Id="rId5" Type="http://schemas.openxmlformats.org/officeDocument/2006/relationships/image" Target="../media/image78.png"/><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9.png"/><Relationship Id="rId7" Type="http://schemas.openxmlformats.org/officeDocument/2006/relationships/image" Target="../media/image79.png"/><Relationship Id="rId2" Type="http://schemas.openxmlformats.org/officeDocument/2006/relationships/image" Target="../media/image68.png"/><Relationship Id="rId1" Type="http://schemas.openxmlformats.org/officeDocument/2006/relationships/slideLayout" Target="../slideLayouts/slideLayout4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image" Target="../media/image39.png"/><Relationship Id="rId21" Type="http://schemas.openxmlformats.org/officeDocument/2006/relationships/image" Target="../media/image50.png"/><Relationship Id="rId7" Type="http://schemas.openxmlformats.org/officeDocument/2006/relationships/image" Target="../media/image42.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54.png"/><Relationship Id="rId20" Type="http://schemas.openxmlformats.org/officeDocument/2006/relationships/image" Target="../media/image51.png"/><Relationship Id="rId1" Type="http://schemas.openxmlformats.org/officeDocument/2006/relationships/slideLayout" Target="../slideLayouts/slideLayout32.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47.png"/><Relationship Id="rId10" Type="http://schemas.openxmlformats.org/officeDocument/2006/relationships/image" Target="../media/image52.png"/><Relationship Id="rId19"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image" Target="../media/image83.png"/><Relationship Id="rId14" Type="http://schemas.openxmlformats.org/officeDocument/2006/relationships/image" Target="../media/image46.png"/><Relationship Id="rId22"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6.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xml"/><Relationship Id="rId16" Type="http://schemas.openxmlformats.org/officeDocument/2006/relationships/image" Target="../media/image52.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4.xml"/><Relationship Id="rId1" Type="http://schemas.openxmlformats.org/officeDocument/2006/relationships/tags" Target="../tags/tag1.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3.xml"/><Relationship Id="rId5" Type="http://schemas.openxmlformats.org/officeDocument/2006/relationships/image" Target="../media/image6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44.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sv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6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8" name="组合 27"/>
          <p:cNvGrpSpPr/>
          <p:nvPr/>
        </p:nvGrpSpPr>
        <p:grpSpPr>
          <a:xfrm>
            <a:off x="-25403" y="1"/>
            <a:ext cx="12217403" cy="6897609"/>
            <a:chOff x="-19052" y="-29707"/>
            <a:chExt cx="9163051" cy="5173207"/>
          </a:xfrm>
        </p:grpSpPr>
        <p:pic>
          <p:nvPicPr>
            <p:cNvPr id="14" name="图片 13">
              <a:extLst>
                <a:ext uri="{FF2B5EF4-FFF2-40B4-BE49-F238E27FC236}">
                  <a16:creationId xmlns:a16="http://schemas.microsoft.com/office/drawing/2014/main" id="{6874A0AB-6867-45C2-8177-127DA3DE48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8807" y="701597"/>
              <a:ext cx="7226385" cy="3740305"/>
            </a:xfrm>
            <a:prstGeom prst="rect">
              <a:avLst/>
            </a:prstGeom>
            <a:effectLst>
              <a:outerShdw blurRad="127000" sx="102000" sy="102000" algn="ctr" rotWithShape="0">
                <a:prstClr val="black">
                  <a:alpha val="25000"/>
                </a:prstClr>
              </a:outerShdw>
            </a:effectLst>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235"/>
            <a:stretch/>
          </p:blipFill>
          <p:spPr>
            <a:xfrm>
              <a:off x="6781800" y="0"/>
              <a:ext cx="2362199" cy="925725"/>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544" t="-605"/>
            <a:stretch/>
          </p:blipFill>
          <p:spPr>
            <a:xfrm rot="5400000" flipV="1">
              <a:off x="145863" y="-194622"/>
              <a:ext cx="1915658" cy="2245488"/>
            </a:xfrm>
            <a:prstGeom prst="rect">
              <a:avLst/>
            </a:prstGeom>
          </p:spPr>
        </p:pic>
        <p:pic>
          <p:nvPicPr>
            <p:cNvPr id="26" name="图片 25"/>
            <p:cNvPicPr>
              <a:picLocks noChangeAspect="1"/>
            </p:cNvPicPr>
            <p:nvPr/>
          </p:nvPicPr>
          <p:blipFill>
            <a:blip r:embed="rId6"/>
            <a:stretch>
              <a:fillRect/>
            </a:stretch>
          </p:blipFill>
          <p:spPr>
            <a:xfrm>
              <a:off x="-16875" y="1741637"/>
              <a:ext cx="3798137" cy="3401863"/>
            </a:xfrm>
            <a:prstGeom prst="rect">
              <a:avLst/>
            </a:prstGeom>
          </p:spPr>
        </p:pic>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267200" y="2121258"/>
              <a:ext cx="4876799" cy="3022242"/>
            </a:xfrm>
            <a:prstGeom prst="rect">
              <a:avLst/>
            </a:prstGeom>
          </p:spPr>
        </p:pic>
      </p:grpSp>
      <p:sp>
        <p:nvSpPr>
          <p:cNvPr id="19" name="文本框 3">
            <a:extLst>
              <a:ext uri="{FF2B5EF4-FFF2-40B4-BE49-F238E27FC236}">
                <a16:creationId xmlns:a16="http://schemas.microsoft.com/office/drawing/2014/main" id="{E7520A5F-4A63-4115-B024-D04E02910BCE}"/>
              </a:ext>
            </a:extLst>
          </p:cNvPr>
          <p:cNvSpPr txBox="1"/>
          <p:nvPr/>
        </p:nvSpPr>
        <p:spPr>
          <a:xfrm>
            <a:off x="5041683" y="4854151"/>
            <a:ext cx="4584700" cy="707886"/>
          </a:xfrm>
          <a:prstGeom prst="rect">
            <a:avLst/>
          </a:prstGeom>
          <a:noFill/>
        </p:spPr>
        <p:txBody>
          <a:bodyPr wrap="square" rtlCol="0">
            <a:spAutoFit/>
          </a:bodyPr>
          <a:lstStyle/>
          <a:p>
            <a:pPr defTabSz="914377"/>
            <a:r>
              <a:rPr lang="en-US" altLang="zh-CN" sz="4000" b="1" dirty="0">
                <a:solidFill>
                  <a:srgbClr val="FF0000"/>
                </a:solidFill>
                <a:latin typeface="+mj-lt"/>
                <a:ea typeface="字魂59号-创粗黑" panose="00000500000000000000" charset="-122"/>
                <a:cs typeface="字魂59号-创粗黑" panose="00000500000000000000" charset="-122"/>
              </a:rPr>
              <a:t>(TIẾT 2)</a:t>
            </a:r>
            <a:endParaRPr lang="zh-CN" altLang="en-US" b="1" dirty="0">
              <a:solidFill>
                <a:srgbClr val="FF0000"/>
              </a:solidFill>
              <a:latin typeface="+mj-lt"/>
              <a:ea typeface="字魂59号-创粗黑" panose="00000500000000000000" charset="-122"/>
              <a:cs typeface="字魂59号-创粗黑" panose="00000500000000000000" charset="-122"/>
            </a:endParaRPr>
          </a:p>
        </p:txBody>
      </p:sp>
      <p:pic>
        <p:nvPicPr>
          <p:cNvPr id="3" name="Picture 2">
            <a:extLst>
              <a:ext uri="{FF2B5EF4-FFF2-40B4-BE49-F238E27FC236}">
                <a16:creationId xmlns:a16="http://schemas.microsoft.com/office/drawing/2014/main" id="{7773F602-5287-460A-B81F-5F50451692C5}"/>
              </a:ext>
            </a:extLst>
          </p:cNvPr>
          <p:cNvPicPr>
            <a:picLocks noChangeAspect="1"/>
          </p:cNvPicPr>
          <p:nvPr/>
        </p:nvPicPr>
        <p:blipFill>
          <a:blip r:embed="rId8"/>
          <a:stretch>
            <a:fillRect/>
          </a:stretch>
        </p:blipFill>
        <p:spPr>
          <a:xfrm>
            <a:off x="2511235" y="2094234"/>
            <a:ext cx="6861366" cy="2662278"/>
          </a:xfrm>
          <a:prstGeom prst="rect">
            <a:avLst/>
          </a:prstGeom>
        </p:spPr>
      </p:pic>
      <p:pic>
        <p:nvPicPr>
          <p:cNvPr id="13" name="Picture 12">
            <a:extLst>
              <a:ext uri="{FF2B5EF4-FFF2-40B4-BE49-F238E27FC236}">
                <a16:creationId xmlns:a16="http://schemas.microsoft.com/office/drawing/2014/main" id="{69EBD87B-6465-4DC8-9D25-56D8CB711721}"/>
              </a:ext>
            </a:extLst>
          </p:cNvPr>
          <p:cNvPicPr>
            <a:picLocks noChangeAspect="1"/>
          </p:cNvPicPr>
          <p:nvPr/>
        </p:nvPicPr>
        <p:blipFill>
          <a:blip r:embed="rId9"/>
          <a:stretch>
            <a:fillRect/>
          </a:stretch>
        </p:blipFill>
        <p:spPr>
          <a:xfrm>
            <a:off x="4750918" y="1413994"/>
            <a:ext cx="2409653" cy="484674"/>
          </a:xfrm>
          <a:prstGeom prst="rect">
            <a:avLst/>
          </a:prstGeom>
        </p:spPr>
      </p:pic>
    </p:spTree>
    <p:extLst>
      <p:ext uri="{BB962C8B-B14F-4D97-AF65-F5344CB8AC3E}">
        <p14:creationId xmlns:p14="http://schemas.microsoft.com/office/powerpoint/2010/main" val="15464034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56" name="图片 55">
            <a:extLst>
              <a:ext uri="{FF2B5EF4-FFF2-40B4-BE49-F238E27FC236}">
                <a16:creationId xmlns:a16="http://schemas.microsoft.com/office/drawing/2014/main" id="{4F50CB02-D299-473E-9072-E60510CE12D0}"/>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1333108"/>
          </a:xfrm>
          <a:prstGeom prst="rect">
            <a:avLst/>
          </a:prstGeom>
        </p:spPr>
      </p:pic>
      <p:sp>
        <p:nvSpPr>
          <p:cNvPr id="49" name="TextBox 48"/>
          <p:cNvSpPr txBox="1"/>
          <p:nvPr/>
        </p:nvSpPr>
        <p:spPr>
          <a:xfrm>
            <a:off x="2164907" y="1243542"/>
            <a:ext cx="7929647" cy="3416320"/>
          </a:xfrm>
          <a:prstGeom prst="rect">
            <a:avLst/>
          </a:prstGeom>
          <a:noFill/>
        </p:spPr>
        <p:txBody>
          <a:bodyPr wrap="square" rtlCol="0">
            <a:spAutoFit/>
          </a:bodyPr>
          <a:lstStyle/>
          <a:p>
            <a:pPr algn="just" defTabSz="609585"/>
            <a:r>
              <a:rPr lang="nl-NL"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Bệnh thấp tim là bệnh dễ bị mắc ở lứa tuổi học sinh tiểu học. Bệnh có thể dẫn đến hở van tim, viêm cơ tim, suy tim và có nguy cơ gây tử vong. Chính vì vậy chúng ta cần chăm sóc và bảo vệ cơ quan tuần hoàn.</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99241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arn(inVertical)">
                                      <p:cBhvr>
                                        <p:cTn id="7"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3E5EF830-25D5-43AC-BB80-5550BFB7FA5F}"/>
              </a:ext>
            </a:extLst>
          </p:cNvPr>
          <p:cNvPicPr>
            <a:picLocks noChangeAspect="1"/>
          </p:cNvPicPr>
          <p:nvPr/>
        </p:nvPicPr>
        <p:blipFill>
          <a:blip r:embed="rId8"/>
          <a:stretch>
            <a:fillRect/>
          </a:stretch>
        </p:blipFill>
        <p:spPr>
          <a:xfrm>
            <a:off x="2917814" y="2649411"/>
            <a:ext cx="6108721" cy="1444877"/>
          </a:xfrm>
          <a:prstGeom prst="rect">
            <a:avLst/>
          </a:prstGeom>
        </p:spPr>
      </p:pic>
    </p:spTree>
    <p:extLst>
      <p:ext uri="{BB962C8B-B14F-4D97-AF65-F5344CB8AC3E}">
        <p14:creationId xmlns:p14="http://schemas.microsoft.com/office/powerpoint/2010/main" val="32313377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76359A-1D97-4290-A1C6-AC2DB6572FE5}"/>
              </a:ext>
            </a:extLst>
          </p:cNvPr>
          <p:cNvPicPr>
            <a:picLocks noChangeAspect="1"/>
          </p:cNvPicPr>
          <p:nvPr/>
        </p:nvPicPr>
        <p:blipFill>
          <a:blip r:embed="rId2"/>
          <a:stretch>
            <a:fillRect/>
          </a:stretch>
        </p:blipFill>
        <p:spPr>
          <a:xfrm>
            <a:off x="590549" y="2809875"/>
            <a:ext cx="4594557" cy="3346561"/>
          </a:xfrm>
          <a:prstGeom prst="rect">
            <a:avLst/>
          </a:prstGeom>
        </p:spPr>
      </p:pic>
      <p:sp>
        <p:nvSpPr>
          <p:cNvPr id="24" name="Speech Bubble: Rectangle with Corners Rounded 23">
            <a:extLst>
              <a:ext uri="{FF2B5EF4-FFF2-40B4-BE49-F238E27FC236}">
                <a16:creationId xmlns:a16="http://schemas.microsoft.com/office/drawing/2014/main" id="{55451261-4118-4ED1-B5AB-08D9DF85CD3C}"/>
              </a:ext>
            </a:extLst>
          </p:cNvPr>
          <p:cNvSpPr/>
          <p:nvPr/>
        </p:nvSpPr>
        <p:spPr>
          <a:xfrm>
            <a:off x="4568503" y="990600"/>
            <a:ext cx="7137722" cy="1657351"/>
          </a:xfrm>
          <a:custGeom>
            <a:avLst/>
            <a:gdLst>
              <a:gd name="connsiteX0" fmla="*/ 0 w 7137722"/>
              <a:gd name="connsiteY0" fmla="*/ 276231 h 1657351"/>
              <a:gd name="connsiteX1" fmla="*/ 276231 w 7137722"/>
              <a:gd name="connsiteY1" fmla="*/ 0 h 1657351"/>
              <a:gd name="connsiteX2" fmla="*/ 1189620 w 7137722"/>
              <a:gd name="connsiteY2" fmla="*/ 0 h 1657351"/>
              <a:gd name="connsiteX3" fmla="*/ 1189620 w 7137722"/>
              <a:gd name="connsiteY3" fmla="*/ 0 h 1657351"/>
              <a:gd name="connsiteX4" fmla="*/ 2974051 w 7137722"/>
              <a:gd name="connsiteY4" fmla="*/ 0 h 1657351"/>
              <a:gd name="connsiteX5" fmla="*/ 6861491 w 7137722"/>
              <a:gd name="connsiteY5" fmla="*/ 0 h 1657351"/>
              <a:gd name="connsiteX6" fmla="*/ 7137722 w 7137722"/>
              <a:gd name="connsiteY6" fmla="*/ 276231 h 1657351"/>
              <a:gd name="connsiteX7" fmla="*/ 7137722 w 7137722"/>
              <a:gd name="connsiteY7" fmla="*/ 966788 h 1657351"/>
              <a:gd name="connsiteX8" fmla="*/ 7137722 w 7137722"/>
              <a:gd name="connsiteY8" fmla="*/ 966788 h 1657351"/>
              <a:gd name="connsiteX9" fmla="*/ 7137722 w 7137722"/>
              <a:gd name="connsiteY9" fmla="*/ 1381126 h 1657351"/>
              <a:gd name="connsiteX10" fmla="*/ 7137722 w 7137722"/>
              <a:gd name="connsiteY10" fmla="*/ 1381120 h 1657351"/>
              <a:gd name="connsiteX11" fmla="*/ 6861491 w 7137722"/>
              <a:gd name="connsiteY11" fmla="*/ 1657351 h 1657351"/>
              <a:gd name="connsiteX12" fmla="*/ 2974051 w 7137722"/>
              <a:gd name="connsiteY12" fmla="*/ 1657351 h 1657351"/>
              <a:gd name="connsiteX13" fmla="*/ -353246 w 7137722"/>
              <a:gd name="connsiteY13" fmla="*/ 2177113 h 1657351"/>
              <a:gd name="connsiteX14" fmla="*/ 1189620 w 7137722"/>
              <a:gd name="connsiteY14" fmla="*/ 1657351 h 1657351"/>
              <a:gd name="connsiteX15" fmla="*/ 276231 w 7137722"/>
              <a:gd name="connsiteY15" fmla="*/ 1657351 h 1657351"/>
              <a:gd name="connsiteX16" fmla="*/ 0 w 7137722"/>
              <a:gd name="connsiteY16" fmla="*/ 1381120 h 1657351"/>
              <a:gd name="connsiteX17" fmla="*/ 0 w 7137722"/>
              <a:gd name="connsiteY17" fmla="*/ 1381126 h 1657351"/>
              <a:gd name="connsiteX18" fmla="*/ 0 w 7137722"/>
              <a:gd name="connsiteY18" fmla="*/ 966788 h 1657351"/>
              <a:gd name="connsiteX19" fmla="*/ 0 w 7137722"/>
              <a:gd name="connsiteY19" fmla="*/ 966788 h 1657351"/>
              <a:gd name="connsiteX20" fmla="*/ 0 w 7137722"/>
              <a:gd name="connsiteY20" fmla="*/ 276231 h 16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37722" h="1657351" fill="none" extrusionOk="0">
                <a:moveTo>
                  <a:pt x="0" y="276231"/>
                </a:moveTo>
                <a:cubicBezTo>
                  <a:pt x="21657" y="135395"/>
                  <a:pt x="100333" y="9385"/>
                  <a:pt x="276231" y="0"/>
                </a:cubicBezTo>
                <a:cubicBezTo>
                  <a:pt x="514112" y="9828"/>
                  <a:pt x="744860" y="-56835"/>
                  <a:pt x="1189620" y="0"/>
                </a:cubicBezTo>
                <a:lnTo>
                  <a:pt x="1189620" y="0"/>
                </a:lnTo>
                <a:cubicBezTo>
                  <a:pt x="1608398" y="-148819"/>
                  <a:pt x="2137958" y="56712"/>
                  <a:pt x="2974051" y="0"/>
                </a:cubicBezTo>
                <a:cubicBezTo>
                  <a:pt x="4797214" y="-117130"/>
                  <a:pt x="5000490" y="123459"/>
                  <a:pt x="6861491" y="0"/>
                </a:cubicBezTo>
                <a:cubicBezTo>
                  <a:pt x="7018368" y="6881"/>
                  <a:pt x="7117807" y="126458"/>
                  <a:pt x="7137722" y="276231"/>
                </a:cubicBezTo>
                <a:cubicBezTo>
                  <a:pt x="7133971" y="581834"/>
                  <a:pt x="7102161" y="648238"/>
                  <a:pt x="7137722" y="966788"/>
                </a:cubicBezTo>
                <a:lnTo>
                  <a:pt x="7137722" y="966788"/>
                </a:lnTo>
                <a:cubicBezTo>
                  <a:pt x="7140970" y="1113620"/>
                  <a:pt x="7125307" y="1304860"/>
                  <a:pt x="7137722" y="1381126"/>
                </a:cubicBezTo>
                <a:lnTo>
                  <a:pt x="7137722" y="1381120"/>
                </a:lnTo>
                <a:cubicBezTo>
                  <a:pt x="7122662" y="1514817"/>
                  <a:pt x="7009994" y="1670557"/>
                  <a:pt x="6861491" y="1657351"/>
                </a:cubicBezTo>
                <a:cubicBezTo>
                  <a:pt x="5609387" y="1790745"/>
                  <a:pt x="4426729" y="1526631"/>
                  <a:pt x="2974051" y="1657351"/>
                </a:cubicBezTo>
                <a:cubicBezTo>
                  <a:pt x="1333418" y="1963939"/>
                  <a:pt x="971360" y="1945166"/>
                  <a:pt x="-353246" y="2177113"/>
                </a:cubicBezTo>
                <a:cubicBezTo>
                  <a:pt x="-12519" y="2180168"/>
                  <a:pt x="832218" y="1655230"/>
                  <a:pt x="1189620" y="1657351"/>
                </a:cubicBezTo>
                <a:cubicBezTo>
                  <a:pt x="771091" y="1731152"/>
                  <a:pt x="725394" y="1651105"/>
                  <a:pt x="276231" y="1657351"/>
                </a:cubicBezTo>
                <a:cubicBezTo>
                  <a:pt x="123228" y="1663586"/>
                  <a:pt x="-14746" y="1549548"/>
                  <a:pt x="0" y="1381120"/>
                </a:cubicBezTo>
                <a:lnTo>
                  <a:pt x="0" y="1381126"/>
                </a:lnTo>
                <a:cubicBezTo>
                  <a:pt x="6195" y="1256901"/>
                  <a:pt x="-8284" y="1085172"/>
                  <a:pt x="0" y="966788"/>
                </a:cubicBezTo>
                <a:lnTo>
                  <a:pt x="0" y="966788"/>
                </a:lnTo>
                <a:cubicBezTo>
                  <a:pt x="4422" y="796840"/>
                  <a:pt x="-2320" y="380925"/>
                  <a:pt x="0" y="276231"/>
                </a:cubicBezTo>
                <a:close/>
              </a:path>
              <a:path w="7137722" h="1657351" stroke="0" extrusionOk="0">
                <a:moveTo>
                  <a:pt x="0" y="276231"/>
                </a:moveTo>
                <a:cubicBezTo>
                  <a:pt x="-10040" y="140842"/>
                  <a:pt x="133862" y="-6891"/>
                  <a:pt x="276231" y="0"/>
                </a:cubicBezTo>
                <a:cubicBezTo>
                  <a:pt x="539478" y="-8664"/>
                  <a:pt x="1013016" y="81775"/>
                  <a:pt x="1189620" y="0"/>
                </a:cubicBezTo>
                <a:lnTo>
                  <a:pt x="1189620" y="0"/>
                </a:lnTo>
                <a:cubicBezTo>
                  <a:pt x="1734850" y="-21427"/>
                  <a:pt x="2551380" y="-38457"/>
                  <a:pt x="2974051" y="0"/>
                </a:cubicBezTo>
                <a:cubicBezTo>
                  <a:pt x="4478457" y="-134364"/>
                  <a:pt x="6388963" y="130381"/>
                  <a:pt x="6861491" y="0"/>
                </a:cubicBezTo>
                <a:cubicBezTo>
                  <a:pt x="7009510" y="-10698"/>
                  <a:pt x="7150247" y="113964"/>
                  <a:pt x="7137722" y="276231"/>
                </a:cubicBezTo>
                <a:cubicBezTo>
                  <a:pt x="7168863" y="349364"/>
                  <a:pt x="7139247" y="730696"/>
                  <a:pt x="7137722" y="966788"/>
                </a:cubicBezTo>
                <a:lnTo>
                  <a:pt x="7137722" y="966788"/>
                </a:lnTo>
                <a:cubicBezTo>
                  <a:pt x="7103816" y="1029906"/>
                  <a:pt x="7137571" y="1213263"/>
                  <a:pt x="7137722" y="1381126"/>
                </a:cubicBezTo>
                <a:lnTo>
                  <a:pt x="7137722" y="1381120"/>
                </a:lnTo>
                <a:cubicBezTo>
                  <a:pt x="7139633" y="1533470"/>
                  <a:pt x="6996722" y="1662371"/>
                  <a:pt x="6861491" y="1657351"/>
                </a:cubicBezTo>
                <a:cubicBezTo>
                  <a:pt x="6253416" y="1619592"/>
                  <a:pt x="3391151" y="1707849"/>
                  <a:pt x="2974051" y="1657351"/>
                </a:cubicBezTo>
                <a:cubicBezTo>
                  <a:pt x="2319477" y="1588518"/>
                  <a:pt x="357116" y="2120093"/>
                  <a:pt x="-353246" y="2177113"/>
                </a:cubicBezTo>
                <a:cubicBezTo>
                  <a:pt x="124241" y="2060357"/>
                  <a:pt x="705078" y="1972172"/>
                  <a:pt x="1189620" y="1657351"/>
                </a:cubicBezTo>
                <a:cubicBezTo>
                  <a:pt x="1083273" y="1617745"/>
                  <a:pt x="589617" y="1649112"/>
                  <a:pt x="276231" y="1657351"/>
                </a:cubicBezTo>
                <a:cubicBezTo>
                  <a:pt x="117742" y="1658670"/>
                  <a:pt x="19121" y="1518732"/>
                  <a:pt x="0" y="1381120"/>
                </a:cubicBezTo>
                <a:lnTo>
                  <a:pt x="0" y="1381126"/>
                </a:lnTo>
                <a:cubicBezTo>
                  <a:pt x="2440" y="1294869"/>
                  <a:pt x="35105" y="1102906"/>
                  <a:pt x="0" y="966788"/>
                </a:cubicBezTo>
                <a:lnTo>
                  <a:pt x="0" y="966788"/>
                </a:lnTo>
                <a:cubicBezTo>
                  <a:pt x="48467" y="784322"/>
                  <a:pt x="42613" y="347561"/>
                  <a:pt x="0" y="276231"/>
                </a:cubicBezTo>
                <a:close/>
              </a:path>
            </a:pathLst>
          </a:custGeom>
          <a:solidFill>
            <a:sysClr val="window" lastClr="FFFFFF">
              <a:alpha val="89000"/>
            </a:sysClr>
          </a:solidFill>
          <a:ln w="38100" cap="flat" cmpd="sng" algn="ctr">
            <a:solidFill>
              <a:srgbClr val="002060"/>
            </a:solidFill>
            <a:prstDash val="solid"/>
            <a:miter lim="800000"/>
            <a:extLst>
              <a:ext uri="{C807C97D-BFC1-408E-A445-0C87EB9F89A2}">
                <ask:lineSketchStyleProps xmlns:ask="http://schemas.microsoft.com/office/drawing/2018/sketchyshapes" xmlns="" sd="2842418190">
                  <a:prstGeom prst="wedgeRoundRectCallout">
                    <a:avLst>
                      <a:gd name="adj1" fmla="val -54949"/>
                      <a:gd name="adj2" fmla="val 81361"/>
                      <a:gd name="adj3" fmla="val 16667"/>
                    </a:avLst>
                  </a:prstGeom>
                  <ask:type>
                    <ask:lineSketchCurved/>
                  </ask:type>
                </ask:lineSketchStyleProps>
              </a:ext>
            </a:extLst>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Điều gì sẽ xảy ra với cơ quan tuần hoàn nếu: vận động quá sức, mặc quần áo quá chật, ăn quá nhiều muối,…?</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Speech Bubble: Rectangle with Corners Rounded 24">
            <a:extLst>
              <a:ext uri="{FF2B5EF4-FFF2-40B4-BE49-F238E27FC236}">
                <a16:creationId xmlns:a16="http://schemas.microsoft.com/office/drawing/2014/main" id="{0A27BFEE-0EDB-498C-81A0-9714E9F8774D}"/>
              </a:ext>
            </a:extLst>
          </p:cNvPr>
          <p:cNvSpPr/>
          <p:nvPr/>
        </p:nvSpPr>
        <p:spPr>
          <a:xfrm>
            <a:off x="5448300" y="3267075"/>
            <a:ext cx="6448425" cy="1581151"/>
          </a:xfrm>
          <a:custGeom>
            <a:avLst/>
            <a:gdLst>
              <a:gd name="connsiteX0" fmla="*/ 0 w 6448425"/>
              <a:gd name="connsiteY0" fmla="*/ 263530 h 1581151"/>
              <a:gd name="connsiteX1" fmla="*/ 263530 w 6448425"/>
              <a:gd name="connsiteY1" fmla="*/ 0 h 1581151"/>
              <a:gd name="connsiteX2" fmla="*/ 1074738 w 6448425"/>
              <a:gd name="connsiteY2" fmla="*/ 0 h 1581151"/>
              <a:gd name="connsiteX3" fmla="*/ 1074738 w 6448425"/>
              <a:gd name="connsiteY3" fmla="*/ 0 h 1581151"/>
              <a:gd name="connsiteX4" fmla="*/ 2686844 w 6448425"/>
              <a:gd name="connsiteY4" fmla="*/ 0 h 1581151"/>
              <a:gd name="connsiteX5" fmla="*/ 6184895 w 6448425"/>
              <a:gd name="connsiteY5" fmla="*/ 0 h 1581151"/>
              <a:gd name="connsiteX6" fmla="*/ 6448425 w 6448425"/>
              <a:gd name="connsiteY6" fmla="*/ 263530 h 1581151"/>
              <a:gd name="connsiteX7" fmla="*/ 6448425 w 6448425"/>
              <a:gd name="connsiteY7" fmla="*/ 922338 h 1581151"/>
              <a:gd name="connsiteX8" fmla="*/ 6448425 w 6448425"/>
              <a:gd name="connsiteY8" fmla="*/ 922338 h 1581151"/>
              <a:gd name="connsiteX9" fmla="*/ 6448425 w 6448425"/>
              <a:gd name="connsiteY9" fmla="*/ 1317626 h 1581151"/>
              <a:gd name="connsiteX10" fmla="*/ 6448425 w 6448425"/>
              <a:gd name="connsiteY10" fmla="*/ 1317621 h 1581151"/>
              <a:gd name="connsiteX11" fmla="*/ 6184895 w 6448425"/>
              <a:gd name="connsiteY11" fmla="*/ 1581151 h 1581151"/>
              <a:gd name="connsiteX12" fmla="*/ 2686844 w 6448425"/>
              <a:gd name="connsiteY12" fmla="*/ 1581151 h 1581151"/>
              <a:gd name="connsiteX13" fmla="*/ -413280 w 6448425"/>
              <a:gd name="connsiteY13" fmla="*/ 2077016 h 1581151"/>
              <a:gd name="connsiteX14" fmla="*/ 1074738 w 6448425"/>
              <a:gd name="connsiteY14" fmla="*/ 1581151 h 1581151"/>
              <a:gd name="connsiteX15" fmla="*/ 263530 w 6448425"/>
              <a:gd name="connsiteY15" fmla="*/ 1581151 h 1581151"/>
              <a:gd name="connsiteX16" fmla="*/ 0 w 6448425"/>
              <a:gd name="connsiteY16" fmla="*/ 1317621 h 1581151"/>
              <a:gd name="connsiteX17" fmla="*/ 0 w 6448425"/>
              <a:gd name="connsiteY17" fmla="*/ 1317626 h 1581151"/>
              <a:gd name="connsiteX18" fmla="*/ 0 w 6448425"/>
              <a:gd name="connsiteY18" fmla="*/ 922338 h 1581151"/>
              <a:gd name="connsiteX19" fmla="*/ 0 w 6448425"/>
              <a:gd name="connsiteY19" fmla="*/ 922338 h 1581151"/>
              <a:gd name="connsiteX20" fmla="*/ 0 w 6448425"/>
              <a:gd name="connsiteY20" fmla="*/ 263530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8425" h="1581151" fill="none" extrusionOk="0">
                <a:moveTo>
                  <a:pt x="0" y="263530"/>
                </a:moveTo>
                <a:cubicBezTo>
                  <a:pt x="6197" y="121341"/>
                  <a:pt x="108897" y="3655"/>
                  <a:pt x="263530" y="0"/>
                </a:cubicBezTo>
                <a:cubicBezTo>
                  <a:pt x="490790" y="47930"/>
                  <a:pt x="758024" y="-60714"/>
                  <a:pt x="1074738" y="0"/>
                </a:cubicBezTo>
                <a:lnTo>
                  <a:pt x="1074738" y="0"/>
                </a:lnTo>
                <a:cubicBezTo>
                  <a:pt x="1689864" y="60287"/>
                  <a:pt x="1923516" y="-24021"/>
                  <a:pt x="2686844" y="0"/>
                </a:cubicBezTo>
                <a:cubicBezTo>
                  <a:pt x="3313257" y="-117130"/>
                  <a:pt x="5780655" y="123459"/>
                  <a:pt x="6184895" y="0"/>
                </a:cubicBezTo>
                <a:cubicBezTo>
                  <a:pt x="6331393" y="1519"/>
                  <a:pt x="6420276" y="121923"/>
                  <a:pt x="6448425" y="263530"/>
                </a:cubicBezTo>
                <a:cubicBezTo>
                  <a:pt x="6430928" y="346777"/>
                  <a:pt x="6462368" y="640604"/>
                  <a:pt x="6448425" y="922338"/>
                </a:cubicBezTo>
                <a:lnTo>
                  <a:pt x="6448425" y="922338"/>
                </a:lnTo>
                <a:cubicBezTo>
                  <a:pt x="6483451" y="1038276"/>
                  <a:pt x="6450763" y="1189042"/>
                  <a:pt x="6448425" y="1317626"/>
                </a:cubicBezTo>
                <a:lnTo>
                  <a:pt x="6448425" y="1317621"/>
                </a:lnTo>
                <a:cubicBezTo>
                  <a:pt x="6435458" y="1446926"/>
                  <a:pt x="6322182" y="1608038"/>
                  <a:pt x="6184895" y="1581151"/>
                </a:cubicBezTo>
                <a:cubicBezTo>
                  <a:pt x="4580737" y="1714545"/>
                  <a:pt x="3068515" y="1450431"/>
                  <a:pt x="2686844" y="1581151"/>
                </a:cubicBezTo>
                <a:cubicBezTo>
                  <a:pt x="1490219" y="1822882"/>
                  <a:pt x="988937" y="1827689"/>
                  <a:pt x="-413280" y="2077016"/>
                </a:cubicBezTo>
                <a:cubicBezTo>
                  <a:pt x="88535" y="2047063"/>
                  <a:pt x="440671" y="1899856"/>
                  <a:pt x="1074738" y="1581151"/>
                </a:cubicBezTo>
                <a:cubicBezTo>
                  <a:pt x="719131" y="1576693"/>
                  <a:pt x="438032" y="1559273"/>
                  <a:pt x="263530" y="1581151"/>
                </a:cubicBezTo>
                <a:cubicBezTo>
                  <a:pt x="117455" y="1588593"/>
                  <a:pt x="-4369" y="1467867"/>
                  <a:pt x="0" y="1317621"/>
                </a:cubicBezTo>
                <a:lnTo>
                  <a:pt x="0" y="1317626"/>
                </a:lnTo>
                <a:cubicBezTo>
                  <a:pt x="-2602" y="1218901"/>
                  <a:pt x="-11063" y="965720"/>
                  <a:pt x="0" y="922338"/>
                </a:cubicBezTo>
                <a:lnTo>
                  <a:pt x="0" y="922338"/>
                </a:lnTo>
                <a:cubicBezTo>
                  <a:pt x="-29020" y="660016"/>
                  <a:pt x="55628" y="414103"/>
                  <a:pt x="0" y="263530"/>
                </a:cubicBezTo>
                <a:close/>
              </a:path>
              <a:path w="6448425" h="1581151" stroke="0" extrusionOk="0">
                <a:moveTo>
                  <a:pt x="0" y="263530"/>
                </a:moveTo>
                <a:cubicBezTo>
                  <a:pt x="-7331" y="130521"/>
                  <a:pt x="120197" y="-1495"/>
                  <a:pt x="263530" y="0"/>
                </a:cubicBezTo>
                <a:cubicBezTo>
                  <a:pt x="664917" y="27758"/>
                  <a:pt x="866258" y="-45235"/>
                  <a:pt x="1074738" y="0"/>
                </a:cubicBezTo>
                <a:lnTo>
                  <a:pt x="1074738" y="0"/>
                </a:lnTo>
                <a:cubicBezTo>
                  <a:pt x="1528870" y="111427"/>
                  <a:pt x="2157293" y="6328"/>
                  <a:pt x="2686844" y="0"/>
                </a:cubicBezTo>
                <a:cubicBezTo>
                  <a:pt x="3311169" y="-134364"/>
                  <a:pt x="5491375" y="130381"/>
                  <a:pt x="6184895" y="0"/>
                </a:cubicBezTo>
                <a:cubicBezTo>
                  <a:pt x="6324407" y="-14217"/>
                  <a:pt x="6465579" y="104689"/>
                  <a:pt x="6448425" y="263530"/>
                </a:cubicBezTo>
                <a:cubicBezTo>
                  <a:pt x="6400139" y="385294"/>
                  <a:pt x="6494636" y="678046"/>
                  <a:pt x="6448425" y="922338"/>
                </a:cubicBezTo>
                <a:lnTo>
                  <a:pt x="6448425" y="922338"/>
                </a:lnTo>
                <a:cubicBezTo>
                  <a:pt x="6453245" y="1063535"/>
                  <a:pt x="6466364" y="1230874"/>
                  <a:pt x="6448425" y="1317626"/>
                </a:cubicBezTo>
                <a:lnTo>
                  <a:pt x="6448425" y="1317621"/>
                </a:lnTo>
                <a:cubicBezTo>
                  <a:pt x="6476367" y="1460117"/>
                  <a:pt x="6323547" y="1583148"/>
                  <a:pt x="6184895" y="1581151"/>
                </a:cubicBezTo>
                <a:cubicBezTo>
                  <a:pt x="5441950" y="1543392"/>
                  <a:pt x="4363645" y="1631649"/>
                  <a:pt x="2686844" y="1581151"/>
                </a:cubicBezTo>
                <a:cubicBezTo>
                  <a:pt x="1579645" y="1587064"/>
                  <a:pt x="966444" y="1910307"/>
                  <a:pt x="-413280" y="2077016"/>
                </a:cubicBezTo>
                <a:cubicBezTo>
                  <a:pt x="-92653" y="1942481"/>
                  <a:pt x="699516" y="1792235"/>
                  <a:pt x="1074738" y="1581151"/>
                </a:cubicBezTo>
                <a:cubicBezTo>
                  <a:pt x="842967" y="1585581"/>
                  <a:pt x="429741" y="1571039"/>
                  <a:pt x="263530" y="1581151"/>
                </a:cubicBezTo>
                <a:cubicBezTo>
                  <a:pt x="94174" y="1586447"/>
                  <a:pt x="14759" y="1451629"/>
                  <a:pt x="0" y="1317621"/>
                </a:cubicBezTo>
                <a:lnTo>
                  <a:pt x="0" y="1317626"/>
                </a:lnTo>
                <a:cubicBezTo>
                  <a:pt x="-15664" y="1169721"/>
                  <a:pt x="-21546" y="1044189"/>
                  <a:pt x="0" y="922338"/>
                </a:cubicBezTo>
                <a:lnTo>
                  <a:pt x="0" y="922338"/>
                </a:lnTo>
                <a:cubicBezTo>
                  <a:pt x="45487" y="739983"/>
                  <a:pt x="-24677" y="462761"/>
                  <a:pt x="0" y="263530"/>
                </a:cubicBezTo>
                <a:close/>
              </a:path>
            </a:pathLst>
          </a:custGeom>
          <a:solidFill>
            <a:sysClr val="window" lastClr="FFFFFF">
              <a:alpha val="89000"/>
            </a:sysClr>
          </a:solidFill>
          <a:ln w="38100" cap="flat" cmpd="sng" algn="ctr">
            <a:solidFill>
              <a:srgbClr val="002060"/>
            </a:solidFill>
            <a:prstDash val="solid"/>
            <a:miter lim="800000"/>
            <a:extLst>
              <a:ext uri="{C807C97D-BFC1-408E-A445-0C87EB9F89A2}">
                <ask:lineSketchStyleProps xmlns:ask="http://schemas.microsoft.com/office/drawing/2018/sketchyshapes" xmlns="" sd="2842418190">
                  <a:prstGeom prst="wedgeRoundRectCallout">
                    <a:avLst>
                      <a:gd name="adj1" fmla="val -56409"/>
                      <a:gd name="adj2" fmla="val 81361"/>
                      <a:gd name="adj3" fmla="val 16667"/>
                    </a:avLst>
                  </a:prstGeom>
                  <ask:type>
                    <ask:lineSketchCurved/>
                  </ask:type>
                </ask:lineSketchStyleProps>
              </a:ext>
            </a:extLst>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Chia sẻ với bạn những việc cần làm để chăm sóc và bảo vệ cơ quan tuần hoàn?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0478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82147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3B0E73-D2DB-48B1-8A00-2BF4EB352BDE}"/>
              </a:ext>
            </a:extLst>
          </p:cNvPr>
          <p:cNvGrpSpPr/>
          <p:nvPr/>
        </p:nvGrpSpPr>
        <p:grpSpPr>
          <a:xfrm>
            <a:off x="3928745" y="3608070"/>
            <a:ext cx="4632960" cy="3123565"/>
            <a:chOff x="2734" y="2615"/>
            <a:chExt cx="7922" cy="5340"/>
          </a:xfrm>
        </p:grpSpPr>
        <p:sp>
          <p:nvSpPr>
            <p:cNvPr id="4" name="Oval 3">
              <a:extLst>
                <a:ext uri="{FF2B5EF4-FFF2-40B4-BE49-F238E27FC236}">
                  <a16:creationId xmlns:a16="http://schemas.microsoft.com/office/drawing/2014/main" id="{0BA7089B-39E5-4839-AC44-250E88648D45}"/>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7DB572BC-027D-4E5A-B119-982F403D736F}"/>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98EC8467-59D9-41BD-BF98-FBC08D1CD64E}"/>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4C7D6810-AB70-4D06-A937-807E4E5C037E}"/>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0">
              <a:extLst>
                <a:ext uri="{FF2B5EF4-FFF2-40B4-BE49-F238E27FC236}">
                  <a16:creationId xmlns:a16="http://schemas.microsoft.com/office/drawing/2014/main" id="{2F41FC82-52EC-4BB9-89A0-FC3E57D0E78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54F4B88B-B77F-4CE3-B6F3-87594DCB4A08}"/>
                </a:ext>
              </a:extLst>
            </p:cNvPr>
            <p:cNvPicPr/>
            <p:nvPr/>
          </p:nvPicPr>
          <p:blipFill>
            <a:blip r:embed="rId2">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10" name="Rounded Rectangle 7">
            <a:extLst>
              <a:ext uri="{FF2B5EF4-FFF2-40B4-BE49-F238E27FC236}">
                <a16:creationId xmlns:a16="http://schemas.microsoft.com/office/drawing/2014/main" id="{E638E32E-03AC-408B-8BA6-FE52B2E9D3C4}"/>
              </a:ext>
            </a:extLst>
          </p:cNvPr>
          <p:cNvSpPr/>
          <p:nvPr/>
        </p:nvSpPr>
        <p:spPr>
          <a:xfrm>
            <a:off x="466725" y="1119425"/>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charset="0"/>
                <a:cs typeface="Calibri" panose="020F0502020204030204" charset="0"/>
              </a:rPr>
              <a:t>Vận động quá sức: </a:t>
            </a:r>
            <a:r>
              <a:rPr lang="vi-VN" sz="3800" b="1" dirty="0">
                <a:solidFill>
                  <a:schemeClr val="tx1"/>
                </a:solidFill>
                <a:latin typeface="Calibri" panose="020F0502020204030204" charset="0"/>
                <a:cs typeface="Calibri" panose="020F0502020204030204" charset="0"/>
              </a:rPr>
              <a:t>cơ thể mất sức, tim đập nhanh, máu lưu thông nhanh, có thể gây đột quỵ.</a:t>
            </a:r>
            <a:endParaRPr lang="en-US" sz="3800" b="1" dirty="0">
              <a:solidFill>
                <a:schemeClr val="tx1"/>
              </a:solidFill>
              <a:latin typeface="Calibri" panose="020F0502020204030204" charset="0"/>
              <a:cs typeface="Calibri" panose="020F0502020204030204" charset="0"/>
            </a:endParaRPr>
          </a:p>
        </p:txBody>
      </p:sp>
      <p:sp>
        <p:nvSpPr>
          <p:cNvPr id="11" name="Rounded Rectangle 7">
            <a:extLst>
              <a:ext uri="{FF2B5EF4-FFF2-40B4-BE49-F238E27FC236}">
                <a16:creationId xmlns:a16="http://schemas.microsoft.com/office/drawing/2014/main" id="{64C13BA3-FB88-4FED-8D95-0B1AB4CE3088}"/>
              </a:ext>
            </a:extLst>
          </p:cNvPr>
          <p:cNvSpPr/>
          <p:nvPr/>
        </p:nvSpPr>
        <p:spPr>
          <a:xfrm>
            <a:off x="466725" y="2557700"/>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charset="0"/>
                <a:cs typeface="Calibri" panose="020F0502020204030204" charset="0"/>
              </a:rPr>
              <a:t>Ăn quá nhiều muối, đồ chiên rán: </a:t>
            </a:r>
            <a:r>
              <a:rPr lang="vi-VN" sz="3800" b="1" dirty="0">
                <a:solidFill>
                  <a:schemeClr val="tx1"/>
                </a:solidFill>
                <a:latin typeface="Calibri" panose="020F0502020204030204" charset="0"/>
                <a:cs typeface="Calibri" panose="020F0502020204030204" charset="0"/>
              </a:rPr>
              <a:t>dễ gây bệnh béo phì, ảnh hưởng đến tim mạch.</a:t>
            </a:r>
            <a:endParaRPr lang="en-US" sz="38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22465793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3E0F9-7206-4DD5-9520-A3E7AE3A977C}"/>
              </a:ext>
            </a:extLst>
          </p:cNvPr>
          <p:cNvSpPr txBox="1"/>
          <p:nvPr/>
        </p:nvSpPr>
        <p:spPr>
          <a:xfrm>
            <a:off x="1222037" y="484882"/>
            <a:ext cx="9609362" cy="492443"/>
          </a:xfrm>
          <a:prstGeom prst="rect">
            <a:avLst/>
          </a:prstGeom>
          <a:noFill/>
        </p:spPr>
        <p:txBody>
          <a:bodyPr wrap="none" lIns="0" tIns="0" rIns="0" bIns="0" rtlCol="0">
            <a:spAutoFit/>
          </a:bodyPr>
          <a:lstStyle/>
          <a:p>
            <a:pPr marL="0" marR="0" algn="just">
              <a:spcBef>
                <a:spcPts val="0"/>
              </a:spcBef>
              <a:spcAft>
                <a:spcPts val="0"/>
              </a:spcAft>
            </a:pPr>
            <a:r>
              <a:rPr lang="nl-NL"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Để chăm sóc và bảo vệ cơ quan tuần hoàn, chúng ta cần:</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54BACC2F-3060-4E29-870B-925657F2CB05}"/>
              </a:ext>
            </a:extLst>
          </p:cNvPr>
          <p:cNvGrpSpPr/>
          <p:nvPr/>
        </p:nvGrpSpPr>
        <p:grpSpPr>
          <a:xfrm>
            <a:off x="593708" y="952013"/>
            <a:ext cx="10627891" cy="1391138"/>
            <a:chOff x="2462869" y="1340852"/>
            <a:chExt cx="10627891" cy="1547593"/>
          </a:xfrm>
        </p:grpSpPr>
        <p:grpSp>
          <p:nvGrpSpPr>
            <p:cNvPr id="4" name="Group 3">
              <a:extLst>
                <a:ext uri="{FF2B5EF4-FFF2-40B4-BE49-F238E27FC236}">
                  <a16:creationId xmlns:a16="http://schemas.microsoft.com/office/drawing/2014/main" id="{45534137-E634-4992-9D2E-8663F3478FAE}"/>
                </a:ext>
              </a:extLst>
            </p:cNvPr>
            <p:cNvGrpSpPr/>
            <p:nvPr/>
          </p:nvGrpSpPr>
          <p:grpSpPr>
            <a:xfrm>
              <a:off x="2695910" y="1830213"/>
              <a:ext cx="10394850" cy="873202"/>
              <a:chOff x="3376387" y="2400109"/>
              <a:chExt cx="6638516" cy="873202"/>
            </a:xfrm>
          </p:grpSpPr>
          <p:sp>
            <p:nvSpPr>
              <p:cNvPr id="8" name="Rectangle: Rounded Corners 7">
                <a:extLst>
                  <a:ext uri="{FF2B5EF4-FFF2-40B4-BE49-F238E27FC236}">
                    <a16:creationId xmlns:a16="http://schemas.microsoft.com/office/drawing/2014/main" id="{C360E7A3-866B-4F6F-82CF-E9F510D5A3B8}"/>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CEB3F17-3E96-4F28-A9F2-307E7C7919C3}"/>
                  </a:ext>
                </a:extLst>
              </p:cNvPr>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Ăn uống đầy đủ, nghỉ ngơi hợp lí.</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6" name="Picture 5" descr="Icon&#10;&#10;Description automatically generated">
              <a:extLst>
                <a:ext uri="{FF2B5EF4-FFF2-40B4-BE49-F238E27FC236}">
                  <a16:creationId xmlns:a16="http://schemas.microsoft.com/office/drawing/2014/main" id="{95198C97-E476-43E9-8E8B-AD82A7A2E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17" name="Group 16">
            <a:extLst>
              <a:ext uri="{FF2B5EF4-FFF2-40B4-BE49-F238E27FC236}">
                <a16:creationId xmlns:a16="http://schemas.microsoft.com/office/drawing/2014/main" id="{7AC96AD6-36D1-4BAF-A5B4-926AD417412C}"/>
              </a:ext>
            </a:extLst>
          </p:cNvPr>
          <p:cNvGrpSpPr/>
          <p:nvPr/>
        </p:nvGrpSpPr>
        <p:grpSpPr>
          <a:xfrm>
            <a:off x="422258" y="2333138"/>
            <a:ext cx="10627891" cy="1353038"/>
            <a:chOff x="2462869" y="1340852"/>
            <a:chExt cx="10627891" cy="1547593"/>
          </a:xfrm>
        </p:grpSpPr>
        <p:grpSp>
          <p:nvGrpSpPr>
            <p:cNvPr id="18" name="Group 17">
              <a:extLst>
                <a:ext uri="{FF2B5EF4-FFF2-40B4-BE49-F238E27FC236}">
                  <a16:creationId xmlns:a16="http://schemas.microsoft.com/office/drawing/2014/main" id="{CAC15B81-B5EC-4CC9-B26E-42CF1B99327E}"/>
                </a:ext>
              </a:extLst>
            </p:cNvPr>
            <p:cNvGrpSpPr/>
            <p:nvPr/>
          </p:nvGrpSpPr>
          <p:grpSpPr>
            <a:xfrm>
              <a:off x="2695910" y="1830213"/>
              <a:ext cx="10394850" cy="873202"/>
              <a:chOff x="3376387" y="2400109"/>
              <a:chExt cx="6638516" cy="873202"/>
            </a:xfrm>
          </p:grpSpPr>
          <p:sp>
            <p:nvSpPr>
              <p:cNvPr id="20" name="Rectangle: Rounded Corners 19">
                <a:extLst>
                  <a:ext uri="{FF2B5EF4-FFF2-40B4-BE49-F238E27FC236}">
                    <a16:creationId xmlns:a16="http://schemas.microsoft.com/office/drawing/2014/main" id="{E7FE93EF-35A2-4FB7-A6EE-ACDC21B9D79A}"/>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CF859B60-4B3D-4789-B018-8547E9947156}"/>
                  </a:ext>
                </a:extLst>
              </p:cNvPr>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Sử dụng các thức ăn, đồ uống có lợi.</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19" name="Picture 18" descr="Icon&#10;&#10;Description automatically generated">
              <a:extLst>
                <a:ext uri="{FF2B5EF4-FFF2-40B4-BE49-F238E27FC236}">
                  <a16:creationId xmlns:a16="http://schemas.microsoft.com/office/drawing/2014/main" id="{B1C99909-574B-4E68-9602-EFB5B82C2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2" name="Group 21">
            <a:extLst>
              <a:ext uri="{FF2B5EF4-FFF2-40B4-BE49-F238E27FC236}">
                <a16:creationId xmlns:a16="http://schemas.microsoft.com/office/drawing/2014/main" id="{28DD6EA2-FDEA-4778-A0BE-B5C31919E6C2}"/>
              </a:ext>
            </a:extLst>
          </p:cNvPr>
          <p:cNvGrpSpPr/>
          <p:nvPr/>
        </p:nvGrpSpPr>
        <p:grpSpPr>
          <a:xfrm>
            <a:off x="250808" y="3647587"/>
            <a:ext cx="10627891" cy="1343513"/>
            <a:chOff x="2462869" y="1340852"/>
            <a:chExt cx="10627891" cy="1547593"/>
          </a:xfrm>
        </p:grpSpPr>
        <p:grpSp>
          <p:nvGrpSpPr>
            <p:cNvPr id="23" name="Group 22">
              <a:extLst>
                <a:ext uri="{FF2B5EF4-FFF2-40B4-BE49-F238E27FC236}">
                  <a16:creationId xmlns:a16="http://schemas.microsoft.com/office/drawing/2014/main" id="{A876DF73-8B59-43AD-B42F-15D12B0121F8}"/>
                </a:ext>
              </a:extLst>
            </p:cNvPr>
            <p:cNvGrpSpPr/>
            <p:nvPr/>
          </p:nvGrpSpPr>
          <p:grpSpPr>
            <a:xfrm>
              <a:off x="2695910" y="1830213"/>
              <a:ext cx="10394850" cy="873202"/>
              <a:chOff x="3376387" y="2400109"/>
              <a:chExt cx="6638516" cy="873202"/>
            </a:xfrm>
          </p:grpSpPr>
          <p:sp>
            <p:nvSpPr>
              <p:cNvPr id="25" name="Rectangle: Rounded Corners 24">
                <a:extLst>
                  <a:ext uri="{FF2B5EF4-FFF2-40B4-BE49-F238E27FC236}">
                    <a16:creationId xmlns:a16="http://schemas.microsoft.com/office/drawing/2014/main" id="{C575CBD8-1652-47F4-B74C-D12E409521E9}"/>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4DB9DBE-E656-4F99-94DE-E03C3C7E0BE9}"/>
                  </a:ext>
                </a:extLst>
              </p:cNvPr>
              <p:cNvSpPr txBox="1"/>
              <p:nvPr/>
            </p:nvSpPr>
            <p:spPr>
              <a:xfrm>
                <a:off x="4141332" y="2400109"/>
                <a:ext cx="5668221" cy="707886"/>
              </a:xfrm>
              <a:prstGeom prst="rect">
                <a:avLst/>
              </a:prstGeom>
              <a:noFill/>
            </p:spPr>
            <p:txBody>
              <a:bodyPr wrap="square" rtlCol="0">
                <a:spAutoFit/>
              </a:bodyPr>
              <a:lstStyle/>
              <a:p>
                <a:pPr algn="ctr"/>
                <a:r>
                  <a:rPr lang="vi-VN"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Học tập, vận động và vui chơi vừa sức.</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24" name="Picture 23" descr="Icon&#10;&#10;Description automatically generated">
              <a:extLst>
                <a:ext uri="{FF2B5EF4-FFF2-40B4-BE49-F238E27FC236}">
                  <a16:creationId xmlns:a16="http://schemas.microsoft.com/office/drawing/2014/main" id="{5F2EE690-1B70-4432-9F80-9746F14D3D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7" name="Group 26">
            <a:extLst>
              <a:ext uri="{FF2B5EF4-FFF2-40B4-BE49-F238E27FC236}">
                <a16:creationId xmlns:a16="http://schemas.microsoft.com/office/drawing/2014/main" id="{F7346150-24F0-432A-92D1-C4FD70F9E8CB}"/>
              </a:ext>
            </a:extLst>
          </p:cNvPr>
          <p:cNvGrpSpPr/>
          <p:nvPr/>
        </p:nvGrpSpPr>
        <p:grpSpPr>
          <a:xfrm>
            <a:off x="260333" y="5000137"/>
            <a:ext cx="10627891" cy="1547593"/>
            <a:chOff x="2462869" y="1340852"/>
            <a:chExt cx="10627891" cy="1547593"/>
          </a:xfrm>
        </p:grpSpPr>
        <p:grpSp>
          <p:nvGrpSpPr>
            <p:cNvPr id="28" name="Group 27">
              <a:extLst>
                <a:ext uri="{FF2B5EF4-FFF2-40B4-BE49-F238E27FC236}">
                  <a16:creationId xmlns:a16="http://schemas.microsoft.com/office/drawing/2014/main" id="{6A4AD897-3570-4C7C-8E81-B238837966CB}"/>
                </a:ext>
              </a:extLst>
            </p:cNvPr>
            <p:cNvGrpSpPr/>
            <p:nvPr/>
          </p:nvGrpSpPr>
          <p:grpSpPr>
            <a:xfrm>
              <a:off x="2695910" y="1579465"/>
              <a:ext cx="10394850" cy="1251052"/>
              <a:chOff x="3376387" y="2149361"/>
              <a:chExt cx="6638516" cy="1251052"/>
            </a:xfrm>
          </p:grpSpPr>
          <p:sp>
            <p:nvSpPr>
              <p:cNvPr id="30" name="Rectangle: Rounded Corners 29">
                <a:extLst>
                  <a:ext uri="{FF2B5EF4-FFF2-40B4-BE49-F238E27FC236}">
                    <a16:creationId xmlns:a16="http://schemas.microsoft.com/office/drawing/2014/main" id="{34FFEF4C-C1AF-4C40-900B-EC5C805F6742}"/>
                  </a:ext>
                </a:extLst>
              </p:cNvPr>
              <p:cNvSpPr/>
              <p:nvPr/>
            </p:nvSpPr>
            <p:spPr>
              <a:xfrm>
                <a:off x="3376387" y="2149361"/>
                <a:ext cx="6638516" cy="1123950"/>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0D397D4A-EA0F-49C3-8BCA-070A21960F39}"/>
                  </a:ext>
                </a:extLst>
              </p:cNvPr>
              <p:cNvSpPr txBox="1"/>
              <p:nvPr/>
            </p:nvSpPr>
            <p:spPr>
              <a:xfrm>
                <a:off x="4110917" y="2200084"/>
                <a:ext cx="5668221" cy="1200329"/>
              </a:xfrm>
              <a:prstGeom prst="rect">
                <a:avLst/>
              </a:prstGeom>
              <a:noFill/>
            </p:spPr>
            <p:txBody>
              <a:bodyPr wrap="square" rtlCol="0">
                <a:spAutoFit/>
              </a:bodyPr>
              <a:lstStyle/>
              <a:p>
                <a:pPr algn="ct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 sử dụng các chất kíc thích như rư</a:t>
                </a:r>
                <a:r>
                  <a:rPr lang="en-US"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ợ</a:t>
                </a: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u, bia, thuốc lá,..</a:t>
                </a:r>
                <a:endParaRPr lang="en-US" sz="3600" b="1" dirty="0">
                  <a:solidFill>
                    <a:srgbClr val="00B050"/>
                  </a:solidFill>
                  <a:latin typeface="Calibri" panose="020F0502020204030204" pitchFamily="34" charset="0"/>
                  <a:cs typeface="Calibri" panose="020F0502020204030204" pitchFamily="34" charset="0"/>
                </a:endParaRPr>
              </a:p>
            </p:txBody>
          </p:sp>
        </p:grpSp>
        <p:pic>
          <p:nvPicPr>
            <p:cNvPr id="29" name="Picture 28" descr="Icon&#10;&#10;Description automatically generated">
              <a:extLst>
                <a:ext uri="{FF2B5EF4-FFF2-40B4-BE49-F238E27FC236}">
                  <a16:creationId xmlns:a16="http://schemas.microsoft.com/office/drawing/2014/main" id="{4662983C-E0F0-481C-841B-B14D785D08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spTree>
    <p:extLst>
      <p:ext uri="{BB962C8B-B14F-4D97-AF65-F5344CB8AC3E}">
        <p14:creationId xmlns:p14="http://schemas.microsoft.com/office/powerpoint/2010/main" val="32982409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CC1BC05E-0C08-46CA-A1C5-07A8D8C72A97}"/>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1E8CB0DB-9D4A-49D5-A206-479971C3FE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23ABA308-C9FF-4D2D-A3E5-7BA02746D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77EDDECA-0F30-459D-8E25-1E4877F39EA9}"/>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03D54C9F-0A4F-4DE0-A016-B6A3566543A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CF9F9C73-7E33-4C3E-AFDF-D0CD86AC49ED}"/>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8D57C530-251E-44A1-A017-E5B3670D9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7244DBC0-E361-4398-99DC-3EFE2CF7C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3" name="任意多边形: 形状 40">
            <a:extLst>
              <a:ext uri="{FF2B5EF4-FFF2-40B4-BE49-F238E27FC236}">
                <a16:creationId xmlns:a16="http://schemas.microsoft.com/office/drawing/2014/main" id="{D701F385-52F7-493E-A104-3A33C3C010A5}"/>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4" name="TextBox 13">
            <a:extLst>
              <a:ext uri="{FF2B5EF4-FFF2-40B4-BE49-F238E27FC236}">
                <a16:creationId xmlns:a16="http://schemas.microsoft.com/office/drawing/2014/main" id="{DB1DAF8C-8E9C-4326-A8B5-F4F77F6CC1A4}"/>
              </a:ext>
            </a:extLst>
          </p:cNvPr>
          <p:cNvSpPr txBox="1"/>
          <p:nvPr/>
        </p:nvSpPr>
        <p:spPr>
          <a:xfrm>
            <a:off x="1972111" y="1887452"/>
            <a:ext cx="9350029" cy="1077218"/>
          </a:xfrm>
          <a:prstGeom prst="rect">
            <a:avLst/>
          </a:prstGeom>
          <a:noFill/>
        </p:spPr>
        <p:txBody>
          <a:bodyPr wrap="square" rtlCol="0">
            <a:spAutoFit/>
          </a:bodyPr>
          <a:lstStyle/>
          <a:p>
            <a:pPr algn="just"/>
            <a:r>
              <a:rPr lang="nl-NL" sz="3200" b="1" dirty="0">
                <a:latin typeface="Calibri" panose="020F0502020204030204" pitchFamily="34" charset="0"/>
                <a:ea typeface="Times New Roman" panose="02020603050405020304" pitchFamily="18" charset="0"/>
                <a:cs typeface="Calibri" panose="020F0502020204030204" pitchFamily="34" charset="0"/>
              </a:rPr>
              <a:t>Về nhà luyện tập, thực hiện những điều vừa học</a:t>
            </a:r>
          </a:p>
          <a:p>
            <a:pPr algn="just"/>
            <a:r>
              <a:rPr lang="nl-NL" sz="3200" b="1" dirty="0">
                <a:latin typeface="Calibri" panose="020F0502020204030204" pitchFamily="34" charset="0"/>
                <a:ea typeface="Times New Roman" panose="02020603050405020304" pitchFamily="18" charset="0"/>
                <a:cs typeface="Calibri" panose="020F0502020204030204" pitchFamily="34" charset="0"/>
              </a:rPr>
              <a:t>để chăm sóc và bảo vệ cơ quan tuần hoàn</a:t>
            </a:r>
            <a:endParaRPr lang="en-US" sz="3200" b="1" dirty="0">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9EB5E26-2193-4F49-B1E3-A965F22F697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8" name="TextBox 17">
            <a:extLst>
              <a:ext uri="{FF2B5EF4-FFF2-40B4-BE49-F238E27FC236}">
                <a16:creationId xmlns:a16="http://schemas.microsoft.com/office/drawing/2014/main" id="{095B7C3E-31C0-4CC1-9444-790896A7A217}"/>
              </a:ext>
            </a:extLst>
          </p:cNvPr>
          <p:cNvSpPr txBox="1"/>
          <p:nvPr/>
        </p:nvSpPr>
        <p:spPr>
          <a:xfrm>
            <a:off x="1972110" y="3115164"/>
            <a:ext cx="9350029" cy="754694"/>
          </a:xfrm>
          <a:prstGeom prst="rect">
            <a:avLst/>
          </a:prstGeom>
          <a:noFill/>
        </p:spPr>
        <p:txBody>
          <a:bodyPr wrap="square" rtlCol="0">
            <a:spAutoFit/>
          </a:bodyPr>
          <a:lstStyle/>
          <a:p>
            <a:pPr algn="just">
              <a:lnSpc>
                <a:spcPct val="150000"/>
              </a:lnSpc>
            </a:pPr>
            <a:r>
              <a:rPr lang="en-US" sz="3200" b="1" dirty="0" err="1">
                <a:latin typeface="Calibri" panose="020F0502020204030204" pitchFamily="34" charset="0"/>
                <a:cs typeface="Calibri" panose="020F0502020204030204" pitchFamily="34" charset="0"/>
              </a:rPr>
              <a:t>Đọc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chuẩn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sau</a:t>
            </a:r>
            <a:r>
              <a:rPr lang="en-US" sz="3200" b="1" dirty="0">
                <a:latin typeface="Calibri" panose="020F0502020204030204" pitchFamily="34" charset="0"/>
                <a:cs typeface="Calibri" panose="020F0502020204030204" pitchFamily="34" charset="0"/>
              </a:rPr>
              <a:t>.</a:t>
            </a:r>
          </a:p>
        </p:txBody>
      </p:sp>
      <p:pic>
        <p:nvPicPr>
          <p:cNvPr id="19" name="Picture 18">
            <a:extLst>
              <a:ext uri="{FF2B5EF4-FFF2-40B4-BE49-F238E27FC236}">
                <a16:creationId xmlns:a16="http://schemas.microsoft.com/office/drawing/2014/main" id="{57DA8714-555A-480E-8E2D-2BEE61C07C70}"/>
              </a:ext>
            </a:extLst>
          </p:cNvPr>
          <p:cNvPicPr>
            <a:picLocks noChangeAspect="1"/>
          </p:cNvPicPr>
          <p:nvPr/>
        </p:nvPicPr>
        <p:blipFill>
          <a:blip r:embed="rId7"/>
          <a:stretch>
            <a:fillRect/>
          </a:stretch>
        </p:blipFill>
        <p:spPr>
          <a:xfrm rot="737208" flipH="1">
            <a:off x="964760" y="2955818"/>
            <a:ext cx="919996" cy="919996"/>
          </a:xfrm>
          <a:prstGeom prst="rect">
            <a:avLst/>
          </a:prstGeom>
        </p:spPr>
      </p:pic>
      <p:pic>
        <p:nvPicPr>
          <p:cNvPr id="2" name="Picture 1">
            <a:extLst>
              <a:ext uri="{FF2B5EF4-FFF2-40B4-BE49-F238E27FC236}">
                <a16:creationId xmlns:a16="http://schemas.microsoft.com/office/drawing/2014/main" id="{F9F2461E-9792-4A6D-90CF-FF9FB855B89C}"/>
              </a:ext>
            </a:extLst>
          </p:cNvPr>
          <p:cNvPicPr>
            <a:picLocks noChangeAspect="1"/>
          </p:cNvPicPr>
          <p:nvPr/>
        </p:nvPicPr>
        <p:blipFill>
          <a:blip r:embed="rId8"/>
          <a:stretch>
            <a:fillRect/>
          </a:stretch>
        </p:blipFill>
        <p:spPr>
          <a:xfrm>
            <a:off x="2974584" y="576790"/>
            <a:ext cx="6090432" cy="1018120"/>
          </a:xfrm>
          <a:prstGeom prst="rect">
            <a:avLst/>
          </a:prstGeom>
        </p:spPr>
      </p:pic>
    </p:spTree>
    <p:extLst>
      <p:ext uri="{BB962C8B-B14F-4D97-AF65-F5344CB8AC3E}">
        <p14:creationId xmlns:p14="http://schemas.microsoft.com/office/powerpoint/2010/main" val="13989466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1000"/>
                                        <p:tgtEl>
                                          <p:spTgt spid="1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left)">
                                      <p:cBhvr>
                                        <p:cTn id="19" dur="500"/>
                                        <p:tgtEl>
                                          <p:spTgt spid="14">
                                            <p:txEl>
                                              <p:pRg st="1" end="1"/>
                                            </p:txEl>
                                          </p:spTgt>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uiExpand="1" build="p"/>
      <p:bldP spid="1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3"/>
          <a:stretch>
            <a:fillRect/>
          </a:stretch>
        </p:blipFill>
        <p:spPr>
          <a:xfrm>
            <a:off x="-527" y="-1314"/>
            <a:ext cx="12193057"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4"/>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5"/>
          <a:stretch>
            <a:fillRect/>
          </a:stretch>
        </p:blipFill>
        <p:spPr>
          <a:xfrm>
            <a:off x="2795747" y="837004"/>
            <a:ext cx="7973853" cy="3690432"/>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6"/>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7"/>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8"/>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9"/>
          <a:stretch>
            <a:fillRect/>
          </a:stretch>
        </p:blipFill>
        <p:spPr>
          <a:xfrm>
            <a:off x="154809" y="2380366"/>
            <a:ext cx="918544" cy="430821"/>
          </a:xfrm>
          <a:prstGeom prst="rect">
            <a:avLst/>
          </a:prstGeom>
        </p:spPr>
      </p:pic>
      <p:pic>
        <p:nvPicPr>
          <p:cNvPr id="36" name="图片 35">
            <a:extLst>
              <a:ext uri="{FF2B5EF4-FFF2-40B4-BE49-F238E27FC236}">
                <a16:creationId xmlns:a16="http://schemas.microsoft.com/office/drawing/2014/main" id="{D561964B-DC26-4CE8-8255-54584835DC2E}"/>
              </a:ext>
            </a:extLst>
          </p:cNvPr>
          <p:cNvPicPr>
            <a:picLocks noChangeAspect="1"/>
          </p:cNvPicPr>
          <p:nvPr/>
        </p:nvPicPr>
        <p:blipFill>
          <a:blip r:embed="rId10"/>
          <a:stretch>
            <a:fillRect/>
          </a:stretch>
        </p:blipFill>
        <p:spPr>
          <a:xfrm>
            <a:off x="7261933" y="3573435"/>
            <a:ext cx="1105504" cy="414564"/>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8811927" y="2054434"/>
            <a:ext cx="1056732" cy="609653"/>
          </a:xfrm>
          <a:prstGeom prst="rect">
            <a:avLst/>
          </a:prstGeom>
        </p:spPr>
      </p:pic>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4" y="2655563"/>
            <a:ext cx="3775599" cy="4187924"/>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7429139" y="3153881"/>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pic>
        <p:nvPicPr>
          <p:cNvPr id="2" name="Picture 1">
            <a:extLst>
              <a:ext uri="{FF2B5EF4-FFF2-40B4-BE49-F238E27FC236}">
                <a16:creationId xmlns:a16="http://schemas.microsoft.com/office/drawing/2014/main" id="{7AA9AF90-93F8-4E99-889D-318B77D3E258}"/>
              </a:ext>
            </a:extLst>
          </p:cNvPr>
          <p:cNvPicPr>
            <a:picLocks noChangeAspect="1"/>
          </p:cNvPicPr>
          <p:nvPr/>
        </p:nvPicPr>
        <p:blipFill>
          <a:blip r:embed="rId22"/>
          <a:stretch>
            <a:fillRect/>
          </a:stretch>
        </p:blipFill>
        <p:spPr>
          <a:xfrm>
            <a:off x="2297816" y="1435081"/>
            <a:ext cx="8663167" cy="3359187"/>
          </a:xfrm>
          <a:prstGeom prst="rect">
            <a:avLst/>
          </a:prstGeom>
        </p:spPr>
      </p:pic>
    </p:spTree>
    <p:extLst>
      <p:ext uri="{BB962C8B-B14F-4D97-AF65-F5344CB8AC3E}">
        <p14:creationId xmlns:p14="http://schemas.microsoft.com/office/powerpoint/2010/main" val="39117699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750"/>
                                        <p:tgtEl>
                                          <p:spTgt spid="36"/>
                                        </p:tgtEl>
                                      </p:cBhvr>
                                    </p:animEffect>
                                  </p:childTnLst>
                                </p:cTn>
                              </p:par>
                            </p:childTnLst>
                          </p:cTn>
                        </p:par>
                        <p:par>
                          <p:cTn id="71" fill="hold">
                            <p:stCondLst>
                              <p:cond delay="1750"/>
                            </p:stCondLst>
                            <p:childTnLst>
                              <p:par>
                                <p:cTn id="72" presetID="2" presetClass="entr" presetSubtype="8"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additive="base">
                                        <p:cTn id="74" dur="750" fill="hold"/>
                                        <p:tgtEl>
                                          <p:spTgt spid="47"/>
                                        </p:tgtEl>
                                        <p:attrNameLst>
                                          <p:attrName>ppt_x</p:attrName>
                                        </p:attrNameLst>
                                      </p:cBhvr>
                                      <p:tavLst>
                                        <p:tav tm="0">
                                          <p:val>
                                            <p:strVal val="0-#ppt_w/2"/>
                                          </p:val>
                                        </p:tav>
                                        <p:tav tm="100000">
                                          <p:val>
                                            <p:strVal val="#ppt_x"/>
                                          </p:val>
                                        </p:tav>
                                      </p:tavLst>
                                    </p:anim>
                                    <p:anim calcmode="lin" valueType="num">
                                      <p:cBhvr additive="base">
                                        <p:cTn id="75"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500" fill="hold"/>
                                        <p:tgtEl>
                                          <p:spTgt spid="2"/>
                                        </p:tgtEl>
                                        <p:attrNameLst>
                                          <p:attrName>ppt_w</p:attrName>
                                        </p:attrNameLst>
                                      </p:cBhvr>
                                      <p:tavLst>
                                        <p:tav tm="0">
                                          <p:val>
                                            <p:fltVal val="0"/>
                                          </p:val>
                                        </p:tav>
                                        <p:tav tm="100000">
                                          <p:val>
                                            <p:strVal val="#ppt_w"/>
                                          </p:val>
                                        </p:tav>
                                      </p:tavLst>
                                    </p:anim>
                                    <p:anim calcmode="lin" valueType="num">
                                      <p:cBhvr>
                                        <p:cTn id="81" dur="500" fill="hold"/>
                                        <p:tgtEl>
                                          <p:spTgt spid="2"/>
                                        </p:tgtEl>
                                        <p:attrNameLst>
                                          <p:attrName>ppt_h</p:attrName>
                                        </p:attrNameLst>
                                      </p:cBhvr>
                                      <p:tavLst>
                                        <p:tav tm="0">
                                          <p:val>
                                            <p:fltVal val="0"/>
                                          </p:val>
                                        </p:tav>
                                        <p:tav tm="100000">
                                          <p:val>
                                            <p:strVal val="#ppt_h"/>
                                          </p:val>
                                        </p:tav>
                                      </p:tavLst>
                                    </p:anim>
                                    <p:animEffect transition="in" filter="fade">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D970CC89-026C-48F3-AA85-E3CC559D5A13}"/>
              </a:ext>
            </a:extLst>
          </p:cNvPr>
          <p:cNvPicPr>
            <a:picLocks noChangeAspect="1"/>
          </p:cNvPicPr>
          <p:nvPr/>
        </p:nvPicPr>
        <p:blipFill>
          <a:blip r:embed="rId8"/>
          <a:stretch>
            <a:fillRect/>
          </a:stretch>
        </p:blipFill>
        <p:spPr>
          <a:xfrm>
            <a:off x="2898764" y="2668461"/>
            <a:ext cx="6108721" cy="1444877"/>
          </a:xfrm>
          <a:prstGeom prst="rect">
            <a:avLst/>
          </a:prstGeom>
        </p:spPr>
      </p:pic>
    </p:spTree>
    <p:extLst>
      <p:ext uri="{BB962C8B-B14F-4D97-AF65-F5344CB8AC3E}">
        <p14:creationId xmlns:p14="http://schemas.microsoft.com/office/powerpoint/2010/main" val="10253424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32" name="图片 31">
            <a:extLst>
              <a:ext uri="{FF2B5EF4-FFF2-40B4-BE49-F238E27FC236}">
                <a16:creationId xmlns:a16="http://schemas.microsoft.com/office/drawing/2014/main" id="{FB39122D-23E6-4153-B87C-DE52672CA697}"/>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699368"/>
          </a:xfrm>
          <a:prstGeom prst="rect">
            <a:avLst/>
          </a:prstGeom>
        </p:spPr>
      </p:pic>
      <p:pic>
        <p:nvPicPr>
          <p:cNvPr id="22" name="图片 21">
            <a:extLst>
              <a:ext uri="{FF2B5EF4-FFF2-40B4-BE49-F238E27FC236}">
                <a16:creationId xmlns:a16="http://schemas.microsoft.com/office/drawing/2014/main" id="{3698E4FF-86D1-459D-9AC0-89087E9C7F9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093" b="97746" l="9717" r="89879">
                        <a14:foregroundMark x1="41903" y1="5797" x2="57895" y2="6441"/>
                        <a14:foregroundMark x1="48381" y1="2415" x2="52227" y2="2415"/>
                        <a14:foregroundMark x1="52227" y1="67472" x2="53644" y2="90660"/>
                        <a14:foregroundMark x1="28138" y1="70853" x2="75506" y2="75201"/>
                        <a14:foregroundMark x1="24899" y1="64251" x2="20850" y2="90499"/>
                        <a14:foregroundMark x1="71053" y1="63929" x2="65789" y2="97746"/>
                        <a14:foregroundMark x1="47773" y1="2576" x2="50000" y2="2093"/>
                      </a14:backgroundRemoval>
                    </a14:imgEffect>
                  </a14:imgLayer>
                </a14:imgProps>
              </a:ext>
            </a:extLst>
          </a:blip>
          <a:stretch>
            <a:fillRect/>
          </a:stretch>
        </p:blipFill>
        <p:spPr>
          <a:xfrm>
            <a:off x="1186962" y="3974186"/>
            <a:ext cx="2254105" cy="2833601"/>
          </a:xfrm>
          <a:prstGeom prst="rect">
            <a:avLst/>
          </a:prstGeom>
        </p:spPr>
      </p:pic>
      <p:grpSp>
        <p:nvGrpSpPr>
          <p:cNvPr id="17" name="Group 16"/>
          <p:cNvGrpSpPr/>
          <p:nvPr/>
        </p:nvGrpSpPr>
        <p:grpSpPr>
          <a:xfrm>
            <a:off x="2652927" y="1752600"/>
            <a:ext cx="6974281" cy="2343255"/>
            <a:chOff x="2588625" y="1481934"/>
            <a:chExt cx="5230711" cy="1757441"/>
          </a:xfrm>
        </p:grpSpPr>
        <p:sp>
          <p:nvSpPr>
            <p:cNvPr id="2" name="Cloud 1"/>
            <p:cNvSpPr/>
            <p:nvPr/>
          </p:nvSpPr>
          <p:spPr>
            <a:xfrm>
              <a:off x="2588625" y="1481934"/>
              <a:ext cx="5230711" cy="1757441"/>
            </a:xfrm>
            <a:prstGeom prst="wedgeRoundRectCallout">
              <a:avLst>
                <a:gd name="adj1" fmla="val -48831"/>
                <a:gd name="adj2" fmla="val 60396"/>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3" name="TextBox 2"/>
            <p:cNvSpPr txBox="1"/>
            <p:nvPr/>
          </p:nvSpPr>
          <p:spPr>
            <a:xfrm>
              <a:off x="2728365" y="1621766"/>
              <a:ext cx="5038251" cy="1455718"/>
            </a:xfrm>
            <a:prstGeom prst="wedgeRoundRectCallout">
              <a:avLst/>
            </a:prstGeom>
            <a:noFill/>
          </p:spPr>
          <p:txBody>
            <a:bodyPr wrap="square" rtlCol="0">
              <a:spAutoFit/>
            </a:bodyPr>
            <a:lstStyle/>
            <a:p>
              <a:pPr marL="571500" indent="-571500" defTabSz="609585">
                <a:buFont typeface="Arial" panose="020B0604020202020204" pitchFamily="34" charset="0"/>
                <a:buChar char="•"/>
              </a:pPr>
              <a:r>
                <a:rPr lang="en-US" sz="3600" b="1" dirty="0" err="1">
                  <a:solidFill>
                    <a:srgbClr val="000000"/>
                  </a:solidFill>
                  <a:latin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cs typeface="Calibri" panose="020F0502020204030204" pitchFamily="34" charset="0"/>
                </a:rPr>
                <a:t>bạn nhỏ làm gì?</a:t>
              </a:r>
            </a:p>
            <a:p>
              <a:pPr marL="571500" indent="-571500" defTabSz="609585">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Theo em có nên tập thể dục thường xuyên hay không?</a:t>
              </a:r>
            </a:p>
          </p:txBody>
        </p:sp>
      </p:grpSp>
    </p:spTree>
    <p:extLst>
      <p:ext uri="{BB962C8B-B14F-4D97-AF65-F5344CB8AC3E}">
        <p14:creationId xmlns:p14="http://schemas.microsoft.com/office/powerpoint/2010/main" val="13885974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EE22AFC7-4B53-4A8C-9AFE-F97289EDA6DB}"/>
              </a:ext>
            </a:extLst>
          </p:cNvPr>
          <p:cNvPicPr>
            <a:picLocks noChangeAspect="1"/>
          </p:cNvPicPr>
          <p:nvPr/>
        </p:nvPicPr>
        <p:blipFill>
          <a:blip r:embed="rId8"/>
          <a:stretch>
            <a:fillRect/>
          </a:stretch>
        </p:blipFill>
        <p:spPr>
          <a:xfrm>
            <a:off x="2851139" y="2592261"/>
            <a:ext cx="6108721" cy="1444877"/>
          </a:xfrm>
          <a:prstGeom prst="rect">
            <a:avLst/>
          </a:prstGeom>
        </p:spPr>
      </p:pic>
    </p:spTree>
    <p:extLst>
      <p:ext uri="{BB962C8B-B14F-4D97-AF65-F5344CB8AC3E}">
        <p14:creationId xmlns:p14="http://schemas.microsoft.com/office/powerpoint/2010/main" val="35314208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E6D5376-BEA4-44B9-B511-AE829451E100}"/>
              </a:ext>
            </a:extLst>
          </p:cNvPr>
          <p:cNvSpPr txBox="1"/>
          <p:nvPr/>
        </p:nvSpPr>
        <p:spPr>
          <a:xfrm>
            <a:off x="533676" y="421280"/>
            <a:ext cx="11257368" cy="913199"/>
          </a:xfrm>
          <a:prstGeom prst="rect">
            <a:avLst/>
          </a:prstGeom>
          <a:noFill/>
        </p:spPr>
        <p:txBody>
          <a:bodyPr wrap="square" rtlCol="0">
            <a:spAutoFit/>
          </a:bodyPr>
          <a:lstStyle/>
          <a:p>
            <a:pPr algn="ctr" defTabSz="609585"/>
            <a:r>
              <a:rPr lang="en-US" sz="2667" b="1" dirty="0">
                <a:solidFill>
                  <a:srgbClr val="000000"/>
                </a:solidFill>
                <a:latin typeface="Arial" panose="020B0604020202020204" pitchFamily="34" charset="0"/>
                <a:cs typeface="Arial" panose="020B0604020202020204" pitchFamily="34" charset="0"/>
              </a:rPr>
              <a:t>1. H</a:t>
            </a:r>
            <a:r>
              <a:rPr lang="vi-VN" sz="2667" b="1" dirty="0">
                <a:solidFill>
                  <a:srgbClr val="000000"/>
                </a:solidFill>
                <a:latin typeface="Arial" panose="020B0604020202020204" pitchFamily="34" charset="0"/>
                <a:cs typeface="Arial" panose="020B0604020202020204" pitchFamily="34" charset="0"/>
              </a:rPr>
              <a:t>oàn thành bảng chăm sóc và bảo vệ cơ quan tuần hoàn vào </a:t>
            </a:r>
            <a:r>
              <a:rPr lang="en-US" sz="2667" b="1" dirty="0" err="1">
                <a:solidFill>
                  <a:srgbClr val="000000"/>
                </a:solidFill>
                <a:latin typeface="Arial" panose="020B0604020202020204" pitchFamily="34" charset="0"/>
                <a:cs typeface="Arial" panose="020B0604020202020204" pitchFamily="34" charset="0"/>
              </a:rPr>
              <a:t>phiếu</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học</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tập</a:t>
            </a:r>
            <a:endParaRPr lang="en-US" sz="2667"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F3C6771-0C41-4B98-9988-C85F83AC8B81}"/>
              </a:ext>
            </a:extLst>
          </p:cNvPr>
          <p:cNvPicPr>
            <a:picLocks noChangeAspect="1"/>
          </p:cNvPicPr>
          <p:nvPr/>
        </p:nvPicPr>
        <p:blipFill>
          <a:blip r:embed="rId4"/>
          <a:stretch>
            <a:fillRect/>
          </a:stretch>
        </p:blipFill>
        <p:spPr>
          <a:xfrm>
            <a:off x="1719262" y="1581149"/>
            <a:ext cx="8796338" cy="2971059"/>
          </a:xfrm>
          <a:prstGeom prst="rect">
            <a:avLst/>
          </a:prstGeom>
        </p:spPr>
      </p:pic>
      <p:pic>
        <p:nvPicPr>
          <p:cNvPr id="2" name="Picture 1">
            <a:extLst>
              <a:ext uri="{FF2B5EF4-FFF2-40B4-BE49-F238E27FC236}">
                <a16:creationId xmlns:a16="http://schemas.microsoft.com/office/drawing/2014/main" id="{98B4A02D-ED3D-4EA8-BBB7-CB5257DA9B79}"/>
              </a:ext>
            </a:extLst>
          </p:cNvPr>
          <p:cNvPicPr>
            <a:picLocks noChangeAspect="1"/>
          </p:cNvPicPr>
          <p:nvPr/>
        </p:nvPicPr>
        <p:blipFill>
          <a:blip r:embed="rId5"/>
          <a:stretch>
            <a:fillRect/>
          </a:stretch>
        </p:blipFill>
        <p:spPr>
          <a:xfrm>
            <a:off x="4048124" y="3771900"/>
            <a:ext cx="3770703" cy="2746486"/>
          </a:xfrm>
          <a:prstGeom prst="rect">
            <a:avLst/>
          </a:prstGeom>
        </p:spPr>
      </p:pic>
    </p:spTree>
    <p:custDataLst>
      <p:tags r:id="rId1"/>
    </p:custDataLst>
    <p:extLst>
      <p:ext uri="{BB962C8B-B14F-4D97-AF65-F5344CB8AC3E}">
        <p14:creationId xmlns:p14="http://schemas.microsoft.com/office/powerpoint/2010/main" val="30154467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475824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0A98382-78D1-4D7A-8B0D-1D0D5B73F191}"/>
              </a:ext>
            </a:extLst>
          </p:cNvPr>
          <p:cNvGraphicFramePr>
            <a:graphicFrameLocks noGrp="1"/>
          </p:cNvGraphicFramePr>
          <p:nvPr>
            <p:extLst>
              <p:ext uri="{D42A27DB-BD31-4B8C-83A1-F6EECF244321}">
                <p14:modId xmlns:p14="http://schemas.microsoft.com/office/powerpoint/2010/main" val="3228519800"/>
              </p:ext>
            </p:extLst>
          </p:nvPr>
        </p:nvGraphicFramePr>
        <p:xfrm>
          <a:off x="1038225" y="1362075"/>
          <a:ext cx="10182225" cy="3542189"/>
        </p:xfrm>
        <a:graphic>
          <a:graphicData uri="http://schemas.openxmlformats.org/drawingml/2006/table">
            <a:tbl>
              <a:tblPr firstRow="1" firstCol="1" bandRow="1"/>
              <a:tblGrid>
                <a:gridCol w="4874766">
                  <a:extLst>
                    <a:ext uri="{9D8B030D-6E8A-4147-A177-3AD203B41FA5}">
                      <a16:colId xmlns:a16="http://schemas.microsoft.com/office/drawing/2014/main" val="3982795592"/>
                    </a:ext>
                  </a:extLst>
                </a:gridCol>
                <a:gridCol w="5307459">
                  <a:extLst>
                    <a:ext uri="{9D8B030D-6E8A-4147-A177-3AD203B41FA5}">
                      <a16:colId xmlns:a16="http://schemas.microsoft.com/office/drawing/2014/main" val="794497930"/>
                    </a:ext>
                  </a:extLst>
                </a:gridCol>
              </a:tblGrid>
              <a:tr h="787153">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3434389064"/>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Tập thể dục</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Chạy nhảy quá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34821099"/>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Tránh xúc động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Ngồi lâu</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21228439"/>
                  </a:ext>
                </a:extLst>
              </a:tr>
              <a:tr h="1180730">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Chơi thể thao đều đặn</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khuya</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47391790"/>
                  </a:ext>
                </a:extLst>
              </a:tr>
            </a:tbl>
          </a:graphicData>
        </a:graphic>
      </p:graphicFrame>
    </p:spTree>
    <p:extLst>
      <p:ext uri="{BB962C8B-B14F-4D97-AF65-F5344CB8AC3E}">
        <p14:creationId xmlns:p14="http://schemas.microsoft.com/office/powerpoint/2010/main" val="3149573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12">
            <a:extLst>
              <a:ext uri="{FF2B5EF4-FFF2-40B4-BE49-F238E27FC236}">
                <a16:creationId xmlns:a16="http://schemas.microsoft.com/office/drawing/2014/main" id="{062112C7-7F27-41A2-A647-CCE779491208}"/>
              </a:ext>
            </a:extLst>
          </p:cNvPr>
          <p:cNvGrpSpPr/>
          <p:nvPr/>
        </p:nvGrpSpPr>
        <p:grpSpPr>
          <a:xfrm>
            <a:off x="790575" y="146912"/>
            <a:ext cx="10896600" cy="1938992"/>
            <a:chOff x="1282890" y="168664"/>
            <a:chExt cx="744093" cy="1343584"/>
          </a:xfrm>
        </p:grpSpPr>
        <p:sp>
          <p:nvSpPr>
            <p:cNvPr id="10" name="Hình chữ nhật: Góc Tròn 13">
              <a:extLst>
                <a:ext uri="{FF2B5EF4-FFF2-40B4-BE49-F238E27FC236}">
                  <a16:creationId xmlns:a16="http://schemas.microsoft.com/office/drawing/2014/main" id="{7CE1AFA9-275F-4393-98B2-E59492627D8F}"/>
                </a:ext>
              </a:extLst>
            </p:cNvPr>
            <p:cNvSpPr/>
            <p:nvPr/>
          </p:nvSpPr>
          <p:spPr>
            <a:xfrm>
              <a:off x="1282890" y="177421"/>
              <a:ext cx="744093" cy="925831"/>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4">
              <a:extLst>
                <a:ext uri="{FF2B5EF4-FFF2-40B4-BE49-F238E27FC236}">
                  <a16:creationId xmlns:a16="http://schemas.microsoft.com/office/drawing/2014/main" id="{FF225B06-2096-43CE-B2C3-5EE8F5131730}"/>
                </a:ext>
              </a:extLst>
            </p:cNvPr>
            <p:cNvSpPr txBox="1"/>
            <p:nvPr/>
          </p:nvSpPr>
          <p:spPr>
            <a:xfrm>
              <a:off x="1282898" y="168664"/>
              <a:ext cx="742134" cy="1343584"/>
            </a:xfrm>
            <a:prstGeom prst="rect">
              <a:avLst/>
            </a:prstGeom>
            <a:noFill/>
          </p:spPr>
          <p:txBody>
            <a:bodyPr wrap="square" rtlCol="0">
              <a:spAutoFit/>
            </a:bodyPr>
            <a:lstStyle/>
            <a:p>
              <a:pPr algn="ctr"/>
              <a:r>
                <a:rPr lang="vi-VN" sz="4000" b="1" dirty="0">
                  <a:solidFill>
                    <a:schemeClr val="accent6"/>
                  </a:solidFill>
                  <a:latin typeface="Calibri" panose="020F0502020204030204" pitchFamily="34" charset="0"/>
                  <a:cs typeface="Calibri" panose="020F0502020204030204" pitchFamily="34" charset="0"/>
                </a:rPr>
                <a:t>Chia sẻ ý kiến về những việc nên làm hoặc không nên làm để bảo vệ cơ quan tuần hoàn</a:t>
              </a:r>
              <a:endParaRPr lang="en-US" sz="4000" b="1" dirty="0">
                <a:solidFill>
                  <a:schemeClr val="accent6"/>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898AF79-7B2F-48D2-9CF3-B002D6B7547D}"/>
              </a:ext>
            </a:extLst>
          </p:cNvPr>
          <p:cNvGrpSpPr/>
          <p:nvPr/>
        </p:nvGrpSpPr>
        <p:grpSpPr>
          <a:xfrm>
            <a:off x="412263" y="1990062"/>
            <a:ext cx="3807499" cy="4003226"/>
            <a:chOff x="8001897" y="2517912"/>
            <a:chExt cx="3807499" cy="4003226"/>
          </a:xfrm>
        </p:grpSpPr>
        <p:sp>
          <p:nvSpPr>
            <p:cNvPr id="13" name="Rectangle: Rounded Corners 12">
              <a:extLst>
                <a:ext uri="{FF2B5EF4-FFF2-40B4-BE49-F238E27FC236}">
                  <a16:creationId xmlns:a16="http://schemas.microsoft.com/office/drawing/2014/main" id="{6C3B1533-C07E-43E7-AB95-5C306A081B30}"/>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HỎI ĐÁP NHÓM ĐÔI</a:t>
              </a:r>
            </a:p>
          </p:txBody>
        </p:sp>
        <p:grpSp>
          <p:nvGrpSpPr>
            <p:cNvPr id="14" name="Group 13">
              <a:extLst>
                <a:ext uri="{FF2B5EF4-FFF2-40B4-BE49-F238E27FC236}">
                  <a16:creationId xmlns:a16="http://schemas.microsoft.com/office/drawing/2014/main" id="{B566580A-D34A-4C94-82CD-053E88962281}"/>
                </a:ext>
              </a:extLst>
            </p:cNvPr>
            <p:cNvGrpSpPr/>
            <p:nvPr/>
          </p:nvGrpSpPr>
          <p:grpSpPr>
            <a:xfrm>
              <a:off x="8001897" y="3789019"/>
              <a:ext cx="3807499" cy="2732119"/>
              <a:chOff x="1197026" y="4232126"/>
              <a:chExt cx="3751815" cy="2630711"/>
            </a:xfrm>
          </p:grpSpPr>
          <p:pic>
            <p:nvPicPr>
              <p:cNvPr id="15" name="Picture 14">
                <a:extLst>
                  <a:ext uri="{FF2B5EF4-FFF2-40B4-BE49-F238E27FC236}">
                    <a16:creationId xmlns:a16="http://schemas.microsoft.com/office/drawing/2014/main" id="{920AB480-D4E3-4AB3-A3C3-2357981CBF54}"/>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BAE1EDD6-6FBC-4BE2-81D2-D02990B2124F}"/>
                  </a:ext>
                </a:extLst>
              </p:cNvPr>
              <p:cNvPicPr>
                <a:picLocks noChangeAspect="1"/>
              </p:cNvPicPr>
              <p:nvPr/>
            </p:nvPicPr>
            <p:blipFill>
              <a:blip r:embed="rId3"/>
              <a:stretch>
                <a:fillRect/>
              </a:stretch>
            </p:blipFill>
            <p:spPr>
              <a:xfrm>
                <a:off x="1197026" y="4232126"/>
                <a:ext cx="1811038" cy="2616200"/>
              </a:xfrm>
              <a:prstGeom prst="rect">
                <a:avLst/>
              </a:prstGeom>
            </p:spPr>
          </p:pic>
        </p:grpSp>
      </p:grpSp>
      <p:pic>
        <p:nvPicPr>
          <p:cNvPr id="18" name="Picture 17">
            <a:extLst>
              <a:ext uri="{FF2B5EF4-FFF2-40B4-BE49-F238E27FC236}">
                <a16:creationId xmlns:a16="http://schemas.microsoft.com/office/drawing/2014/main" id="{738F5599-3D8C-4F01-A7B2-B4259DEB3A77}"/>
              </a:ext>
            </a:extLst>
          </p:cNvPr>
          <p:cNvPicPr>
            <a:picLocks noChangeAspect="1"/>
          </p:cNvPicPr>
          <p:nvPr/>
        </p:nvPicPr>
        <p:blipFill>
          <a:blip r:embed="rId4"/>
          <a:stretch>
            <a:fillRect/>
          </a:stretch>
        </p:blipFill>
        <p:spPr>
          <a:xfrm>
            <a:off x="4610100" y="1695449"/>
            <a:ext cx="5753100" cy="4314825"/>
          </a:xfrm>
          <a:prstGeom prst="rect">
            <a:avLst/>
          </a:prstGeom>
        </p:spPr>
      </p:pic>
    </p:spTree>
    <p:extLst>
      <p:ext uri="{BB962C8B-B14F-4D97-AF65-F5344CB8AC3E}">
        <p14:creationId xmlns:p14="http://schemas.microsoft.com/office/powerpoint/2010/main" val="10961149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đáp</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75388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45833E-6 -1.85185E-6 L -1.45833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TEM_CNT" val="6"/>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Custom 3">
      <a:majorFont>
        <a:latin typeface="Arial"/>
        <a:ea typeface=""/>
        <a:cs typeface=""/>
      </a:majorFont>
      <a:minorFont>
        <a:latin typeface="Arial"/>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341</Words>
  <Application>Microsoft Office PowerPoint</Application>
  <PresentationFormat>Widescreen</PresentationFormat>
  <Paragraphs>32</Paragraphs>
  <Slides>17</Slides>
  <Notes>4</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17</vt:i4>
      </vt:variant>
    </vt:vector>
  </HeadingPairs>
  <TitlesOfParts>
    <vt:vector size="36" baseType="lpstr">
      <vt:lpstr>宋体</vt:lpstr>
      <vt:lpstr>Arial</vt:lpstr>
      <vt:lpstr>Calibri</vt:lpstr>
      <vt:lpstr>Calibri Light</vt:lpstr>
      <vt:lpstr>Cordia New</vt:lpstr>
      <vt:lpstr>等线</vt:lpstr>
      <vt:lpstr>Tahoma</vt:lpstr>
      <vt:lpstr>Times New Roman</vt:lpstr>
      <vt:lpstr>UTM Cookies</vt:lpstr>
      <vt:lpstr>Wingdings</vt:lpstr>
      <vt:lpstr>字魂58号-创中黑</vt:lpstr>
      <vt:lpstr>字魂59号-创粗黑</vt:lpstr>
      <vt:lpstr>思源黑体 CN</vt:lpstr>
      <vt:lpstr>思源黑体 CN Bold</vt:lpstr>
      <vt:lpstr>Retrospect</vt:lpstr>
      <vt:lpstr>Office 主题​​</vt:lpstr>
      <vt:lpstr>-</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THIS_PC</cp:lastModifiedBy>
  <cp:revision>24</cp:revision>
  <dcterms:created xsi:type="dcterms:W3CDTF">2022-11-22T10:15:22Z</dcterms:created>
  <dcterms:modified xsi:type="dcterms:W3CDTF">2024-03-19T01:35:03Z</dcterms:modified>
</cp:coreProperties>
</file>