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8" r:id="rId3"/>
    <p:sldId id="260" r:id="rId4"/>
    <p:sldId id="259" r:id="rId5"/>
    <p:sldId id="264" r:id="rId6"/>
    <p:sldId id="261" r:id="rId7"/>
    <p:sldId id="270" r:id="rId8"/>
    <p:sldId id="276" r:id="rId9"/>
    <p:sldId id="266" r:id="rId10"/>
    <p:sldId id="263" r:id="rId11"/>
    <p:sldId id="257" r:id="rId12"/>
    <p:sldId id="279" r:id="rId13"/>
    <p:sldId id="277" r:id="rId14"/>
    <p:sldId id="278" r:id="rId15"/>
    <p:sldId id="280" r:id="rId16"/>
    <p:sldId id="281" r:id="rId17"/>
    <p:sldId id="267" r:id="rId18"/>
    <p:sldId id="265" r:id="rId19"/>
    <p:sldId id="273" r:id="rId20"/>
    <p:sldId id="275"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p15:clr>
            <a:srgbClr val="A4A3A4"/>
          </p15:clr>
        </p15:guide>
        <p15:guide id="2" pos="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E7F5A3"/>
    <a:srgbClr val="44B57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4" autoAdjust="0"/>
    <p:restoredTop sz="94660"/>
  </p:normalViewPr>
  <p:slideViewPr>
    <p:cSldViewPr snapToGrid="0" showGuides="1">
      <p:cViewPr varScale="1">
        <p:scale>
          <a:sx n="82" d="100"/>
          <a:sy n="82" d="100"/>
        </p:scale>
        <p:origin x="854" y="67"/>
      </p:cViewPr>
      <p:guideLst>
        <p:guide orient="horz" pos="2172"/>
        <p:guide pos="38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0C2299F-ABE4-4B49-9AA6-3F0CC97334DF}" type="datetimeFigureOut">
              <a:rPr lang="zh-CN" altLang="en-US" smtClean="0"/>
              <a:t>2024/3/19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0C2299F-ABE4-4B49-9AA6-3F0CC97334DF}" type="datetimeFigureOut">
              <a:rPr lang="zh-CN" altLang="en-US" smtClean="0"/>
              <a:t>2024/3/19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0C2299F-ABE4-4B49-9AA6-3F0CC97334DF}" type="datetimeFigureOut">
              <a:rPr lang="zh-CN" altLang="en-US" smtClean="0"/>
              <a:t>2024/3/19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C2299F-ABE4-4B49-9AA6-3F0CC97334DF}" type="datetimeFigureOut">
              <a:rPr lang="zh-CN" altLang="en-US" smtClean="0"/>
              <a:t>2024/3/19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0C2299F-ABE4-4B49-9AA6-3F0CC97334DF}" type="datetimeFigureOut">
              <a:rPr lang="zh-CN" altLang="en-US" smtClean="0"/>
              <a:t>2024/3/19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0C2299F-ABE4-4B49-9AA6-3F0CC97334DF}" type="datetimeFigureOut">
              <a:rPr lang="zh-CN" altLang="en-US" smtClean="0"/>
              <a:t>2024/3/19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00C2299F-ABE4-4B49-9AA6-3F0CC97334DF}" type="datetimeFigureOut">
              <a:rPr lang="zh-CN" altLang="en-US" smtClean="0"/>
              <a:pPr/>
              <a:t>2024/3/19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71E5AFCC-D9A4-4F3B-B3DA-B64AAF9454EF}" type="slidenum">
              <a:rPr lang="zh-CN" altLang="en-US" smtClean="0"/>
              <a:pPr/>
              <a:t>‹#›</a:t>
            </a:fld>
            <a:endParaRPr lang="zh-CN" altLang="en-US" dirty="0"/>
          </a:p>
        </p:txBody>
      </p:sp>
      <p:pic>
        <p:nvPicPr>
          <p:cNvPr id="7" name="Picture 6">
            <a:extLst>
              <a:ext uri="{FF2B5EF4-FFF2-40B4-BE49-F238E27FC236}">
                <a16:creationId xmlns:a16="http://schemas.microsoft.com/office/drawing/2014/main" id="{AC65F3D7-6EF7-D087-2B50-1FD31A83EC99}"/>
              </a:ext>
            </a:extLst>
          </p:cNvPr>
          <p:cNvPicPr>
            <a:picLocks noChangeAspect="1"/>
          </p:cNvPicPr>
          <p:nvPr userDrawn="1"/>
        </p:nvPicPr>
        <p:blipFill>
          <a:blip r:embed="rId14"/>
          <a:stretch>
            <a:fillRect/>
          </a:stretch>
        </p:blipFill>
        <p:spPr>
          <a:xfrm>
            <a:off x="-5112616" y="-1247833"/>
            <a:ext cx="17680425" cy="14586162"/>
          </a:xfrm>
          <a:prstGeom prst="rect">
            <a:avLst/>
          </a:prstGeom>
        </p:spPr>
      </p:pic>
      <p:sp>
        <p:nvSpPr>
          <p:cNvPr id="8" name="Title 1">
            <a:extLst>
              <a:ext uri="{FF2B5EF4-FFF2-40B4-BE49-F238E27FC236}">
                <a16:creationId xmlns:a16="http://schemas.microsoft.com/office/drawing/2014/main" id="{9A727D41-70C6-AE36-22F3-8A55DC96DD15}"/>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01740BFE-39C5-3611-ED65-0FA43E05D058}"/>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7D0A41-C551-F603-BD37-61C03C5AA8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187" b="98251" l="4595" r="95676">
                        <a14:foregroundMark x1="27027" y1="2478" x2="26757" y2="69971"/>
                        <a14:foregroundMark x1="26757" y1="69971" x2="30676" y2="77551"/>
                        <a14:foregroundMark x1="30676" y1="77551" x2="31486" y2="80466"/>
                        <a14:foregroundMark x1="25000" y1="4665" x2="7703" y2="13557"/>
                        <a14:foregroundMark x1="7703" y1="13557" x2="4595" y2="19534"/>
                        <a14:foregroundMark x1="63784" y1="4082" x2="76081" y2="71283"/>
                        <a14:foregroundMark x1="76081" y1="71283" x2="87297" y2="91983"/>
                        <a14:foregroundMark x1="64730" y1="93294" x2="61757" y2="98251"/>
                        <a14:foregroundMark x1="25000" y1="37609" x2="29459" y2="67638"/>
                        <a14:foregroundMark x1="29459" y1="67638" x2="30676" y2="70117"/>
                        <a14:foregroundMark x1="33243" y1="76822" x2="40270" y2="91837"/>
                        <a14:foregroundMark x1="40270" y1="91837" x2="40270" y2="92420"/>
                        <a14:foregroundMark x1="22162" y1="70845" x2="19865" y2="96939"/>
                        <a14:foregroundMark x1="76081" y1="43149" x2="92297" y2="31050"/>
                        <a14:foregroundMark x1="92297" y1="31050" x2="95676" y2="24490"/>
                        <a14:foregroundMark x1="40541" y1="13994" x2="46081" y2="24490"/>
                        <a14:foregroundMark x1="73514" y1="23324" x2="75676" y2="32216"/>
                      </a14:backgroundRemoval>
                    </a14:imgEffect>
                  </a14:imgLayer>
                </a14:imgProps>
              </a:ext>
            </a:extLst>
          </a:blip>
          <a:stretch>
            <a:fillRect/>
          </a:stretch>
        </p:blipFill>
        <p:spPr>
          <a:xfrm>
            <a:off x="8612155" y="3529217"/>
            <a:ext cx="3588693" cy="3326815"/>
          </a:xfrm>
          <a:prstGeom prst="rect">
            <a:avLst/>
          </a:prstGeom>
        </p:spPr>
      </p:pic>
      <p:pic>
        <p:nvPicPr>
          <p:cNvPr id="10" name="图片 9" descr="三只小猪1"/>
          <p:cNvPicPr>
            <a:picLocks noChangeAspect="1"/>
          </p:cNvPicPr>
          <p:nvPr/>
        </p:nvPicPr>
        <p:blipFill>
          <a:blip r:embed="rId4"/>
          <a:stretch>
            <a:fillRect/>
          </a:stretch>
        </p:blipFill>
        <p:spPr>
          <a:xfrm>
            <a:off x="711654" y="1904184"/>
            <a:ext cx="550545" cy="480060"/>
          </a:xfrm>
          <a:prstGeom prst="rect">
            <a:avLst/>
          </a:prstGeom>
        </p:spPr>
      </p:pic>
      <p:pic>
        <p:nvPicPr>
          <p:cNvPr id="9" name="图片 8" descr="三只小猪2"/>
          <p:cNvPicPr>
            <a:picLocks noChangeAspect="1"/>
          </p:cNvPicPr>
          <p:nvPr/>
        </p:nvPicPr>
        <p:blipFill>
          <a:blip r:embed="rId5"/>
          <a:stretch>
            <a:fillRect/>
          </a:stretch>
        </p:blipFill>
        <p:spPr>
          <a:xfrm>
            <a:off x="10516727" y="504190"/>
            <a:ext cx="509270" cy="354965"/>
          </a:xfrm>
          <a:prstGeom prst="rect">
            <a:avLst/>
          </a:prstGeom>
        </p:spPr>
      </p:pic>
      <p:pic>
        <p:nvPicPr>
          <p:cNvPr id="2" name="Picture 1">
            <a:extLst>
              <a:ext uri="{FF2B5EF4-FFF2-40B4-BE49-F238E27FC236}">
                <a16:creationId xmlns:a16="http://schemas.microsoft.com/office/drawing/2014/main" id="{67FB830F-9C96-380F-1BF5-944F55EAC5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18211" y="-133487"/>
            <a:ext cx="1361866" cy="1361866"/>
          </a:xfrm>
          <a:prstGeom prst="rect">
            <a:avLst/>
          </a:prstGeom>
        </p:spPr>
      </p:pic>
      <p:pic>
        <p:nvPicPr>
          <p:cNvPr id="3" name="Picture 2">
            <a:extLst>
              <a:ext uri="{FF2B5EF4-FFF2-40B4-BE49-F238E27FC236}">
                <a16:creationId xmlns:a16="http://schemas.microsoft.com/office/drawing/2014/main" id="{C62D1495-E111-A4A7-8C0F-9A1EDCF280AA}"/>
              </a:ext>
            </a:extLst>
          </p:cNvPr>
          <p:cNvPicPr>
            <a:picLocks noChangeAspect="1"/>
          </p:cNvPicPr>
          <p:nvPr/>
        </p:nvPicPr>
        <p:blipFill>
          <a:blip r:embed="rId7"/>
          <a:stretch>
            <a:fillRect/>
          </a:stretch>
        </p:blipFill>
        <p:spPr>
          <a:xfrm>
            <a:off x="3666533" y="134733"/>
            <a:ext cx="4858933" cy="1225402"/>
          </a:xfrm>
          <a:prstGeom prst="rect">
            <a:avLst/>
          </a:prstGeom>
        </p:spPr>
      </p:pic>
      <p:pic>
        <p:nvPicPr>
          <p:cNvPr id="19" name="Picture 18">
            <a:extLst>
              <a:ext uri="{FF2B5EF4-FFF2-40B4-BE49-F238E27FC236}">
                <a16:creationId xmlns:a16="http://schemas.microsoft.com/office/drawing/2014/main" id="{9164EE84-3813-F129-6E87-FF6BFBA7A907}"/>
              </a:ext>
            </a:extLst>
          </p:cNvPr>
          <p:cNvPicPr>
            <a:picLocks noChangeAspect="1"/>
          </p:cNvPicPr>
          <p:nvPr/>
        </p:nvPicPr>
        <p:blipFill>
          <a:blip r:embed="rId8"/>
          <a:stretch>
            <a:fillRect/>
          </a:stretch>
        </p:blipFill>
        <p:spPr>
          <a:xfrm>
            <a:off x="761987" y="1029484"/>
            <a:ext cx="10394581" cy="4694327"/>
          </a:xfrm>
          <a:prstGeom prst="rect">
            <a:avLst/>
          </a:prstGeom>
        </p:spPr>
      </p:pic>
      <p:pic>
        <p:nvPicPr>
          <p:cNvPr id="21" name="Picture 20">
            <a:extLst>
              <a:ext uri="{FF2B5EF4-FFF2-40B4-BE49-F238E27FC236}">
                <a16:creationId xmlns:a16="http://schemas.microsoft.com/office/drawing/2014/main" id="{5277605C-4C80-1834-2E0B-A26CBC1D372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7" b="95000" l="7867" r="90267">
                        <a14:foregroundMark x1="41000" y1="4133" x2="37200" y2="10333"/>
                        <a14:foregroundMark x1="37200" y1="10333" x2="33733" y2="13200"/>
                        <a14:foregroundMark x1="42333" y1="2867" x2="47067" y2="867"/>
                        <a14:foregroundMark x1="57600" y1="2333" x2="64267" y2="12933"/>
                        <a14:foregroundMark x1="53933" y1="333" x2="58533" y2="2067"/>
                        <a14:foregroundMark x1="37000" y1="87000" x2="54733" y2="91867"/>
                        <a14:foregroundMark x1="9400" y1="47133" x2="7933" y2="58800"/>
                        <a14:foregroundMark x1="90067" y1="85067" x2="90333" y2="88067"/>
                        <a14:foregroundMark x1="57867" y1="94067" x2="65267" y2="92667"/>
                        <a14:foregroundMark x1="65267" y1="92667" x2="65867" y2="92667"/>
                        <a14:foregroundMark x1="90067" y1="49400" x2="90067" y2="56067"/>
                        <a14:foregroundMark x1="47267" y1="95000" x2="53600" y2="95000"/>
                      </a14:backgroundRemoval>
                    </a14:imgEffect>
                  </a14:imgLayer>
                </a14:imgProps>
              </a:ext>
            </a:extLst>
          </a:blip>
          <a:stretch>
            <a:fillRect/>
          </a:stretch>
        </p:blipFill>
        <p:spPr>
          <a:xfrm rot="20070253">
            <a:off x="-130327" y="3667392"/>
            <a:ext cx="3254830" cy="325483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2" presetClass="entr" presetSubtype="2"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Group 3">
            <a:extLst>
              <a:ext uri="{FF2B5EF4-FFF2-40B4-BE49-F238E27FC236}">
                <a16:creationId xmlns:a16="http://schemas.microsoft.com/office/drawing/2014/main" id="{4B5C9CAB-D17A-4A8D-AFE0-3E0B1B520ECE}"/>
              </a:ext>
            </a:extLst>
          </p:cNvPr>
          <p:cNvGrpSpPr/>
          <p:nvPr/>
        </p:nvGrpSpPr>
        <p:grpSpPr>
          <a:xfrm>
            <a:off x="1233591" y="429458"/>
            <a:ext cx="9925821" cy="809703"/>
            <a:chOff x="891092" y="916590"/>
            <a:chExt cx="10531413" cy="1548922"/>
          </a:xfrm>
        </p:grpSpPr>
        <p:sp>
          <p:nvSpPr>
            <p:cNvPr id="7" name="Rounded Rectangle 2">
              <a:extLst>
                <a:ext uri="{FF2B5EF4-FFF2-40B4-BE49-F238E27FC236}">
                  <a16:creationId xmlns:a16="http://schemas.microsoft.com/office/drawing/2014/main" id="{BF5EA4C5-53CC-4A05-0F45-904807C36CF9}"/>
                </a:ext>
              </a:extLst>
            </p:cNvPr>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CAF2FB-D180-1DA1-D16A-ADD4B6470574}"/>
                </a:ext>
              </a:extLst>
            </p:cNvPr>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Đọc</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thông</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tin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và</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quan</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sát</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1</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em</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hãy</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a:t>
              </a:r>
              <a:endParaRPr lang="en-US" sz="3600" b="1" i="1" dirty="0">
                <a:solidFill>
                  <a:srgbClr val="002060"/>
                </a:solidFill>
                <a:latin typeface="Cambria" panose="02040503050406030204" pitchFamily="18" charset="0"/>
                <a:ea typeface="Cambria" panose="02040503050406030204" pitchFamily="18" charset="0"/>
                <a:cs typeface="Times New Roman" pitchFamily="18" charset="0"/>
              </a:endParaRPr>
            </a:p>
          </p:txBody>
        </p:sp>
      </p:grpSp>
      <p:sp>
        <p:nvSpPr>
          <p:cNvPr id="10" name="TextBox 9">
            <a:extLst>
              <a:ext uri="{FF2B5EF4-FFF2-40B4-BE49-F238E27FC236}">
                <a16:creationId xmlns:a16="http://schemas.microsoft.com/office/drawing/2014/main" id="{00E73AA8-DE0C-A6A2-1E57-E05E794A1689}"/>
              </a:ext>
            </a:extLst>
          </p:cNvPr>
          <p:cNvSpPr txBox="1"/>
          <p:nvPr/>
        </p:nvSpPr>
        <p:spPr>
          <a:xfrm>
            <a:off x="438538" y="1604865"/>
            <a:ext cx="6158204" cy="3385542"/>
          </a:xfrm>
          <a:prstGeom prst="rect">
            <a:avLst/>
          </a:prstGeom>
          <a:noFill/>
        </p:spPr>
        <p:txBody>
          <a:bodyPr wrap="square" rtlCol="0">
            <a:spAutoFit/>
          </a:bodyPr>
          <a:lstStyle/>
          <a:p>
            <a:pPr algn="just">
              <a:spcBef>
                <a:spcPts val="1200"/>
              </a:spcBef>
            </a:pPr>
            <a:r>
              <a:rPr lang="vi-VN" sz="3400" b="1" dirty="0">
                <a:solidFill>
                  <a:srgbClr val="002060"/>
                </a:solidFill>
                <a:latin typeface="Cambria" panose="02040503050406030204" pitchFamily="18" charset="0"/>
                <a:ea typeface="Cambria" panose="02040503050406030204" pitchFamily="18" charset="0"/>
              </a:rPr>
              <a:t>- Kể tên một số dân tộc là chủ nhân của Không gian văn hóa Cồng chiêng Tây Nguyên.</a:t>
            </a:r>
          </a:p>
          <a:p>
            <a:pPr algn="just">
              <a:spcBef>
                <a:spcPts val="1200"/>
              </a:spcBef>
            </a:pPr>
            <a:r>
              <a:rPr lang="vi-VN" sz="3400" b="1" dirty="0">
                <a:solidFill>
                  <a:srgbClr val="002060"/>
                </a:solidFill>
                <a:latin typeface="Cambria" panose="02040503050406030204" pitchFamily="18" charset="0"/>
                <a:ea typeface="Cambria" panose="02040503050406030204" pitchFamily="18" charset="0"/>
              </a:rPr>
              <a:t>- Cho biết cồng chiêng được sử dụng trong những dịp nào của đồng bào Tây Nguyên?</a:t>
            </a:r>
            <a:endParaRPr lang="en-US" sz="3400" b="1" dirty="0">
              <a:solidFill>
                <a:srgbClr val="002060"/>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8CE9EBD6-74AE-AB4F-1B24-895E21202D8F}"/>
              </a:ext>
            </a:extLst>
          </p:cNvPr>
          <p:cNvPicPr>
            <a:picLocks noChangeAspect="1"/>
          </p:cNvPicPr>
          <p:nvPr/>
        </p:nvPicPr>
        <p:blipFill>
          <a:blip r:embed="rId2"/>
          <a:stretch>
            <a:fillRect/>
          </a:stretch>
        </p:blipFill>
        <p:spPr>
          <a:xfrm>
            <a:off x="6683042" y="1604865"/>
            <a:ext cx="5151566" cy="413344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三只小猪3"/>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2" name="TextBox 31">
            <a:extLst>
              <a:ext uri="{FF2B5EF4-FFF2-40B4-BE49-F238E27FC236}">
                <a16:creationId xmlns:a16="http://schemas.microsoft.com/office/drawing/2014/main" id="{661B62ED-E18F-61DC-7A1A-38A45EE71A29}"/>
              </a:ext>
            </a:extLst>
          </p:cNvPr>
          <p:cNvSpPr txBox="1"/>
          <p:nvPr/>
        </p:nvSpPr>
        <p:spPr>
          <a:xfrm>
            <a:off x="440737" y="205165"/>
            <a:ext cx="11311992" cy="6494085"/>
          </a:xfrm>
          <a:prstGeom prst="rect">
            <a:avLst/>
          </a:prstGeom>
          <a:noFill/>
        </p:spPr>
        <p:txBody>
          <a:bodyPr wrap="square" rtlCol="0">
            <a:spAutoFit/>
          </a:bodyPr>
          <a:lstStyle/>
          <a:p>
            <a:pPr algn="just">
              <a:spcBef>
                <a:spcPts val="1200"/>
              </a:spcBef>
            </a:pPr>
            <a:r>
              <a:rPr lang="vi-VN" sz="3600" dirty="0">
                <a:latin typeface="Cambria" panose="02040503050406030204" pitchFamily="18" charset="0"/>
                <a:ea typeface="Cambria" panose="02040503050406030204" pitchFamily="18" charset="0"/>
              </a:rPr>
              <a:t>     Không gian văn hóa Cồng chiêng trải rộng trên địa bàn 5 tỉnh Tây Nguyên là: Kon Tum, Gia Lai, Đắk Lắk, Đắk Nông và Lâm Đồng. Chủ nhân của Không gian văn hóa này gồm các dân tộc như: Ê Đê, Gia Rai, Ba Na, Mạ, Xơ Đăng, Cơ Ho, Mnông,...</a:t>
            </a:r>
          </a:p>
          <a:p>
            <a:pPr algn="just">
              <a:spcBef>
                <a:spcPts val="1200"/>
              </a:spcBef>
            </a:pPr>
            <a:r>
              <a:rPr lang="vi-VN" sz="3600" dirty="0">
                <a:latin typeface="Cambria" panose="02040503050406030204" pitchFamily="18" charset="0"/>
                <a:ea typeface="Cambria" panose="02040503050406030204" pitchFamily="18" charset="0"/>
              </a:rPr>
              <a:t>     Cồng chiêng gắn bó mật thiết với đồng bào các dân tộc ở Tây Nguyên, là tiếng nói của tâm hồn con người, diễn tả niềm vui, nỗi buồn của cuộc sống.</a:t>
            </a:r>
          </a:p>
          <a:p>
            <a:pPr algn="just">
              <a:spcBef>
                <a:spcPts val="1200"/>
              </a:spcBef>
            </a:pPr>
            <a:r>
              <a:rPr lang="vi-VN" sz="3600" dirty="0">
                <a:latin typeface="Cambria" panose="02040503050406030204" pitchFamily="18" charset="0"/>
                <a:ea typeface="Cambria" panose="02040503050406030204" pitchFamily="18" charset="0"/>
              </a:rPr>
              <a:t>     Cồng chiêng thường được sử dụng trong các nghi lễ, ngày hội và sinh hoạt cộng đồng như: lễ Mừng lúa mới, lễ Thổi tai cho trẻ sơ sinh, lễ Trưởng thành,... </a:t>
            </a:r>
            <a:endParaRPr lang="en-US" sz="3600"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E9B7F-597F-0C52-7282-2B985ABE9A51}"/>
            </a:ext>
          </a:extLst>
        </p:cNvPr>
        <p:cNvGrpSpPr/>
        <p:nvPr/>
      </p:nvGrpSpPr>
      <p:grpSpPr>
        <a:xfrm>
          <a:off x="0" y="0"/>
          <a:ext cx="0" cy="0"/>
          <a:chOff x="0" y="0"/>
          <a:chExt cx="0" cy="0"/>
        </a:xfrm>
      </p:grpSpPr>
      <p:sp>
        <p:nvSpPr>
          <p:cNvPr id="5" name="圆角矩形 4">
            <a:extLst>
              <a:ext uri="{FF2B5EF4-FFF2-40B4-BE49-F238E27FC236}">
                <a16:creationId xmlns:a16="http://schemas.microsoft.com/office/drawing/2014/main" id="{5002994B-B248-B889-E1C7-6CAF8AE72986}"/>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0" name="TextBox 9">
            <a:extLst>
              <a:ext uri="{FF2B5EF4-FFF2-40B4-BE49-F238E27FC236}">
                <a16:creationId xmlns:a16="http://schemas.microsoft.com/office/drawing/2014/main" id="{F26609B9-DB1D-BBCC-0F81-16B4F26E5CF2}"/>
              </a:ext>
            </a:extLst>
          </p:cNvPr>
          <p:cNvSpPr txBox="1"/>
          <p:nvPr/>
        </p:nvSpPr>
        <p:spPr>
          <a:xfrm>
            <a:off x="401062" y="468542"/>
            <a:ext cx="6158204" cy="5786199"/>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    </a:t>
            </a:r>
            <a:r>
              <a:rPr lang="en-US" sz="4000" b="1" dirty="0" err="1">
                <a:solidFill>
                  <a:srgbClr val="44B576"/>
                </a:solidFill>
                <a:latin typeface="Cambria" panose="02040503050406030204" pitchFamily="18" charset="0"/>
                <a:ea typeface="Cambria" panose="02040503050406030204" pitchFamily="18" charset="0"/>
              </a:rPr>
              <a:t>Mừng</a:t>
            </a:r>
            <a:r>
              <a:rPr lang="en-US" sz="4000" b="1" dirty="0">
                <a:solidFill>
                  <a:srgbClr val="44B576"/>
                </a:solidFill>
                <a:latin typeface="Cambria" panose="02040503050406030204" pitchFamily="18" charset="0"/>
                <a:ea typeface="Cambria" panose="02040503050406030204" pitchFamily="18" charset="0"/>
              </a:rPr>
              <a:t> </a:t>
            </a:r>
            <a:r>
              <a:rPr lang="en-US" sz="4000" b="1" dirty="0" err="1">
                <a:solidFill>
                  <a:srgbClr val="44B576"/>
                </a:solidFill>
                <a:latin typeface="Cambria" panose="02040503050406030204" pitchFamily="18" charset="0"/>
                <a:ea typeface="Cambria" panose="02040503050406030204" pitchFamily="18" charset="0"/>
              </a:rPr>
              <a:t>lúa</a:t>
            </a:r>
            <a:r>
              <a:rPr lang="en-US" sz="4000" b="1" dirty="0">
                <a:solidFill>
                  <a:srgbClr val="44B576"/>
                </a:solidFill>
                <a:latin typeface="Cambria" panose="02040503050406030204" pitchFamily="18" charset="0"/>
                <a:ea typeface="Cambria" panose="02040503050406030204" pitchFamily="18" charset="0"/>
              </a:rPr>
              <a:t> </a:t>
            </a:r>
            <a:r>
              <a:rPr lang="en-US" sz="4000" b="1" dirty="0" err="1">
                <a:solidFill>
                  <a:srgbClr val="44B576"/>
                </a:solidFill>
                <a:latin typeface="Cambria" panose="02040503050406030204" pitchFamily="18" charset="0"/>
                <a:ea typeface="Cambria" panose="02040503050406030204" pitchFamily="18" charset="0"/>
              </a:rPr>
              <a:t>mới</a:t>
            </a:r>
            <a:r>
              <a:rPr lang="en-US" sz="4000" b="1" dirty="0">
                <a:solidFill>
                  <a:srgbClr val="44B576"/>
                </a:solidFill>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lễ</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hội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truyền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tộc</a:t>
            </a:r>
            <a:r>
              <a:rPr lang="en-US" sz="3000" dirty="0">
                <a:latin typeface="Cambria" panose="02040503050406030204" pitchFamily="18" charset="0"/>
                <a:ea typeface="Cambria" panose="02040503050406030204" pitchFamily="18" charset="0"/>
              </a:rPr>
              <a:t> ở </a:t>
            </a:r>
            <a:r>
              <a:rPr lang="en-US" sz="3000" dirty="0" err="1">
                <a:latin typeface="Cambria" panose="02040503050406030204" pitchFamily="18" charset="0"/>
                <a:ea typeface="Cambria" panose="02040503050406030204" pitchFamily="18" charset="0"/>
              </a:rPr>
              <a:t>Tây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Nguyên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xong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mùa</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màng </a:t>
            </a:r>
            <a:r>
              <a:rPr lang="en-US" sz="3000" dirty="0" err="1">
                <a:latin typeface="Cambria" panose="02040503050406030204" pitchFamily="18" charset="0"/>
                <a:ea typeface="Cambria" panose="02040503050406030204" pitchFamily="18" charset="0"/>
              </a:rPr>
              <a:t>nhằm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ơn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thần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linh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tổ</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tiên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đã</a:t>
            </a:r>
            <a:r>
              <a:rPr lang="en-US" sz="3000" dirty="0">
                <a:latin typeface="Cambria" panose="02040503050406030204" pitchFamily="18" charset="0"/>
                <a:ea typeface="Cambria" panose="02040503050406030204" pitchFamily="18" charset="0"/>
              </a:rPr>
              <a:t> ban </a:t>
            </a:r>
            <a:r>
              <a:rPr lang="en-US" sz="3000" dirty="0" err="1">
                <a:latin typeface="Cambria" panose="02040503050406030204" pitchFamily="18" charset="0"/>
                <a:ea typeface="Cambria" panose="02040503050406030204" pitchFamily="18" charset="0"/>
              </a:rPr>
              <a:t>cho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năm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mới</a:t>
            </a:r>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mưa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thuận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gió</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hòa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mùa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màng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tươi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tốt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Đánh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chiêng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hoạt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thiếu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lễ</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cúng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Mừng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lúa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mới</a:t>
            </a:r>
            <a:r>
              <a:rPr lang="vi-VN" sz="3000" dirty="0">
                <a:latin typeface="Cambria" panose="02040503050406030204" pitchFamily="18" charset="0"/>
                <a:ea typeface="Cambria" panose="02040503050406030204" pitchFamily="18" charset="0"/>
              </a:rPr>
              <a: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tập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trung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cùng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đánh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chiêng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nhảy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múa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uống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đổi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kinh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nghiệm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chúc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khỏe</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vụ</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mùa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bội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thu</a:t>
            </a:r>
            <a:r>
              <a:rPr lang="en-US" sz="3000"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id="{24B76140-70EB-5621-DF82-A1A8FCF92274}"/>
              </a:ext>
            </a:extLst>
          </p:cNvPr>
          <p:cNvPicPr>
            <a:picLocks noChangeAspect="1"/>
          </p:cNvPicPr>
          <p:nvPr/>
        </p:nvPicPr>
        <p:blipFill>
          <a:blip r:embed="rId2"/>
          <a:stretch>
            <a:fillRect/>
          </a:stretch>
        </p:blipFill>
        <p:spPr>
          <a:xfrm>
            <a:off x="6684737" y="1381327"/>
            <a:ext cx="5151566" cy="4133446"/>
          </a:xfrm>
          <a:prstGeom prst="rect">
            <a:avLst/>
          </a:prstGeom>
        </p:spPr>
      </p:pic>
    </p:spTree>
    <p:extLst>
      <p:ext uri="{BB962C8B-B14F-4D97-AF65-F5344CB8AC3E}">
        <p14:creationId xmlns:p14="http://schemas.microsoft.com/office/powerpoint/2010/main" val="274655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C49D3-7C8A-DDA7-5E85-AF7046BC038A}"/>
            </a:ext>
          </a:extLst>
        </p:cNvPr>
        <p:cNvGrpSpPr/>
        <p:nvPr/>
      </p:nvGrpSpPr>
      <p:grpSpPr>
        <a:xfrm>
          <a:off x="0" y="0"/>
          <a:ext cx="0" cy="0"/>
          <a:chOff x="0" y="0"/>
          <a:chExt cx="0" cy="0"/>
        </a:xfrm>
      </p:grpSpPr>
      <p:sp>
        <p:nvSpPr>
          <p:cNvPr id="5" name="圆角矩形 4">
            <a:extLst>
              <a:ext uri="{FF2B5EF4-FFF2-40B4-BE49-F238E27FC236}">
                <a16:creationId xmlns:a16="http://schemas.microsoft.com/office/drawing/2014/main" id="{EE022197-62E3-7020-6E0A-455F688AB95C}"/>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Group 3">
            <a:extLst>
              <a:ext uri="{FF2B5EF4-FFF2-40B4-BE49-F238E27FC236}">
                <a16:creationId xmlns:a16="http://schemas.microsoft.com/office/drawing/2014/main" id="{A52060B7-1F6C-BA39-1BC5-A460A2F08F89}"/>
              </a:ext>
            </a:extLst>
          </p:cNvPr>
          <p:cNvGrpSpPr/>
          <p:nvPr/>
        </p:nvGrpSpPr>
        <p:grpSpPr>
          <a:xfrm>
            <a:off x="1233591" y="429458"/>
            <a:ext cx="9925821" cy="809703"/>
            <a:chOff x="891092" y="916590"/>
            <a:chExt cx="10531413" cy="1548922"/>
          </a:xfrm>
        </p:grpSpPr>
        <p:sp>
          <p:nvSpPr>
            <p:cNvPr id="7" name="Rounded Rectangle 2">
              <a:extLst>
                <a:ext uri="{FF2B5EF4-FFF2-40B4-BE49-F238E27FC236}">
                  <a16:creationId xmlns:a16="http://schemas.microsoft.com/office/drawing/2014/main" id="{965BCE74-17A9-DDCE-C424-BC96FC598376}"/>
                </a:ext>
              </a:extLst>
            </p:cNvPr>
            <p:cNvSpPr/>
            <p:nvPr/>
          </p:nvSpPr>
          <p:spPr>
            <a:xfrm>
              <a:off x="891092" y="916590"/>
              <a:ext cx="10531413" cy="1548922"/>
            </a:xfrm>
            <a:prstGeom prst="roundRect">
              <a:avLst/>
            </a:prstGeom>
            <a:solidFill>
              <a:srgbClr val="44B576"/>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A0BB34D-4DA2-CC45-C87A-0B7600D43A14}"/>
                </a:ext>
              </a:extLst>
            </p:cNvPr>
            <p:cNvSpPr/>
            <p:nvPr/>
          </p:nvSpPr>
          <p:spPr>
            <a:xfrm>
              <a:off x="1028097" y="1072849"/>
              <a:ext cx="10257401" cy="1236399"/>
            </a:xfrm>
            <a:prstGeom prst="rect">
              <a:avLst/>
            </a:prstGeom>
          </p:spPr>
          <p:txBody>
            <a:bodyPr wrap="square">
              <a:spAutoFit/>
            </a:bodyPr>
            <a:lstStyle/>
            <a:p>
              <a:pPr algn="ctr" defTabSz="609585">
                <a:spcBef>
                  <a:spcPct val="50000"/>
                </a:spcBef>
              </a:pP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Đọc</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thông</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tin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và</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quan</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sát</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hình</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vi-VN" sz="3600" b="1" dirty="0">
                  <a:solidFill>
                    <a:srgbClr val="E7F5A3"/>
                  </a:solidFill>
                  <a:latin typeface="Cambria" panose="02040503050406030204" pitchFamily="18" charset="0"/>
                  <a:ea typeface="Cambria" panose="02040503050406030204" pitchFamily="18" charset="0"/>
                  <a:cs typeface="Times New Roman" pitchFamily="18" charset="0"/>
                </a:rPr>
                <a:t>1</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em</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hãy</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a:t>
              </a:r>
              <a:endParaRPr lang="en-US" sz="3600" b="1" i="1" dirty="0">
                <a:solidFill>
                  <a:srgbClr val="E7F5A3"/>
                </a:solidFill>
                <a:latin typeface="Cambria" panose="02040503050406030204" pitchFamily="18" charset="0"/>
                <a:ea typeface="Cambria" panose="02040503050406030204" pitchFamily="18" charset="0"/>
                <a:cs typeface="Times New Roman" pitchFamily="18" charset="0"/>
              </a:endParaRPr>
            </a:p>
          </p:txBody>
        </p:sp>
      </p:grpSp>
      <p:sp>
        <p:nvSpPr>
          <p:cNvPr id="10" name="TextBox 9">
            <a:extLst>
              <a:ext uri="{FF2B5EF4-FFF2-40B4-BE49-F238E27FC236}">
                <a16:creationId xmlns:a16="http://schemas.microsoft.com/office/drawing/2014/main" id="{4B0C48BC-A339-D8DE-9AAE-B14DEFA8546F}"/>
              </a:ext>
            </a:extLst>
          </p:cNvPr>
          <p:cNvSpPr txBox="1"/>
          <p:nvPr/>
        </p:nvSpPr>
        <p:spPr>
          <a:xfrm>
            <a:off x="616074" y="1694817"/>
            <a:ext cx="5971338" cy="3385542"/>
          </a:xfrm>
          <a:prstGeom prst="rect">
            <a:avLst/>
          </a:prstGeom>
          <a:noFill/>
        </p:spPr>
        <p:txBody>
          <a:bodyPr wrap="square" rtlCol="0">
            <a:spAutoFit/>
          </a:bodyPr>
          <a:lstStyle/>
          <a:p>
            <a:pPr algn="just">
              <a:spcBef>
                <a:spcPts val="1200"/>
              </a:spcBef>
            </a:pPr>
            <a:r>
              <a:rPr lang="vi-VN" sz="3400" b="1" dirty="0">
                <a:solidFill>
                  <a:schemeClr val="accent6">
                    <a:lumMod val="50000"/>
                  </a:schemeClr>
                </a:solidFill>
                <a:latin typeface="Cambria" panose="02040503050406030204" pitchFamily="18" charset="0"/>
                <a:ea typeface="Cambria" panose="02040503050406030204" pitchFamily="18" charset="0"/>
              </a:rPr>
              <a:t>- Kể tên một số dân tộc là chủ nhân của Không gian văn hóa Cồng chiêng Tây Nguyên.</a:t>
            </a:r>
          </a:p>
          <a:p>
            <a:pPr algn="just">
              <a:spcBef>
                <a:spcPts val="1200"/>
              </a:spcBef>
            </a:pPr>
            <a:r>
              <a:rPr lang="vi-VN" sz="3400" b="1" dirty="0">
                <a:solidFill>
                  <a:schemeClr val="accent6">
                    <a:lumMod val="50000"/>
                  </a:schemeClr>
                </a:solidFill>
                <a:latin typeface="Cambria" panose="02040503050406030204" pitchFamily="18" charset="0"/>
                <a:ea typeface="Cambria" panose="02040503050406030204" pitchFamily="18" charset="0"/>
              </a:rPr>
              <a:t>- Cho biết cồng chiêng được sử dụng trong những dịp nào của đồng bào Tây Nguyên?</a:t>
            </a:r>
            <a:endParaRPr lang="en-US" sz="3400" b="1" dirty="0">
              <a:solidFill>
                <a:schemeClr val="accent6">
                  <a:lumMod val="50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E74F3DE-D8A5-6FF0-88C6-09A0C9D4B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4278" y="2154830"/>
            <a:ext cx="4662196" cy="3181499"/>
          </a:xfrm>
          <a:prstGeom prst="rect">
            <a:avLst/>
          </a:prstGeom>
        </p:spPr>
      </p:pic>
    </p:spTree>
    <p:extLst>
      <p:ext uri="{BB962C8B-B14F-4D97-AF65-F5344CB8AC3E}">
        <p14:creationId xmlns:p14="http://schemas.microsoft.com/office/powerpoint/2010/main" val="230465372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AAC5A-5906-4ED2-F521-8C7714554955}"/>
            </a:ext>
          </a:extLst>
        </p:cNvPr>
        <p:cNvGrpSpPr/>
        <p:nvPr/>
      </p:nvGrpSpPr>
      <p:grpSpPr>
        <a:xfrm>
          <a:off x="0" y="0"/>
          <a:ext cx="0" cy="0"/>
          <a:chOff x="0" y="0"/>
          <a:chExt cx="0" cy="0"/>
        </a:xfrm>
      </p:grpSpPr>
      <p:pic>
        <p:nvPicPr>
          <p:cNvPr id="12" name="图片 11" descr="三只小猪3">
            <a:extLst>
              <a:ext uri="{FF2B5EF4-FFF2-40B4-BE49-F238E27FC236}">
                <a16:creationId xmlns:a16="http://schemas.microsoft.com/office/drawing/2014/main" id="{13D3E817-BFFE-BF94-F35D-9F2F8CABB504}"/>
              </a:ext>
            </a:extLst>
          </p:cNvPr>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a:extLst>
              <a:ext uri="{FF2B5EF4-FFF2-40B4-BE49-F238E27FC236}">
                <a16:creationId xmlns:a16="http://schemas.microsoft.com/office/drawing/2014/main" id="{15A0817F-3A42-D1B4-6CB0-450724EF72F7}"/>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6" name="Group 5">
            <a:extLst>
              <a:ext uri="{FF2B5EF4-FFF2-40B4-BE49-F238E27FC236}">
                <a16:creationId xmlns:a16="http://schemas.microsoft.com/office/drawing/2014/main" id="{A680E8F5-82B3-134B-3D19-C9241F20099E}"/>
              </a:ext>
            </a:extLst>
          </p:cNvPr>
          <p:cNvGrpSpPr/>
          <p:nvPr/>
        </p:nvGrpSpPr>
        <p:grpSpPr>
          <a:xfrm>
            <a:off x="878084" y="636741"/>
            <a:ext cx="10300996" cy="2024492"/>
            <a:chOff x="886454" y="878167"/>
            <a:chExt cx="10531413" cy="1548922"/>
          </a:xfrm>
          <a:solidFill>
            <a:srgbClr val="44B576"/>
          </a:solidFill>
        </p:grpSpPr>
        <p:sp>
          <p:nvSpPr>
            <p:cNvPr id="7" name="Rounded Rectangle 2">
              <a:extLst>
                <a:ext uri="{FF2B5EF4-FFF2-40B4-BE49-F238E27FC236}">
                  <a16:creationId xmlns:a16="http://schemas.microsoft.com/office/drawing/2014/main" id="{2506897E-616A-2764-781A-448DA5F8F9D3}"/>
                </a:ext>
              </a:extLst>
            </p:cNvPr>
            <p:cNvSpPr/>
            <p:nvPr/>
          </p:nvSpPr>
          <p:spPr>
            <a:xfrm>
              <a:off x="886454" y="878167"/>
              <a:ext cx="10531413" cy="1548922"/>
            </a:xfrm>
            <a:prstGeom prst="roundRect">
              <a:avLst/>
            </a:prstGeom>
            <a:grp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F5A3"/>
                </a:solidFill>
              </a:endParaRPr>
            </a:p>
          </p:txBody>
        </p:sp>
        <p:sp>
          <p:nvSpPr>
            <p:cNvPr id="8" name="Rectangle 7">
              <a:extLst>
                <a:ext uri="{FF2B5EF4-FFF2-40B4-BE49-F238E27FC236}">
                  <a16:creationId xmlns:a16="http://schemas.microsoft.com/office/drawing/2014/main" id="{6212DC6F-FB1E-5D38-FFFC-EE1E7D2DBD3D}"/>
                </a:ext>
              </a:extLst>
            </p:cNvPr>
            <p:cNvSpPr/>
            <p:nvPr/>
          </p:nvSpPr>
          <p:spPr>
            <a:xfrm>
              <a:off x="1023460" y="946455"/>
              <a:ext cx="10257401" cy="1342220"/>
            </a:xfrm>
            <a:prstGeom prst="rect">
              <a:avLst/>
            </a:prstGeom>
            <a:grpFill/>
            <a:ln>
              <a:noFill/>
            </a:ln>
          </p:spPr>
          <p:txBody>
            <a:bodyPr wrap="square">
              <a:spAutoFit/>
            </a:bodyPr>
            <a:lstStyle/>
            <a:p>
              <a:pPr algn="just" defTabSz="609585">
                <a:spcBef>
                  <a:spcPct val="50000"/>
                </a:spcBef>
              </a:pPr>
              <a:r>
                <a:rPr lang="vi-VN" sz="3600" b="1" dirty="0">
                  <a:solidFill>
                    <a:srgbClr val="E7F5A3"/>
                  </a:solidFill>
                  <a:latin typeface="Cambria" panose="02040503050406030204" pitchFamily="18" charset="0"/>
                  <a:ea typeface="Cambria" panose="02040503050406030204" pitchFamily="18" charset="0"/>
                  <a:cs typeface="Times New Roman" pitchFamily="18" charset="0"/>
                </a:rPr>
                <a:t>- Những dân tộc là chủ nhân của Không gian văn hóa Cồng chiêng Tây Nguyên là: Ê Đê, Gia Rai, Ba Na, Mạ, Xơ Đăng, Cơ Ho, Mnông,…</a:t>
              </a:r>
              <a:endParaRPr lang="en-US" sz="3600" b="1" i="1" dirty="0">
                <a:solidFill>
                  <a:srgbClr val="E7F5A3"/>
                </a:solidFill>
                <a:latin typeface="Cambria" panose="02040503050406030204" pitchFamily="18" charset="0"/>
                <a:ea typeface="Cambria" panose="02040503050406030204" pitchFamily="18" charset="0"/>
                <a:cs typeface="Times New Roman" pitchFamily="18" charset="0"/>
              </a:endParaRPr>
            </a:p>
          </p:txBody>
        </p:sp>
      </p:grpSp>
      <p:grpSp>
        <p:nvGrpSpPr>
          <p:cNvPr id="9" name="Group 8">
            <a:extLst>
              <a:ext uri="{FF2B5EF4-FFF2-40B4-BE49-F238E27FC236}">
                <a16:creationId xmlns:a16="http://schemas.microsoft.com/office/drawing/2014/main" id="{3063F6EA-67FE-F717-0D84-A385CA2E65EA}"/>
              </a:ext>
            </a:extLst>
          </p:cNvPr>
          <p:cNvGrpSpPr/>
          <p:nvPr/>
        </p:nvGrpSpPr>
        <p:grpSpPr>
          <a:xfrm>
            <a:off x="878083" y="3184522"/>
            <a:ext cx="10300996" cy="2488490"/>
            <a:chOff x="886454" y="878167"/>
            <a:chExt cx="10531413" cy="1903923"/>
          </a:xfrm>
          <a:solidFill>
            <a:srgbClr val="44B576"/>
          </a:solidFill>
        </p:grpSpPr>
        <p:sp>
          <p:nvSpPr>
            <p:cNvPr id="10" name="Rounded Rectangle 2">
              <a:extLst>
                <a:ext uri="{FF2B5EF4-FFF2-40B4-BE49-F238E27FC236}">
                  <a16:creationId xmlns:a16="http://schemas.microsoft.com/office/drawing/2014/main" id="{9FC72E29-B2AC-B132-2BA2-C4470139A7EB}"/>
                </a:ext>
              </a:extLst>
            </p:cNvPr>
            <p:cNvSpPr/>
            <p:nvPr/>
          </p:nvSpPr>
          <p:spPr>
            <a:xfrm>
              <a:off x="886454" y="878167"/>
              <a:ext cx="10531413" cy="1903923"/>
            </a:xfrm>
            <a:prstGeom prst="roundRect">
              <a:avLst/>
            </a:prstGeom>
            <a:grp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F5A3"/>
                </a:solidFill>
              </a:endParaRPr>
            </a:p>
          </p:txBody>
        </p:sp>
        <p:sp>
          <p:nvSpPr>
            <p:cNvPr id="11" name="Rectangle 10">
              <a:extLst>
                <a:ext uri="{FF2B5EF4-FFF2-40B4-BE49-F238E27FC236}">
                  <a16:creationId xmlns:a16="http://schemas.microsoft.com/office/drawing/2014/main" id="{EEE8915A-A6D5-846E-E9E5-B5878161DB85}"/>
                </a:ext>
              </a:extLst>
            </p:cNvPr>
            <p:cNvSpPr/>
            <p:nvPr/>
          </p:nvSpPr>
          <p:spPr>
            <a:xfrm>
              <a:off x="1023460" y="946455"/>
              <a:ext cx="10257401" cy="1766080"/>
            </a:xfrm>
            <a:prstGeom prst="rect">
              <a:avLst/>
            </a:prstGeom>
            <a:grpFill/>
            <a:ln>
              <a:noFill/>
            </a:ln>
          </p:spPr>
          <p:txBody>
            <a:bodyPr wrap="square">
              <a:spAutoFit/>
            </a:bodyPr>
            <a:lstStyle/>
            <a:p>
              <a:pPr algn="just" defTabSz="609585">
                <a:spcBef>
                  <a:spcPct val="50000"/>
                </a:spcBef>
              </a:pPr>
              <a:r>
                <a:rPr lang="vi-VN" sz="3600" b="1" dirty="0">
                  <a:solidFill>
                    <a:srgbClr val="E7F5A3"/>
                  </a:solidFill>
                  <a:latin typeface="Cambria" panose="02040503050406030204" pitchFamily="18" charset="0"/>
                  <a:ea typeface="Cambria" panose="02040503050406030204" pitchFamily="18" charset="0"/>
                  <a:cs typeface="Times New Roman" pitchFamily="18" charset="0"/>
                </a:rPr>
                <a:t>- </a:t>
              </a:r>
              <a:r>
                <a:rPr lang="vi-VN" sz="3600" b="1" dirty="0">
                  <a:solidFill>
                    <a:srgbClr val="E7F5A3"/>
                  </a:solidFill>
                  <a:latin typeface="Cambria" panose="02040503050406030204" pitchFamily="18" charset="0"/>
                  <a:ea typeface="Cambria" panose="02040503050406030204" pitchFamily="18" charset="0"/>
                </a:rPr>
                <a:t>Cồng chiêng thường được sử dụng trong các nghi lễ, ngày hội và sinh hoạt cộng đồng như: lễ Mừng lúa mới, lễ Thổi tai cho trẻ sơ sinh, lễ Trưởng thành,... </a:t>
              </a:r>
              <a:endParaRPr lang="en-US" sz="3600" b="1" i="1" dirty="0">
                <a:solidFill>
                  <a:srgbClr val="E7F5A3"/>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846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84241-7190-DF5B-4140-123CBD0A4B92}"/>
            </a:ext>
          </a:extLst>
        </p:cNvPr>
        <p:cNvGrpSpPr/>
        <p:nvPr/>
      </p:nvGrpSpPr>
      <p:grpSpPr>
        <a:xfrm>
          <a:off x="0" y="0"/>
          <a:ext cx="0" cy="0"/>
          <a:chOff x="0" y="0"/>
          <a:chExt cx="0" cy="0"/>
        </a:xfrm>
      </p:grpSpPr>
      <p:pic>
        <p:nvPicPr>
          <p:cNvPr id="12" name="图片 11" descr="三只小猪3">
            <a:extLst>
              <a:ext uri="{FF2B5EF4-FFF2-40B4-BE49-F238E27FC236}">
                <a16:creationId xmlns:a16="http://schemas.microsoft.com/office/drawing/2014/main" id="{997361F6-2DB9-C3A0-337F-1FCC5C20EA93}"/>
              </a:ext>
            </a:extLst>
          </p:cNvPr>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a:extLst>
              <a:ext uri="{FF2B5EF4-FFF2-40B4-BE49-F238E27FC236}">
                <a16:creationId xmlns:a16="http://schemas.microsoft.com/office/drawing/2014/main" id="{C8A6B02B-FA65-6C86-2E5A-02BB7944163D}"/>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3" name="Picture 2">
            <a:extLst>
              <a:ext uri="{FF2B5EF4-FFF2-40B4-BE49-F238E27FC236}">
                <a16:creationId xmlns:a16="http://schemas.microsoft.com/office/drawing/2014/main" id="{9FB4C6C3-68C1-7962-C311-2125FAEA88E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grpSp>
        <p:nvGrpSpPr>
          <p:cNvPr id="6" name="Group 5">
            <a:extLst>
              <a:ext uri="{FF2B5EF4-FFF2-40B4-BE49-F238E27FC236}">
                <a16:creationId xmlns:a16="http://schemas.microsoft.com/office/drawing/2014/main" id="{F2A065E2-5079-61AD-8897-3C42F69CC0B3}"/>
              </a:ext>
            </a:extLst>
          </p:cNvPr>
          <p:cNvGrpSpPr/>
          <p:nvPr/>
        </p:nvGrpSpPr>
        <p:grpSpPr>
          <a:xfrm>
            <a:off x="4618653" y="569626"/>
            <a:ext cx="6802016" cy="4618194"/>
            <a:chOff x="4618653" y="569626"/>
            <a:chExt cx="6802016" cy="4618194"/>
          </a:xfrm>
        </p:grpSpPr>
        <p:sp>
          <p:nvSpPr>
            <p:cNvPr id="2" name="云形 13">
              <a:extLst>
                <a:ext uri="{FF2B5EF4-FFF2-40B4-BE49-F238E27FC236}">
                  <a16:creationId xmlns:a16="http://schemas.microsoft.com/office/drawing/2014/main" id="{C0112F26-49CB-8111-1F85-F35EF88F3829}"/>
                </a:ext>
              </a:extLst>
            </p:cNvPr>
            <p:cNvSpPr/>
            <p:nvPr/>
          </p:nvSpPr>
          <p:spPr>
            <a:xfrm>
              <a:off x="4618653" y="569626"/>
              <a:ext cx="6802016" cy="4618194"/>
            </a:xfrm>
            <a:prstGeom prst="cloud">
              <a:avLst/>
            </a:prstGeom>
            <a:solidFill>
              <a:schemeClr val="bg1"/>
            </a:solidFill>
            <a:ln w="28575">
              <a:solidFill>
                <a:srgbClr val="44B5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 name="TextBox 3">
              <a:extLst>
                <a:ext uri="{FF2B5EF4-FFF2-40B4-BE49-F238E27FC236}">
                  <a16:creationId xmlns:a16="http://schemas.microsoft.com/office/drawing/2014/main" id="{1DD515A2-FABF-D226-6582-42AD8C1D64BF}"/>
                </a:ext>
              </a:extLst>
            </p:cNvPr>
            <p:cNvSpPr txBox="1"/>
            <p:nvPr/>
          </p:nvSpPr>
          <p:spPr>
            <a:xfrm>
              <a:off x="5126763" y="1552500"/>
              <a:ext cx="5860954" cy="2862322"/>
            </a:xfrm>
            <a:prstGeom prst="rect">
              <a:avLst/>
            </a:prstGeom>
            <a:noFill/>
          </p:spPr>
          <p:txBody>
            <a:bodyPr wrap="square" rtlCol="0">
              <a:spAutoFit/>
            </a:bodyPr>
            <a:lstStyle/>
            <a:p>
              <a:pPr algn="ctr"/>
              <a:r>
                <a:rPr lang="en-US" sz="3600" b="1" dirty="0" err="1">
                  <a:solidFill>
                    <a:schemeClr val="accent6">
                      <a:lumMod val="50000"/>
                    </a:schemeClr>
                  </a:solidFill>
                  <a:effectLst/>
                  <a:latin typeface="Cambria" panose="02040503050406030204" pitchFamily="18" charset="0"/>
                  <a:ea typeface="Cambria" panose="02040503050406030204" pitchFamily="18" charset="0"/>
                </a:rPr>
                <a:t>Cồng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chiêng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có</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vai</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trò</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endParaRPr lang="vi-VN" sz="3600" b="1" dirty="0">
                <a:solidFill>
                  <a:schemeClr val="accent6">
                    <a:lumMod val="50000"/>
                  </a:schemeClr>
                </a:solidFill>
                <a:effectLst/>
                <a:latin typeface="Cambria" panose="02040503050406030204" pitchFamily="18" charset="0"/>
                <a:ea typeface="Cambria" panose="02040503050406030204" pitchFamily="18" charset="0"/>
              </a:endParaRPr>
            </a:p>
            <a:p>
              <a:pPr algn="ctr"/>
              <a:r>
                <a:rPr lang="en-US" sz="3600" b="1" dirty="0" err="1">
                  <a:solidFill>
                    <a:schemeClr val="accent6">
                      <a:lumMod val="50000"/>
                    </a:schemeClr>
                  </a:solidFill>
                  <a:effectLst/>
                  <a:latin typeface="Cambria" panose="02040503050406030204" pitchFamily="18" charset="0"/>
                  <a:ea typeface="Cambria" panose="02040503050406030204" pitchFamily="18" charset="0"/>
                </a:rPr>
                <a:t>như</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thế</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nào</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trong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đời</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sống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tinh</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thần</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của</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đồng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bào</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các</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dân</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tộc</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Tây</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Nguyên</a:t>
              </a:r>
              <a:r>
                <a:rPr lang="en-US" sz="3600" b="1" dirty="0">
                  <a:solidFill>
                    <a:schemeClr val="accent6">
                      <a:lumMod val="50000"/>
                    </a:schemeClr>
                  </a:solidFill>
                  <a:effectLst/>
                  <a:latin typeface="Cambria" panose="02040503050406030204" pitchFamily="18" charset="0"/>
                  <a:ea typeface="Cambria" panose="02040503050406030204" pitchFamily="18" charset="0"/>
                </a:rPr>
                <a:t>?</a:t>
              </a:r>
              <a:endParaRPr lang="en-US" sz="36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6721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7254C-9238-0360-DD3E-897B97B60F2A}"/>
            </a:ext>
          </a:extLst>
        </p:cNvPr>
        <p:cNvGrpSpPr/>
        <p:nvPr/>
      </p:nvGrpSpPr>
      <p:grpSpPr>
        <a:xfrm>
          <a:off x="0" y="0"/>
          <a:ext cx="0" cy="0"/>
          <a:chOff x="0" y="0"/>
          <a:chExt cx="0" cy="0"/>
        </a:xfrm>
      </p:grpSpPr>
      <p:pic>
        <p:nvPicPr>
          <p:cNvPr id="12" name="图片 11" descr="三只小猪3">
            <a:extLst>
              <a:ext uri="{FF2B5EF4-FFF2-40B4-BE49-F238E27FC236}">
                <a16:creationId xmlns:a16="http://schemas.microsoft.com/office/drawing/2014/main" id="{8E2A3E52-FCD9-3642-4E96-8B7E01A0B026}"/>
              </a:ext>
            </a:extLst>
          </p:cNvPr>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a:extLst>
              <a:ext uri="{FF2B5EF4-FFF2-40B4-BE49-F238E27FC236}">
                <a16:creationId xmlns:a16="http://schemas.microsoft.com/office/drawing/2014/main" id="{13C783AD-C10B-32CC-2E8D-C192E9DBC39D}"/>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3" name="Picture 2">
            <a:extLst>
              <a:ext uri="{FF2B5EF4-FFF2-40B4-BE49-F238E27FC236}">
                <a16:creationId xmlns:a16="http://schemas.microsoft.com/office/drawing/2014/main" id="{5B986FC5-9ABD-AB8D-D520-E3569A9D7901}"/>
              </a:ext>
            </a:extLst>
          </p:cNvPr>
          <p:cNvPicPr>
            <a:picLocks noChangeAspect="1"/>
          </p:cNvPicPr>
          <p:nvPr/>
        </p:nvPicPr>
        <p:blipFill>
          <a:blip r:embed="rId3"/>
          <a:stretch>
            <a:fillRect/>
          </a:stretch>
        </p:blipFill>
        <p:spPr>
          <a:xfrm>
            <a:off x="6295909" y="3033392"/>
            <a:ext cx="4982081" cy="3321387"/>
          </a:xfrm>
          <a:prstGeom prst="rect">
            <a:avLst/>
          </a:prstGeom>
        </p:spPr>
      </p:pic>
      <p:sp>
        <p:nvSpPr>
          <p:cNvPr id="4" name="TextBox 3">
            <a:extLst>
              <a:ext uri="{FF2B5EF4-FFF2-40B4-BE49-F238E27FC236}">
                <a16:creationId xmlns:a16="http://schemas.microsoft.com/office/drawing/2014/main" id="{37A363A2-722B-8FD1-66A0-3AC4B9EC5322}"/>
              </a:ext>
            </a:extLst>
          </p:cNvPr>
          <p:cNvSpPr txBox="1"/>
          <p:nvPr/>
        </p:nvSpPr>
        <p:spPr>
          <a:xfrm>
            <a:off x="625151" y="522514"/>
            <a:ext cx="10870163" cy="2185214"/>
          </a:xfrm>
          <a:prstGeom prst="rect">
            <a:avLst/>
          </a:prstGeom>
          <a:noFill/>
        </p:spPr>
        <p:txBody>
          <a:bodyPr wrap="square" rtlCol="0">
            <a:spAutoFit/>
          </a:bodyPr>
          <a:lstStyle/>
          <a:p>
            <a:pPr algn="just"/>
            <a:r>
              <a:rPr lang="en-US" sz="3400" b="1" dirty="0" err="1">
                <a:solidFill>
                  <a:srgbClr val="993300"/>
                </a:solidFill>
                <a:effectLst/>
                <a:latin typeface="Cambria" panose="02040503050406030204" pitchFamily="18" charset="0"/>
                <a:ea typeface="Cambria" panose="02040503050406030204" pitchFamily="18" charset="0"/>
              </a:rPr>
              <a:t>Cồng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chiêng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gắn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bó</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mật</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thiết</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với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đời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sống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tinh</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thần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của</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đồng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bào</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Tây</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Nguyên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là</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tiếng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nói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của</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tâm</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hồn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diễn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tả</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niềm</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vui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nỗi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buồn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của</a:t>
            </a:r>
            <a:r>
              <a:rPr lang="en-US" sz="3400" b="1" dirty="0">
                <a:solidFill>
                  <a:srgbClr val="993300"/>
                </a:solidFill>
                <a:effectLst/>
                <a:latin typeface="Cambria" panose="02040503050406030204" pitchFamily="18" charset="0"/>
                <a:ea typeface="Cambria" panose="02040503050406030204" pitchFamily="18" charset="0"/>
              </a:rPr>
              <a:t> con </a:t>
            </a:r>
            <a:r>
              <a:rPr lang="en-US" sz="3400" b="1" dirty="0" err="1">
                <a:solidFill>
                  <a:srgbClr val="993300"/>
                </a:solidFill>
                <a:effectLst/>
                <a:latin typeface="Cambria" panose="02040503050406030204" pitchFamily="18" charset="0"/>
                <a:ea typeface="Cambria" panose="02040503050406030204" pitchFamily="18" charset="0"/>
              </a:rPr>
              <a:t>người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trong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cuộc</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sống</a:t>
            </a:r>
            <a:r>
              <a:rPr lang="en-US" sz="3400" b="1" dirty="0">
                <a:solidFill>
                  <a:srgbClr val="993300"/>
                </a:solidFill>
                <a:effectLst/>
                <a:latin typeface="Cambria" panose="02040503050406030204" pitchFamily="18" charset="0"/>
                <a:ea typeface="Cambria" panose="02040503050406030204" pitchFamily="18" charset="0"/>
              </a:rPr>
              <a:t>.</a:t>
            </a:r>
            <a:endParaRPr lang="en-US" sz="3400" b="1" dirty="0">
              <a:solidFill>
                <a:srgbClr val="9933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77F5B11-18C3-866A-62BE-6643FD0A5C2F}"/>
              </a:ext>
            </a:extLst>
          </p:cNvPr>
          <p:cNvPicPr>
            <a:picLocks noChangeAspect="1"/>
          </p:cNvPicPr>
          <p:nvPr/>
        </p:nvPicPr>
        <p:blipFill>
          <a:blip r:embed="rId4"/>
          <a:stretch>
            <a:fillRect/>
          </a:stretch>
        </p:blipFill>
        <p:spPr>
          <a:xfrm>
            <a:off x="787659" y="3033393"/>
            <a:ext cx="5219700" cy="3302094"/>
          </a:xfrm>
          <a:prstGeom prst="rect">
            <a:avLst/>
          </a:prstGeom>
        </p:spPr>
      </p:pic>
    </p:spTree>
    <p:extLst>
      <p:ext uri="{BB962C8B-B14F-4D97-AF65-F5344CB8AC3E}">
        <p14:creationId xmlns:p14="http://schemas.microsoft.com/office/powerpoint/2010/main" val="3074850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缺角矩形 1"/>
          <p:cNvSpPr/>
          <p:nvPr/>
        </p:nvSpPr>
        <p:spPr>
          <a:xfrm>
            <a:off x="634482" y="503853"/>
            <a:ext cx="7399175" cy="5831633"/>
          </a:xfrm>
          <a:prstGeom prst="plaque">
            <a:avLst>
              <a:gd name="adj" fmla="val 7820"/>
            </a:avLst>
          </a:prstGeom>
          <a:noFill/>
          <a:ln w="28575">
            <a:solidFill>
              <a:srgbClr val="44B576"/>
            </a:solidFill>
          </a:ln>
          <a:extLst>
            <a:ext uri="{909E8E84-426E-40DD-AFC4-6F175D3DCCD1}">
              <a14:hiddenFill xmlns:a14="http://schemas.microsoft.com/office/drawing/2010/main">
                <a:solidFill>
                  <a:srgbClr val="44B57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Regular" panose="020B0500000000000000" pitchFamily="34" charset="-122"/>
              <a:ea typeface="思源黑体 CN Regular" panose="020B0500000000000000" pitchFamily="34" charset="-122"/>
            </a:endParaRPr>
          </a:p>
        </p:txBody>
      </p:sp>
      <p:sp>
        <p:nvSpPr>
          <p:cNvPr id="3" name="文本框 2"/>
          <p:cNvSpPr txBox="1"/>
          <p:nvPr/>
        </p:nvSpPr>
        <p:spPr>
          <a:xfrm>
            <a:off x="802434" y="821096"/>
            <a:ext cx="7081934" cy="5016758"/>
          </a:xfrm>
          <a:prstGeom prst="rect">
            <a:avLst/>
          </a:prstGeom>
          <a:noFill/>
        </p:spPr>
        <p:txBody>
          <a:bodyPr wrap="square" rtlCol="0" anchor="t">
            <a:spAutoFit/>
          </a:bodyPr>
          <a:lstStyle/>
          <a:p>
            <a:pPr algn="just"/>
            <a:r>
              <a:rPr lang="vi-VN"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chiêng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được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sử</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dụng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ngày</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và</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sinh</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hoạt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cộng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của</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dân</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tộc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Tây</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Nguyên</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như</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vòng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đời</a:t>
            </a:r>
            <a:r>
              <a:rPr lang="en-US" sz="3200" dirty="0">
                <a:solidFill>
                  <a:srgbClr val="993300"/>
                </a:solidFill>
                <a:latin typeface="Cambria" panose="02040503050406030204" pitchFamily="18" charset="0"/>
                <a:ea typeface="Cambria" panose="02040503050406030204" pitchFamily="18" charset="0"/>
              </a:rPr>
              <a:t> con </a:t>
            </a:r>
            <a:r>
              <a:rPr lang="en-US" sz="3200" dirty="0" err="1">
                <a:solidFill>
                  <a:srgbClr val="993300"/>
                </a:solidFill>
                <a:latin typeface="Cambria" panose="02040503050406030204" pitchFamily="18" charset="0"/>
                <a:ea typeface="Cambria" panose="02040503050406030204" pitchFamily="18" charset="0"/>
              </a:rPr>
              <a:t>người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Thổi</a:t>
            </a:r>
            <a:r>
              <a:rPr lang="en-US" sz="3200" dirty="0">
                <a:solidFill>
                  <a:srgbClr val="993300"/>
                </a:solidFill>
                <a:latin typeface="Cambria" panose="02040503050406030204" pitchFamily="18" charset="0"/>
                <a:ea typeface="Cambria" panose="02040503050406030204" pitchFamily="18" charset="0"/>
              </a:rPr>
              <a:t> tai </a:t>
            </a:r>
            <a:r>
              <a:rPr lang="en-US" sz="3200" dirty="0" err="1">
                <a:solidFill>
                  <a:srgbClr val="993300"/>
                </a:solidFill>
                <a:latin typeface="Cambria" panose="02040503050406030204" pitchFamily="18" charset="0"/>
                <a:ea typeface="Cambria" panose="02040503050406030204" pitchFamily="18" charset="0"/>
              </a:rPr>
              <a:t>cho</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trẻ</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nhỏ</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Trưởng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thành</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Bỏ</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mả</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nông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nghiệp</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bắt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máng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nước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Gieo</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hạt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Mừng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lúa</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mới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ngày</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chiêng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Đua</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voi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và</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sinh</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hoạt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cộng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mừng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nhà</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Rông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mới</a:t>
            </a:r>
            <a:r>
              <a:rPr lang="en-US" sz="3200" dirty="0">
                <a:solidFill>
                  <a:srgbClr val="993300"/>
                </a:solidFill>
                <a:latin typeface="Cambria" panose="02040503050406030204" pitchFamily="18" charset="0"/>
                <a:ea typeface="Cambria" panose="02040503050406030204" pitchFamily="18" charset="0"/>
              </a:rPr>
              <a:t>,...) </a:t>
            </a:r>
            <a:endParaRPr lang="zh-CN" altLang="en-US" sz="3600" dirty="0">
              <a:solidFill>
                <a:srgbClr val="993300"/>
              </a:solidFill>
              <a:latin typeface="Cambria" panose="02040503050406030204" pitchFamily="18" charset="0"/>
              <a:ea typeface="思源黑体 CN Regular" panose="020B0500000000000000" pitchFamily="34" charset="-122"/>
            </a:endParaRPr>
          </a:p>
        </p:txBody>
      </p:sp>
      <p:pic>
        <p:nvPicPr>
          <p:cNvPr id="4" name="Picture 3">
            <a:extLst>
              <a:ext uri="{FF2B5EF4-FFF2-40B4-BE49-F238E27FC236}">
                <a16:creationId xmlns:a16="http://schemas.microsoft.com/office/drawing/2014/main" id="{863CEEBF-22B2-1A4B-6600-401F122B6220}"/>
              </a:ext>
            </a:extLst>
          </p:cNvPr>
          <p:cNvPicPr>
            <a:picLocks noChangeAspect="1"/>
          </p:cNvPicPr>
          <p:nvPr/>
        </p:nvPicPr>
        <p:blipFill>
          <a:blip r:embed="rId2"/>
          <a:stretch>
            <a:fillRect/>
          </a:stretch>
        </p:blipFill>
        <p:spPr>
          <a:xfrm>
            <a:off x="8201609" y="877082"/>
            <a:ext cx="3461518" cy="2309327"/>
          </a:xfrm>
          <a:prstGeom prst="rect">
            <a:avLst/>
          </a:prstGeom>
        </p:spPr>
      </p:pic>
      <p:pic>
        <p:nvPicPr>
          <p:cNvPr id="6" name="Picture 5">
            <a:extLst>
              <a:ext uri="{FF2B5EF4-FFF2-40B4-BE49-F238E27FC236}">
                <a16:creationId xmlns:a16="http://schemas.microsoft.com/office/drawing/2014/main" id="{19A5A656-77B6-3119-FEFF-F3ACFFFA745A}"/>
              </a:ext>
            </a:extLst>
          </p:cNvPr>
          <p:cNvPicPr>
            <a:picLocks noChangeAspect="1"/>
          </p:cNvPicPr>
          <p:nvPr/>
        </p:nvPicPr>
        <p:blipFill>
          <a:blip r:embed="rId3"/>
          <a:stretch>
            <a:fillRect/>
          </a:stretch>
        </p:blipFill>
        <p:spPr>
          <a:xfrm>
            <a:off x="8201609" y="3429000"/>
            <a:ext cx="3493748" cy="233420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0" name="图片 9" descr="包图网_753752森林蘑菇小屋卡通矢量元素"/>
          <p:cNvPicPr>
            <a:picLocks noChangeAspect="1"/>
          </p:cNvPicPr>
          <p:nvPr/>
        </p:nvPicPr>
        <p:blipFill>
          <a:blip r:embed="rId2"/>
          <a:stretch>
            <a:fillRect/>
          </a:stretch>
        </p:blipFill>
        <p:spPr>
          <a:xfrm>
            <a:off x="6746875" y="3360420"/>
            <a:ext cx="5436235" cy="3497580"/>
          </a:xfrm>
          <a:prstGeom prst="rect">
            <a:avLst/>
          </a:prstGeom>
        </p:spPr>
      </p:pic>
      <p:pic>
        <p:nvPicPr>
          <p:cNvPr id="6" name="Picture 5">
            <a:extLst>
              <a:ext uri="{FF2B5EF4-FFF2-40B4-BE49-F238E27FC236}">
                <a16:creationId xmlns:a16="http://schemas.microsoft.com/office/drawing/2014/main" id="{5EA12BD3-22F1-FA5A-D3BE-6E254E4CAA34}"/>
              </a:ext>
            </a:extLst>
          </p:cNvPr>
          <p:cNvPicPr>
            <a:picLocks noChangeAspect="1"/>
          </p:cNvPicPr>
          <p:nvPr/>
        </p:nvPicPr>
        <p:blipFill>
          <a:blip r:embed="rId3"/>
          <a:stretch>
            <a:fillRect/>
          </a:stretch>
        </p:blipFill>
        <p:spPr>
          <a:xfrm>
            <a:off x="647096" y="539885"/>
            <a:ext cx="6537475" cy="3510867"/>
          </a:xfrm>
          <a:prstGeom prst="rect">
            <a:avLst/>
          </a:prstGeom>
        </p:spPr>
      </p:pic>
      <p:pic>
        <p:nvPicPr>
          <p:cNvPr id="8" name="图片 6" descr="包图网_18357393手绘清新太阳花矢量元素">
            <a:extLst>
              <a:ext uri="{FF2B5EF4-FFF2-40B4-BE49-F238E27FC236}">
                <a16:creationId xmlns:a16="http://schemas.microsoft.com/office/drawing/2014/main" id="{1EEA92FB-30C1-365D-DB69-992C67802EA2}"/>
              </a:ext>
            </a:extLst>
          </p:cNvPr>
          <p:cNvPicPr>
            <a:picLocks noChangeAspect="1"/>
          </p:cNvPicPr>
          <p:nvPr/>
        </p:nvPicPr>
        <p:blipFill>
          <a:blip r:embed="rId4"/>
          <a:stretch>
            <a:fillRect/>
          </a:stretch>
        </p:blipFill>
        <p:spPr>
          <a:xfrm>
            <a:off x="647096" y="3360420"/>
            <a:ext cx="4974590" cy="351028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 name="椭圆 3"/>
          <p:cNvSpPr/>
          <p:nvPr/>
        </p:nvSpPr>
        <p:spPr>
          <a:xfrm>
            <a:off x="1311910" y="1699260"/>
            <a:ext cx="3396615" cy="3396615"/>
          </a:xfrm>
          <a:prstGeom prst="ellipse">
            <a:avLst/>
          </a:prstGeom>
          <a:noFill/>
          <a:ln>
            <a:solidFill>
              <a:srgbClr val="44B57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文本框 1"/>
          <p:cNvSpPr txBox="1"/>
          <p:nvPr/>
        </p:nvSpPr>
        <p:spPr>
          <a:xfrm>
            <a:off x="1678940" y="2389744"/>
            <a:ext cx="2540000" cy="1569660"/>
          </a:xfrm>
          <a:prstGeom prst="rect">
            <a:avLst/>
          </a:prstGeom>
          <a:noFill/>
        </p:spPr>
        <p:txBody>
          <a:bodyPr wrap="square" rtlCol="0" anchor="t">
            <a:spAutoFit/>
          </a:bodyPr>
          <a:lstStyle/>
          <a:p>
            <a:pPr algn="ctr"/>
            <a:r>
              <a:rPr lang="vi-VN" altLang="zh-CN" sz="4800" b="1" dirty="0">
                <a:solidFill>
                  <a:schemeClr val="accent6">
                    <a:lumMod val="75000"/>
                  </a:schemeClr>
                </a:solidFill>
                <a:latin typeface="Cambria" panose="02040503050406030204" pitchFamily="18" charset="0"/>
                <a:ea typeface="Cambria" panose="02040503050406030204" pitchFamily="18" charset="0"/>
              </a:rPr>
              <a:t>Xem lại bài học</a:t>
            </a:r>
            <a:endParaRPr lang="zh-CN" altLang="en-US" sz="4800" b="1" dirty="0">
              <a:solidFill>
                <a:schemeClr val="accent6">
                  <a:lumMod val="75000"/>
                </a:schemeClr>
              </a:solidFill>
              <a:latin typeface="Cambria" panose="02040503050406030204" pitchFamily="18" charset="0"/>
              <a:ea typeface="思源黑体 CN Regular" panose="020B0500000000000000" pitchFamily="34" charset="-122"/>
            </a:endParaRPr>
          </a:p>
        </p:txBody>
      </p:sp>
      <p:sp>
        <p:nvSpPr>
          <p:cNvPr id="7" name="椭圆 6"/>
          <p:cNvSpPr/>
          <p:nvPr/>
        </p:nvSpPr>
        <p:spPr>
          <a:xfrm>
            <a:off x="7630160" y="1866265"/>
            <a:ext cx="3396615" cy="3396615"/>
          </a:xfrm>
          <a:prstGeom prst="ellipse">
            <a:avLst/>
          </a:prstGeom>
          <a:noFill/>
          <a:ln>
            <a:solidFill>
              <a:srgbClr val="44B57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0" name="图片 9" descr="包图网_753752森林蘑菇小屋卡通矢量元素"/>
          <p:cNvPicPr>
            <a:picLocks noChangeAspect="1"/>
          </p:cNvPicPr>
          <p:nvPr/>
        </p:nvPicPr>
        <p:blipFill>
          <a:blip r:embed="rId2"/>
          <a:stretch>
            <a:fillRect/>
          </a:stretch>
        </p:blipFill>
        <p:spPr>
          <a:xfrm>
            <a:off x="3681730" y="1866265"/>
            <a:ext cx="5128895" cy="3300095"/>
          </a:xfrm>
          <a:prstGeom prst="rect">
            <a:avLst/>
          </a:prstGeom>
        </p:spPr>
      </p:pic>
      <p:sp>
        <p:nvSpPr>
          <p:cNvPr id="3" name="文本框 2"/>
          <p:cNvSpPr txBox="1"/>
          <p:nvPr/>
        </p:nvSpPr>
        <p:spPr>
          <a:xfrm>
            <a:off x="8345805" y="2421494"/>
            <a:ext cx="2463165" cy="2308324"/>
          </a:xfrm>
          <a:prstGeom prst="rect">
            <a:avLst/>
          </a:prstGeom>
          <a:noFill/>
        </p:spPr>
        <p:txBody>
          <a:bodyPr wrap="square" rtlCol="0" anchor="t">
            <a:spAutoFit/>
          </a:bodyPr>
          <a:lstStyle/>
          <a:p>
            <a:pPr algn="ctr"/>
            <a:r>
              <a:rPr lang="vi-VN" altLang="zh-CN" sz="4800" b="1" dirty="0">
                <a:solidFill>
                  <a:schemeClr val="accent2">
                    <a:lumMod val="75000"/>
                  </a:schemeClr>
                </a:solidFill>
                <a:latin typeface="Cambria" panose="02040503050406030204" pitchFamily="18" charset="0"/>
                <a:ea typeface="Cambria" panose="02040503050406030204" pitchFamily="18" charset="0"/>
                <a:sym typeface="+mn-ea"/>
              </a:rPr>
              <a:t>Chuẩn bị bài tiết 2</a:t>
            </a:r>
            <a:endParaRPr lang="zh-CN" altLang="en-US" sz="4800" b="1" dirty="0">
              <a:solidFill>
                <a:schemeClr val="accent2">
                  <a:lumMod val="75000"/>
                </a:schemeClr>
              </a:solidFill>
              <a:latin typeface="Cambria" panose="02040503050406030204" pitchFamily="18" charset="0"/>
              <a:ea typeface="思源黑体 CN Regular" panose="020B0500000000000000" pitchFamily="34" charset="-122"/>
              <a:sym typeface="+mn-ea"/>
            </a:endParaRPr>
          </a:p>
        </p:txBody>
      </p:sp>
      <p:pic>
        <p:nvPicPr>
          <p:cNvPr id="8" name="Picture 7">
            <a:extLst>
              <a:ext uri="{FF2B5EF4-FFF2-40B4-BE49-F238E27FC236}">
                <a16:creationId xmlns:a16="http://schemas.microsoft.com/office/drawing/2014/main" id="{953278F8-2EB6-8720-AC28-B466EC7C96F7}"/>
              </a:ext>
            </a:extLst>
          </p:cNvPr>
          <p:cNvPicPr>
            <a:picLocks noChangeAspect="1"/>
          </p:cNvPicPr>
          <p:nvPr/>
        </p:nvPicPr>
        <p:blipFill>
          <a:blip r:embed="rId3"/>
          <a:stretch>
            <a:fillRect/>
          </a:stretch>
        </p:blipFill>
        <p:spPr>
          <a:xfrm>
            <a:off x="3517168" y="146259"/>
            <a:ext cx="5157663" cy="213988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7"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87337" y="17780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单圆角矩形 1"/>
          <p:cNvSpPr/>
          <p:nvPr/>
        </p:nvSpPr>
        <p:spPr>
          <a:xfrm>
            <a:off x="2485371" y="383571"/>
            <a:ext cx="7507715" cy="1025351"/>
          </a:xfrm>
          <a:prstGeom prst="snipRoundRect">
            <a:avLst/>
          </a:prstGeom>
          <a:solidFill>
            <a:srgbClr val="44B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0" name="图片 9" descr="三只小猪1"/>
          <p:cNvPicPr>
            <a:picLocks noChangeAspect="1"/>
          </p:cNvPicPr>
          <p:nvPr/>
        </p:nvPicPr>
        <p:blipFill>
          <a:blip r:embed="rId2"/>
          <a:stretch>
            <a:fillRect/>
          </a:stretch>
        </p:blipFill>
        <p:spPr>
          <a:xfrm>
            <a:off x="1915018" y="302731"/>
            <a:ext cx="886460" cy="773430"/>
          </a:xfrm>
          <a:prstGeom prst="rect">
            <a:avLst/>
          </a:prstGeom>
        </p:spPr>
      </p:pic>
      <p:sp>
        <p:nvSpPr>
          <p:cNvPr id="6" name="Google Shape;1424;p41">
            <a:extLst>
              <a:ext uri="{FF2B5EF4-FFF2-40B4-BE49-F238E27FC236}">
                <a16:creationId xmlns:a16="http://schemas.microsoft.com/office/drawing/2014/main" id="{8FC2CE5C-5D4B-EF28-693D-AE61A15DBEBC}"/>
              </a:ext>
            </a:extLst>
          </p:cNvPr>
          <p:cNvSpPr txBox="1">
            <a:spLocks/>
          </p:cNvSpPr>
          <p:nvPr/>
        </p:nvSpPr>
        <p:spPr>
          <a:xfrm>
            <a:off x="287337" y="1529774"/>
            <a:ext cx="11617325" cy="4850903"/>
          </a:xfrm>
          <a:prstGeom prst="roundRect">
            <a:avLst/>
          </a:prstGeom>
          <a:noFill/>
          <a:ln w="19050">
            <a:no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algn="just"/>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Năng</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lực</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đặc</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thù</a:t>
            </a:r>
            <a:r>
              <a:rPr lang="en-US" sz="3200" b="1" dirty="0">
                <a:solidFill>
                  <a:srgbClr val="009999"/>
                </a:solidFill>
                <a:latin typeface="Cambria" panose="02040503050406030204" pitchFamily="18" charset="0"/>
                <a:ea typeface="Cambria" panose="02040503050406030204" pitchFamily="18" charset="0"/>
              </a:rPr>
              <a:t>:</a:t>
            </a:r>
          </a:p>
          <a:p>
            <a:pPr algn="just"/>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Kể</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tên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được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một</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số</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dân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tộc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là</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chủ</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nhân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của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Không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gian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văn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hóa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Cồng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chiêng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Tây</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Nguyên</a:t>
            </a:r>
            <a:r>
              <a:rPr lang="en-US" sz="3200" dirty="0">
                <a:solidFill>
                  <a:srgbClr val="009999"/>
                </a:solidFill>
                <a:latin typeface="Cambria" panose="02040503050406030204" pitchFamily="18" charset="0"/>
                <a:ea typeface="Cambria" panose="02040503050406030204" pitchFamily="18" charset="0"/>
              </a:rPr>
              <a:t>.</a:t>
            </a:r>
          </a:p>
          <a:p>
            <a:pPr algn="just"/>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Nêu</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được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vai</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trò</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của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cồng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chiêng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trong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đời</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sống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tinh</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thần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của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đồng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bào</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Tây</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Nguyên</a:t>
            </a:r>
            <a:r>
              <a:rPr lang="en-US" sz="3200" dirty="0">
                <a:solidFill>
                  <a:srgbClr val="009999"/>
                </a:solidFill>
                <a:latin typeface="Cambria" panose="02040503050406030204" pitchFamily="18" charset="0"/>
                <a:ea typeface="Cambria" panose="02040503050406030204" pitchFamily="18" charset="0"/>
              </a:rPr>
              <a:t>. </a:t>
            </a:r>
          </a:p>
          <a:p>
            <a:pPr algn="just"/>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Phát</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triển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năng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lực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tìm</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hiểu</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văn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hóa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bản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địa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của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vùng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đất</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Tây</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Nguyên</a:t>
            </a:r>
            <a:r>
              <a:rPr lang="en-US" sz="3200" dirty="0">
                <a:solidFill>
                  <a:srgbClr val="009999"/>
                </a:solidFill>
                <a:latin typeface="Cambria" panose="02040503050406030204" pitchFamily="18" charset="0"/>
                <a:ea typeface="Cambria" panose="02040503050406030204" pitchFamily="18" charset="0"/>
              </a:rPr>
              <a:t>. </a:t>
            </a:r>
          </a:p>
          <a:p>
            <a:pPr algn="just"/>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Năng</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lực</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chung</a:t>
            </a:r>
            <a:r>
              <a:rPr lang="en-US" sz="3200" b="1"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giao</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tiếp</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hợp</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tác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giải</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quyết</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vấn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đề</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và</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sáng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tạo</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tự</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chủ</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tự</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học</a:t>
            </a:r>
            <a:endParaRPr lang="en-US" sz="3200" dirty="0">
              <a:solidFill>
                <a:srgbClr val="009999"/>
              </a:solidFill>
              <a:latin typeface="Cambria" panose="02040503050406030204" pitchFamily="18" charset="0"/>
              <a:ea typeface="Cambria" panose="02040503050406030204" pitchFamily="18" charset="0"/>
            </a:endParaRPr>
          </a:p>
          <a:p>
            <a:pPr algn="just"/>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Phẩm</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chất</a:t>
            </a:r>
            <a:r>
              <a:rPr lang="en-US" sz="3200" b="1"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yêu</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nước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chăm</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chỉ</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trách</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nhiệm</a:t>
            </a:r>
            <a:endParaRPr lang="en-US" sz="3200" dirty="0">
              <a:solidFill>
                <a:srgbClr val="009999"/>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92205B4D-7D8D-4FFB-AC5A-38FB5B3B6141}"/>
              </a:ext>
            </a:extLst>
          </p:cNvPr>
          <p:cNvPicPr>
            <a:picLocks noChangeAspect="1"/>
          </p:cNvPicPr>
          <p:nvPr/>
        </p:nvPicPr>
        <p:blipFill>
          <a:blip r:embed="rId3"/>
          <a:stretch>
            <a:fillRect/>
          </a:stretch>
        </p:blipFill>
        <p:spPr>
          <a:xfrm>
            <a:off x="2893203" y="244052"/>
            <a:ext cx="6498899" cy="157900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猪8"/>
          <p:cNvPicPr>
            <a:picLocks noChangeAspect="1"/>
          </p:cNvPicPr>
          <p:nvPr/>
        </p:nvPicPr>
        <p:blipFill>
          <a:blip r:embed="rId2"/>
          <a:stretch>
            <a:fillRect/>
          </a:stretch>
        </p:blipFill>
        <p:spPr>
          <a:xfrm>
            <a:off x="0" y="0"/>
            <a:ext cx="12192000" cy="6858000"/>
          </a:xfrm>
          <a:prstGeom prst="rect">
            <a:avLst/>
          </a:prstGeom>
        </p:spPr>
      </p:pic>
      <p:pic>
        <p:nvPicPr>
          <p:cNvPr id="3" name="图片 2" descr="猪7"/>
          <p:cNvPicPr>
            <a:picLocks noChangeAspect="1"/>
          </p:cNvPicPr>
          <p:nvPr/>
        </p:nvPicPr>
        <p:blipFill>
          <a:blip r:embed="rId3"/>
          <a:stretch>
            <a:fillRect/>
          </a:stretch>
        </p:blipFill>
        <p:spPr>
          <a:xfrm>
            <a:off x="1731645" y="4135120"/>
            <a:ext cx="2242185" cy="2413000"/>
          </a:xfrm>
          <a:prstGeom prst="rect">
            <a:avLst/>
          </a:prstGeom>
        </p:spPr>
      </p:pic>
      <p:pic>
        <p:nvPicPr>
          <p:cNvPr id="9" name="图片 8" descr="三只小猪2"/>
          <p:cNvPicPr>
            <a:picLocks noChangeAspect="1"/>
          </p:cNvPicPr>
          <p:nvPr/>
        </p:nvPicPr>
        <p:blipFill>
          <a:blip r:embed="rId4"/>
          <a:stretch>
            <a:fillRect/>
          </a:stretch>
        </p:blipFill>
        <p:spPr>
          <a:xfrm>
            <a:off x="3621405" y="2603500"/>
            <a:ext cx="509270" cy="354965"/>
          </a:xfrm>
          <a:prstGeom prst="rect">
            <a:avLst/>
          </a:prstGeom>
        </p:spPr>
      </p:pic>
      <p:pic>
        <p:nvPicPr>
          <p:cNvPr id="10" name="图片 9" descr="三只小猪1"/>
          <p:cNvPicPr>
            <a:picLocks noChangeAspect="1"/>
          </p:cNvPicPr>
          <p:nvPr/>
        </p:nvPicPr>
        <p:blipFill>
          <a:blip r:embed="rId5"/>
          <a:stretch>
            <a:fillRect/>
          </a:stretch>
        </p:blipFill>
        <p:spPr>
          <a:xfrm>
            <a:off x="7439025" y="859155"/>
            <a:ext cx="550545" cy="480060"/>
          </a:xfrm>
          <a:prstGeom prst="rect">
            <a:avLst/>
          </a:prstGeom>
        </p:spPr>
      </p:pic>
      <p:sp>
        <p:nvSpPr>
          <p:cNvPr id="14" name="云形 13"/>
          <p:cNvSpPr/>
          <p:nvPr/>
        </p:nvSpPr>
        <p:spPr>
          <a:xfrm>
            <a:off x="1586204" y="1119674"/>
            <a:ext cx="8052317" cy="4450702"/>
          </a:xfrm>
          <a:prstGeom prst="cloud">
            <a:avLst/>
          </a:prstGeom>
          <a:solidFill>
            <a:schemeClr val="bg1"/>
          </a:solidFill>
          <a:ln w="28575">
            <a:solidFill>
              <a:srgbClr val="44B5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1" name="Picture 10">
            <a:extLst>
              <a:ext uri="{FF2B5EF4-FFF2-40B4-BE49-F238E27FC236}">
                <a16:creationId xmlns:a16="http://schemas.microsoft.com/office/drawing/2014/main" id="{4188933E-5ACC-A5AB-4741-B2A4CE31E654}"/>
              </a:ext>
            </a:extLst>
          </p:cNvPr>
          <p:cNvPicPr>
            <a:picLocks noChangeAspect="1"/>
          </p:cNvPicPr>
          <p:nvPr/>
        </p:nvPicPr>
        <p:blipFill>
          <a:blip r:embed="rId6"/>
          <a:stretch>
            <a:fillRect/>
          </a:stretch>
        </p:blipFill>
        <p:spPr>
          <a:xfrm>
            <a:off x="2606773" y="1961378"/>
            <a:ext cx="6197404" cy="239328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3" name="图片 8" descr="10 (20)">
            <a:extLst>
              <a:ext uri="{FF2B5EF4-FFF2-40B4-BE49-F238E27FC236}">
                <a16:creationId xmlns:a16="http://schemas.microsoft.com/office/drawing/2014/main" id="{86A9BEC9-9B1B-9429-633A-E03D5254D6D2}"/>
              </a:ext>
            </a:extLst>
          </p:cNvPr>
          <p:cNvPicPr>
            <a:picLocks noChangeAspect="1"/>
          </p:cNvPicPr>
          <p:nvPr/>
        </p:nvPicPr>
        <p:blipFill>
          <a:blip r:embed="rId2"/>
          <a:srcRect l="12642" t="57976"/>
          <a:stretch>
            <a:fillRect/>
          </a:stretch>
        </p:blipFill>
        <p:spPr>
          <a:xfrm>
            <a:off x="1905" y="5401945"/>
            <a:ext cx="12190095" cy="1456055"/>
          </a:xfrm>
          <a:prstGeom prst="rect">
            <a:avLst/>
          </a:prstGeom>
        </p:spPr>
      </p:pic>
      <p:sp>
        <p:nvSpPr>
          <p:cNvPr id="4" name="圆角矩形 2">
            <a:extLst>
              <a:ext uri="{FF2B5EF4-FFF2-40B4-BE49-F238E27FC236}">
                <a16:creationId xmlns:a16="http://schemas.microsoft.com/office/drawing/2014/main" id="{EB4D7F77-44BE-F6F1-2EFC-36F178D810D0}"/>
              </a:ext>
            </a:extLst>
          </p:cNvPr>
          <p:cNvSpPr/>
          <p:nvPr/>
        </p:nvSpPr>
        <p:spPr>
          <a:xfrm>
            <a:off x="632306" y="1979011"/>
            <a:ext cx="7100879" cy="330174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6" name="图片 15" descr="千库网_矢量手绘卡通大树_元素编号11747067">
            <a:extLst>
              <a:ext uri="{FF2B5EF4-FFF2-40B4-BE49-F238E27FC236}">
                <a16:creationId xmlns:a16="http://schemas.microsoft.com/office/drawing/2014/main" id="{28EFFA28-3477-8A0E-9286-C7BC31551AFC}"/>
              </a:ext>
            </a:extLst>
          </p:cNvPr>
          <p:cNvPicPr>
            <a:picLocks noChangeAspect="1"/>
          </p:cNvPicPr>
          <p:nvPr/>
        </p:nvPicPr>
        <p:blipFill>
          <a:blip r:embed="rId3"/>
          <a:srcRect l="49104" t="18712" r="1349" b="16774"/>
          <a:stretch>
            <a:fillRect/>
          </a:stretch>
        </p:blipFill>
        <p:spPr>
          <a:xfrm flipH="1">
            <a:off x="8009255" y="50800"/>
            <a:ext cx="4182745" cy="6807200"/>
          </a:xfrm>
          <a:prstGeom prst="rect">
            <a:avLst/>
          </a:prstGeom>
        </p:spPr>
      </p:pic>
      <p:pic>
        <p:nvPicPr>
          <p:cNvPr id="7" name="图片 17" descr="588ku_d86e2212d3e726cc7abb62f88b3a8de2_12503752">
            <a:extLst>
              <a:ext uri="{FF2B5EF4-FFF2-40B4-BE49-F238E27FC236}">
                <a16:creationId xmlns:a16="http://schemas.microsoft.com/office/drawing/2014/main" id="{42FED62B-26FC-892E-A7F3-29AA0EE1B633}"/>
              </a:ext>
            </a:extLst>
          </p:cNvPr>
          <p:cNvPicPr>
            <a:picLocks noChangeAspect="1"/>
          </p:cNvPicPr>
          <p:nvPr/>
        </p:nvPicPr>
        <p:blipFill>
          <a:blip r:embed="rId4"/>
          <a:srcRect l="12001" t="23514" r="12823" b="62445"/>
          <a:stretch>
            <a:fillRect/>
          </a:stretch>
        </p:blipFill>
        <p:spPr>
          <a:xfrm>
            <a:off x="257569" y="602495"/>
            <a:ext cx="7559044" cy="1588770"/>
          </a:xfrm>
          <a:prstGeom prst="rect">
            <a:avLst/>
          </a:prstGeom>
        </p:spPr>
      </p:pic>
      <p:grpSp>
        <p:nvGrpSpPr>
          <p:cNvPr id="8" name="组合 1">
            <a:extLst>
              <a:ext uri="{FF2B5EF4-FFF2-40B4-BE49-F238E27FC236}">
                <a16:creationId xmlns:a16="http://schemas.microsoft.com/office/drawing/2014/main" id="{D2F5B7DC-05BF-4437-1856-F6E32F04EA8E}"/>
              </a:ext>
            </a:extLst>
          </p:cNvPr>
          <p:cNvGrpSpPr/>
          <p:nvPr/>
        </p:nvGrpSpPr>
        <p:grpSpPr>
          <a:xfrm>
            <a:off x="3468525" y="1797629"/>
            <a:ext cx="1606550" cy="1460500"/>
            <a:chOff x="5053" y="3383"/>
            <a:chExt cx="2530" cy="2300"/>
          </a:xfrm>
        </p:grpSpPr>
        <p:sp>
          <p:nvSpPr>
            <p:cNvPr id="9" name="文本框 179">
              <a:extLst>
                <a:ext uri="{FF2B5EF4-FFF2-40B4-BE49-F238E27FC236}">
                  <a16:creationId xmlns:a16="http://schemas.microsoft.com/office/drawing/2014/main" id="{A3401750-CECC-94D6-9A26-75A3706BC94B}"/>
                </a:ext>
              </a:extLst>
            </p:cNvPr>
            <p:cNvSpPr txBox="1">
              <a:spLocks noChangeArrowheads="1"/>
            </p:cNvSpPr>
            <p:nvPr/>
          </p:nvSpPr>
          <p:spPr bwMode="auto">
            <a:xfrm flipH="1">
              <a:off x="5053" y="3785"/>
              <a:ext cx="2530" cy="17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43C1B4"/>
                  </a:solidFill>
                  <a:effectLst/>
                  <a:uLnTx/>
                  <a:uFillTx/>
                  <a:latin typeface="UTM Futura Extra" panose="02040603050506020204" pitchFamily="18" charset="0"/>
                  <a:ea typeface="思源黑体 CN Bold" panose="020B0800000000000000" charset="-122"/>
                  <a:cs typeface="思源黑体 CN Bold" panose="020B0800000000000000" charset="-122"/>
                  <a:sym typeface="Arial" panose="020B0604020202020204" pitchFamily="34" charset="0"/>
                </a:rPr>
                <a:t>1</a:t>
              </a:r>
            </a:p>
          </p:txBody>
        </p:sp>
        <p:sp>
          <p:nvSpPr>
            <p:cNvPr id="14" name="任意多边形: 形状 41">
              <a:extLst>
                <a:ext uri="{FF2B5EF4-FFF2-40B4-BE49-F238E27FC236}">
                  <a16:creationId xmlns:a16="http://schemas.microsoft.com/office/drawing/2014/main" id="{C2AF7887-2795-9B00-F416-AA2530BC4068}"/>
                </a:ext>
              </a:extLst>
            </p:cNvPr>
            <p:cNvSpPr/>
            <p:nvPr/>
          </p:nvSpPr>
          <p:spPr>
            <a:xfrm rot="20523503">
              <a:off x="5354" y="3383"/>
              <a:ext cx="2194" cy="2300"/>
            </a:xfrm>
            <a:custGeom>
              <a:avLst/>
              <a:gdLst>
                <a:gd name="connsiteX0" fmla="*/ 124837 w 188201"/>
                <a:gd name="connsiteY0" fmla="*/ 9654 h 196812"/>
                <a:gd name="connsiteX1" fmla="*/ 131885 w 188201"/>
                <a:gd name="connsiteY1" fmla="*/ 58232 h 196812"/>
                <a:gd name="connsiteX2" fmla="*/ 137981 w 188201"/>
                <a:gd name="connsiteY2" fmla="*/ 66709 h 196812"/>
                <a:gd name="connsiteX3" fmla="*/ 181987 w 188201"/>
                <a:gd name="connsiteY3" fmla="*/ 88426 h 196812"/>
                <a:gd name="connsiteX4" fmla="*/ 181987 w 188201"/>
                <a:gd name="connsiteY4" fmla="*/ 108524 h 196812"/>
                <a:gd name="connsiteX5" fmla="*/ 137981 w 188201"/>
                <a:gd name="connsiteY5" fmla="*/ 130145 h 196812"/>
                <a:gd name="connsiteX6" fmla="*/ 131885 w 188201"/>
                <a:gd name="connsiteY6" fmla="*/ 138623 h 196812"/>
                <a:gd name="connsiteX7" fmla="*/ 124741 w 188201"/>
                <a:gd name="connsiteY7" fmla="*/ 187200 h 196812"/>
                <a:gd name="connsiteX8" fmla="*/ 105596 w 188201"/>
                <a:gd name="connsiteY8" fmla="*/ 193391 h 196812"/>
                <a:gd name="connsiteX9" fmla="*/ 71401 w 188201"/>
                <a:gd name="connsiteY9" fmla="*/ 158244 h 196812"/>
                <a:gd name="connsiteX10" fmla="*/ 61495 w 188201"/>
                <a:gd name="connsiteY10" fmla="*/ 155006 h 196812"/>
                <a:gd name="connsiteX11" fmla="*/ 13108 w 188201"/>
                <a:gd name="connsiteY11" fmla="*/ 163292 h 196812"/>
                <a:gd name="connsiteX12" fmla="*/ 1297 w 188201"/>
                <a:gd name="connsiteY12" fmla="*/ 147005 h 196812"/>
                <a:gd name="connsiteX13" fmla="*/ 24157 w 188201"/>
                <a:gd name="connsiteY13" fmla="*/ 103571 h 196812"/>
                <a:gd name="connsiteX14" fmla="*/ 24157 w 188201"/>
                <a:gd name="connsiteY14" fmla="*/ 93093 h 196812"/>
                <a:gd name="connsiteX15" fmla="*/ 1392 w 188201"/>
                <a:gd name="connsiteY15" fmla="*/ 49659 h 196812"/>
                <a:gd name="connsiteX16" fmla="*/ 13204 w 188201"/>
                <a:gd name="connsiteY16" fmla="*/ 33371 h 196812"/>
                <a:gd name="connsiteX17" fmla="*/ 61590 w 188201"/>
                <a:gd name="connsiteY17" fmla="*/ 41753 h 196812"/>
                <a:gd name="connsiteX18" fmla="*/ 71497 w 188201"/>
                <a:gd name="connsiteY18" fmla="*/ 38515 h 196812"/>
                <a:gd name="connsiteX19" fmla="*/ 105787 w 188201"/>
                <a:gd name="connsiteY19" fmla="*/ 3463 h 196812"/>
                <a:gd name="connsiteX20" fmla="*/ 124837 w 188201"/>
                <a:gd name="connsiteY20" fmla="*/ 9654 h 19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201" h="196812">
                  <a:moveTo>
                    <a:pt x="124837" y="9654"/>
                  </a:moveTo>
                  <a:lnTo>
                    <a:pt x="131885" y="58232"/>
                  </a:lnTo>
                  <a:cubicBezTo>
                    <a:pt x="132456" y="61851"/>
                    <a:pt x="134742" y="65090"/>
                    <a:pt x="137981" y="66709"/>
                  </a:cubicBezTo>
                  <a:lnTo>
                    <a:pt x="181987" y="88426"/>
                  </a:lnTo>
                  <a:cubicBezTo>
                    <a:pt x="190273" y="92522"/>
                    <a:pt x="190273" y="104428"/>
                    <a:pt x="181987" y="108524"/>
                  </a:cubicBezTo>
                  <a:lnTo>
                    <a:pt x="137981" y="130145"/>
                  </a:lnTo>
                  <a:cubicBezTo>
                    <a:pt x="134647" y="131765"/>
                    <a:pt x="132361" y="134908"/>
                    <a:pt x="131885" y="138623"/>
                  </a:cubicBezTo>
                  <a:lnTo>
                    <a:pt x="124741" y="187200"/>
                  </a:lnTo>
                  <a:cubicBezTo>
                    <a:pt x="123408" y="196439"/>
                    <a:pt x="112073" y="200059"/>
                    <a:pt x="105596" y="193391"/>
                  </a:cubicBezTo>
                  <a:lnTo>
                    <a:pt x="71401" y="158244"/>
                  </a:lnTo>
                  <a:cubicBezTo>
                    <a:pt x="68830" y="155577"/>
                    <a:pt x="65115" y="154434"/>
                    <a:pt x="61495" y="155006"/>
                  </a:cubicBezTo>
                  <a:lnTo>
                    <a:pt x="13108" y="163292"/>
                  </a:lnTo>
                  <a:cubicBezTo>
                    <a:pt x="3964" y="164816"/>
                    <a:pt x="-2989" y="155196"/>
                    <a:pt x="1297" y="147005"/>
                  </a:cubicBezTo>
                  <a:lnTo>
                    <a:pt x="24157" y="103571"/>
                  </a:lnTo>
                  <a:cubicBezTo>
                    <a:pt x="25872" y="100332"/>
                    <a:pt x="25872" y="96427"/>
                    <a:pt x="24157" y="93093"/>
                  </a:cubicBezTo>
                  <a:lnTo>
                    <a:pt x="1392" y="49659"/>
                  </a:lnTo>
                  <a:cubicBezTo>
                    <a:pt x="-2894" y="41468"/>
                    <a:pt x="4059" y="31847"/>
                    <a:pt x="13204" y="33371"/>
                  </a:cubicBezTo>
                  <a:lnTo>
                    <a:pt x="61590" y="41753"/>
                  </a:lnTo>
                  <a:cubicBezTo>
                    <a:pt x="65210" y="42420"/>
                    <a:pt x="68925" y="41182"/>
                    <a:pt x="71497" y="38515"/>
                  </a:cubicBezTo>
                  <a:lnTo>
                    <a:pt x="105787" y="3463"/>
                  </a:lnTo>
                  <a:cubicBezTo>
                    <a:pt x="112168" y="-3300"/>
                    <a:pt x="123503" y="415"/>
                    <a:pt x="124837" y="9654"/>
                  </a:cubicBezTo>
                  <a:close/>
                </a:path>
              </a:pathLst>
            </a:custGeom>
            <a:noFill/>
            <a:ln w="19050" cap="flat">
              <a:solidFill>
                <a:srgbClr val="43C1B4">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grpSp>
      <p:pic>
        <p:nvPicPr>
          <p:cNvPr id="15" name="Picture 14">
            <a:extLst>
              <a:ext uri="{FF2B5EF4-FFF2-40B4-BE49-F238E27FC236}">
                <a16:creationId xmlns:a16="http://schemas.microsoft.com/office/drawing/2014/main" id="{8D4D098C-41F8-848E-D0B6-64366B14F59B}"/>
              </a:ext>
            </a:extLst>
          </p:cNvPr>
          <p:cNvPicPr>
            <a:picLocks noChangeAspect="1"/>
          </p:cNvPicPr>
          <p:nvPr/>
        </p:nvPicPr>
        <p:blipFill>
          <a:blip r:embed="rId5"/>
          <a:stretch>
            <a:fillRect/>
          </a:stretch>
        </p:blipFill>
        <p:spPr>
          <a:xfrm>
            <a:off x="578509" y="2896272"/>
            <a:ext cx="7206097" cy="250567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 name="图片 1" descr="三只小猪3"/>
          <p:cNvPicPr>
            <a:picLocks noChangeAspect="1"/>
          </p:cNvPicPr>
          <p:nvPr/>
        </p:nvPicPr>
        <p:blipFill>
          <a:blip r:embed="rId2"/>
          <a:stretch>
            <a:fillRect/>
          </a:stretch>
        </p:blipFill>
        <p:spPr>
          <a:xfrm>
            <a:off x="173355" y="4062730"/>
            <a:ext cx="11517630" cy="2256790"/>
          </a:xfrm>
          <a:prstGeom prst="rect">
            <a:avLst/>
          </a:prstGeom>
        </p:spPr>
      </p:pic>
      <p:pic>
        <p:nvPicPr>
          <p:cNvPr id="16" name="图片 7">
            <a:extLst>
              <a:ext uri="{FF2B5EF4-FFF2-40B4-BE49-F238E27FC236}">
                <a16:creationId xmlns:a16="http://schemas.microsoft.com/office/drawing/2014/main" id="{D341ED2C-7E20-91B3-4D9A-8D9683756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66" y="1147367"/>
            <a:ext cx="4485173" cy="5830726"/>
          </a:xfrm>
          <a:prstGeom prst="rect">
            <a:avLst/>
          </a:prstGeom>
        </p:spPr>
      </p:pic>
      <p:grpSp>
        <p:nvGrpSpPr>
          <p:cNvPr id="18" name="Group 17">
            <a:extLst>
              <a:ext uri="{FF2B5EF4-FFF2-40B4-BE49-F238E27FC236}">
                <a16:creationId xmlns:a16="http://schemas.microsoft.com/office/drawing/2014/main" id="{91A0626C-6E37-83F4-BCB4-B005E59F6AB4}"/>
              </a:ext>
            </a:extLst>
          </p:cNvPr>
          <p:cNvGrpSpPr/>
          <p:nvPr/>
        </p:nvGrpSpPr>
        <p:grpSpPr>
          <a:xfrm>
            <a:off x="4113346" y="633657"/>
            <a:ext cx="7503266" cy="2256790"/>
            <a:chOff x="4113346" y="633657"/>
            <a:chExt cx="7503266" cy="2256790"/>
          </a:xfrm>
        </p:grpSpPr>
        <p:sp>
          <p:nvSpPr>
            <p:cNvPr id="11" name="矩形标注 10"/>
            <p:cNvSpPr/>
            <p:nvPr/>
          </p:nvSpPr>
          <p:spPr>
            <a:xfrm>
              <a:off x="4113346" y="633657"/>
              <a:ext cx="7503266" cy="2256790"/>
            </a:xfrm>
            <a:prstGeom prst="wedgeRectCallout">
              <a:avLst>
                <a:gd name="adj1" fmla="val -56992"/>
                <a:gd name="adj2" fmla="val 33135"/>
              </a:avLst>
            </a:prstGeom>
            <a:solidFill>
              <a:srgbClr val="44B576"/>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 name="TextBox 16">
              <a:extLst>
                <a:ext uri="{FF2B5EF4-FFF2-40B4-BE49-F238E27FC236}">
                  <a16:creationId xmlns:a16="http://schemas.microsoft.com/office/drawing/2014/main" id="{E50D5E13-C2E9-1CDC-F947-21F6598355AA}"/>
                </a:ext>
              </a:extLst>
            </p:cNvPr>
            <p:cNvSpPr txBox="1"/>
            <p:nvPr/>
          </p:nvSpPr>
          <p:spPr>
            <a:xfrm>
              <a:off x="4321725" y="783771"/>
              <a:ext cx="7131172" cy="1837426"/>
            </a:xfrm>
            <a:prstGeom prst="rect">
              <a:avLst/>
            </a:prstGeom>
            <a:noFill/>
          </p:spPr>
          <p:txBody>
            <a:bodyPr wrap="square" rtlCol="0">
              <a:spAutoFit/>
            </a:bodyPr>
            <a:lstStyle/>
            <a:p>
              <a:pPr marL="0" marR="0" indent="-1905" algn="just">
                <a:lnSpc>
                  <a:spcPct val="115000"/>
                </a:lnSpc>
                <a:spcBef>
                  <a:spcPts val="0"/>
                </a:spcBef>
                <a:spcAft>
                  <a:spcPts val="0"/>
                </a:spcAft>
              </a:pPr>
              <a:r>
                <a:rPr lang="en-US" sz="3600" b="1" dirty="0">
                  <a:solidFill>
                    <a:schemeClr val="bg1"/>
                  </a:solidFill>
                  <a:effectLst/>
                  <a:latin typeface="Cambria" panose="02040503050406030204" pitchFamily="18" charset="0"/>
                  <a:ea typeface="Cambria" panose="02040503050406030204" pitchFamily="18" charset="0"/>
                </a:rPr>
                <a:t>+ Em </a:t>
              </a:r>
              <a:r>
                <a:rPr lang="en-US" sz="3600" b="1" dirty="0" err="1">
                  <a:solidFill>
                    <a:schemeClr val="bg1"/>
                  </a:solidFill>
                  <a:effectLst/>
                  <a:latin typeface="Cambria" panose="02040503050406030204" pitchFamily="18" charset="0"/>
                  <a:ea typeface="Cambria" panose="02040503050406030204" pitchFamily="18" charset="0"/>
                </a:rPr>
                <a:t>hãy</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cho</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biết</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đây</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là</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lễ</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hội</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gì</a:t>
              </a:r>
              <a:r>
                <a:rPr lang="en-US" sz="3600" b="1" dirty="0">
                  <a:solidFill>
                    <a:schemeClr val="bg1"/>
                  </a:solidFill>
                  <a:effectLst/>
                  <a:latin typeface="Cambria" panose="02040503050406030204" pitchFamily="18" charset="0"/>
                  <a:ea typeface="Cambria" panose="02040503050406030204" pitchFamily="18" charset="0"/>
                </a:rPr>
                <a:t>? </a:t>
              </a:r>
            </a:p>
            <a:p>
              <a:pPr algn="just"/>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Nhạc</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cụ</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nào</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được</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sử</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dụng</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trong</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lễ</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hội</a:t>
              </a:r>
              <a:r>
                <a:rPr lang="en-US" sz="3600" b="1" dirty="0">
                  <a:solidFill>
                    <a:schemeClr val="bg1"/>
                  </a:solidFill>
                  <a:effectLst/>
                  <a:latin typeface="Cambria" panose="02040503050406030204" pitchFamily="18" charset="0"/>
                  <a:ea typeface="Cambria" panose="02040503050406030204" pitchFamily="18" charset="0"/>
                </a:rPr>
                <a:t>? </a:t>
              </a:r>
              <a:endParaRPr lang="en-US" sz="3600" b="1" dirty="0">
                <a:solidFill>
                  <a:schemeClr val="bg1"/>
                </a:solidFill>
                <a:latin typeface="Cambria" panose="02040503050406030204" pitchFamily="18" charset="0"/>
                <a:ea typeface="Cambria" panose="020405030504060302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 name="Picture 5">
            <a:extLst>
              <a:ext uri="{FF2B5EF4-FFF2-40B4-BE49-F238E27FC236}">
                <a16:creationId xmlns:a16="http://schemas.microsoft.com/office/drawing/2014/main" id="{65D4AD96-CD12-8A03-7728-724AF5EC8E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19" y="2981130"/>
            <a:ext cx="4194224" cy="3494768"/>
          </a:xfrm>
          <a:prstGeom prst="rect">
            <a:avLst/>
          </a:prstGeom>
        </p:spPr>
      </p:pic>
      <p:grpSp>
        <p:nvGrpSpPr>
          <p:cNvPr id="8" name="Group 7">
            <a:extLst>
              <a:ext uri="{FF2B5EF4-FFF2-40B4-BE49-F238E27FC236}">
                <a16:creationId xmlns:a16="http://schemas.microsoft.com/office/drawing/2014/main" id="{1D7088DB-FCC7-D909-5EEE-64E6861276FB}"/>
              </a:ext>
            </a:extLst>
          </p:cNvPr>
          <p:cNvGrpSpPr/>
          <p:nvPr/>
        </p:nvGrpSpPr>
        <p:grpSpPr>
          <a:xfrm>
            <a:off x="4065904" y="689901"/>
            <a:ext cx="6962879" cy="4889806"/>
            <a:chOff x="4065904" y="689901"/>
            <a:chExt cx="6962879" cy="4889806"/>
          </a:xfrm>
        </p:grpSpPr>
        <p:sp>
          <p:nvSpPr>
            <p:cNvPr id="2" name="缺角矩形 1"/>
            <p:cNvSpPr/>
            <p:nvPr/>
          </p:nvSpPr>
          <p:spPr>
            <a:xfrm>
              <a:off x="4065904" y="689901"/>
              <a:ext cx="6962879" cy="4889806"/>
            </a:xfrm>
            <a:prstGeom prst="plaque">
              <a:avLst>
                <a:gd name="adj" fmla="val 7820"/>
              </a:avLst>
            </a:prstGeom>
            <a:solidFill>
              <a:srgbClr val="44B576"/>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7" name="TextBox 6">
              <a:extLst>
                <a:ext uri="{FF2B5EF4-FFF2-40B4-BE49-F238E27FC236}">
                  <a16:creationId xmlns:a16="http://schemas.microsoft.com/office/drawing/2014/main" id="{4CAC9666-E0FD-199B-2C3E-54D2EF866BF6}"/>
                </a:ext>
              </a:extLst>
            </p:cNvPr>
            <p:cNvSpPr txBox="1"/>
            <p:nvPr/>
          </p:nvSpPr>
          <p:spPr>
            <a:xfrm>
              <a:off x="4191098" y="1143704"/>
              <a:ext cx="6688397" cy="4008277"/>
            </a:xfrm>
            <a:prstGeom prst="rect">
              <a:avLst/>
            </a:prstGeom>
            <a:noFill/>
          </p:spPr>
          <p:txBody>
            <a:bodyPr wrap="square" rtlCol="0">
              <a:spAutoFit/>
            </a:bodyPr>
            <a:lstStyle/>
            <a:p>
              <a:pPr marL="0" marR="0" indent="-1905" algn="just">
                <a:lnSpc>
                  <a:spcPct val="115000"/>
                </a:lnSpc>
                <a:spcBef>
                  <a:spcPts val="0"/>
                </a:spcBef>
                <a:spcAft>
                  <a:spcPts val="0"/>
                </a:spcAft>
              </a:pPr>
              <a:r>
                <a:rPr lang="vi-VN" sz="3200" b="1" dirty="0">
                  <a:solidFill>
                    <a:schemeClr val="bg1"/>
                  </a:solidFill>
                  <a:effectLst/>
                  <a:latin typeface="Cambria" panose="02040503050406030204" pitchFamily="18" charset="0"/>
                  <a:ea typeface="Cambria" panose="02040503050406030204" pitchFamily="18" charset="0"/>
                </a:rPr>
                <a:t>Từ bao đời nay, cồng chiêng đã trở thành một phần không thể thiếu trong đời sống tinh thần của đồng bào Tây Nguyên. Em biết dân tộc nào ở Tây Nguyên gắn bó với cồng chiêng? Lễ hội </a:t>
              </a:r>
              <a:r>
                <a:rPr lang="vi-VN" sz="3200" b="1" dirty="0">
                  <a:solidFill>
                    <a:schemeClr val="bg1"/>
                  </a:solidFill>
                  <a:latin typeface="Cambria" panose="02040503050406030204" pitchFamily="18" charset="0"/>
                  <a:ea typeface="Cambria" panose="02040503050406030204" pitchFamily="18" charset="0"/>
                </a:rPr>
                <a:t>C</a:t>
              </a:r>
              <a:r>
                <a:rPr lang="vi-VN" sz="3200" b="1" dirty="0">
                  <a:solidFill>
                    <a:schemeClr val="bg1"/>
                  </a:solidFill>
                  <a:effectLst/>
                  <a:latin typeface="Cambria" panose="02040503050406030204" pitchFamily="18" charset="0"/>
                  <a:ea typeface="Cambria" panose="02040503050406030204" pitchFamily="18" charset="0"/>
                </a:rPr>
                <a:t>ồng chiêng Tây Nguyên có điểm gì đặc biệt? </a:t>
              </a:r>
              <a:endParaRPr lang="en-US" sz="3200" b="1" dirty="0">
                <a:solidFill>
                  <a:schemeClr val="bg1"/>
                </a:solidFill>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8ABE4DD5-B9CB-F464-CD2B-184AA05EFE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 b="95000" l="7867" r="90267">
                        <a14:foregroundMark x1="41000" y1="4133" x2="37200" y2="10333"/>
                        <a14:foregroundMark x1="37200" y1="10333" x2="33733" y2="13200"/>
                        <a14:foregroundMark x1="42333" y1="2867" x2="47067" y2="867"/>
                        <a14:foregroundMark x1="57600" y1="2333" x2="64267" y2="12933"/>
                        <a14:foregroundMark x1="53933" y1="333" x2="58533" y2="2067"/>
                        <a14:foregroundMark x1="37000" y1="87000" x2="54733" y2="91867"/>
                        <a14:foregroundMark x1="9400" y1="47133" x2="7933" y2="58800"/>
                        <a14:foregroundMark x1="90067" y1="85067" x2="90333" y2="88067"/>
                        <a14:foregroundMark x1="57867" y1="94067" x2="65267" y2="92667"/>
                        <a14:foregroundMark x1="65267" y1="92667" x2="65867" y2="92667"/>
                        <a14:foregroundMark x1="90067" y1="49400" x2="90067" y2="56067"/>
                        <a14:foregroundMark x1="47267" y1="95000" x2="53600" y2="95000"/>
                      </a14:backgroundRemoval>
                    </a14:imgEffect>
                  </a14:imgLayer>
                </a14:imgProps>
              </a:ext>
            </a:extLst>
          </a:blip>
          <a:stretch>
            <a:fillRect/>
          </a:stretch>
        </p:blipFill>
        <p:spPr>
          <a:xfrm rot="20070253">
            <a:off x="10120685" y="4823928"/>
            <a:ext cx="1965485" cy="196548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TextBox 1">
            <a:extLst>
              <a:ext uri="{FF2B5EF4-FFF2-40B4-BE49-F238E27FC236}">
                <a16:creationId xmlns:a16="http://schemas.microsoft.com/office/drawing/2014/main" id="{E30C7AC6-4B73-43EA-CE37-30740B3C4084}"/>
              </a:ext>
            </a:extLst>
          </p:cNvPr>
          <p:cNvSpPr txBox="1"/>
          <p:nvPr/>
        </p:nvSpPr>
        <p:spPr>
          <a:xfrm>
            <a:off x="699795" y="653143"/>
            <a:ext cx="10935478" cy="5309146"/>
          </a:xfrm>
          <a:prstGeom prst="rect">
            <a:avLst/>
          </a:prstGeom>
          <a:noFill/>
        </p:spPr>
        <p:txBody>
          <a:bodyPr wrap="square" rtlCol="0">
            <a:spAutoFit/>
          </a:bodyPr>
          <a:lstStyle/>
          <a:p>
            <a:pPr algn="just">
              <a:spcBef>
                <a:spcPts val="600"/>
              </a:spcBef>
            </a:pPr>
            <a:r>
              <a:rPr lang="vi-VN" sz="3600" b="1" dirty="0">
                <a:solidFill>
                  <a:schemeClr val="accent6">
                    <a:lumMod val="50000"/>
                  </a:schemeClr>
                </a:solidFill>
                <a:latin typeface="Cambria" panose="02040503050406030204" pitchFamily="18" charset="0"/>
                <a:ea typeface="Cambria" panose="02040503050406030204" pitchFamily="18" charset="0"/>
              </a:rPr>
              <a:t>- Các dân tộc ở Tây Nguyên gắn bó với cồng chiêng là: Ê Đê, Gia Rai, Ba Na, Mạ, Xơ Đăng, Cơ Ho, Mnông…</a:t>
            </a:r>
          </a:p>
          <a:p>
            <a:pPr algn="just">
              <a:spcBef>
                <a:spcPts val="600"/>
              </a:spcBef>
            </a:pPr>
            <a:r>
              <a:rPr lang="vi-VN" sz="3600" b="1" dirty="0">
                <a:solidFill>
                  <a:schemeClr val="accent6">
                    <a:lumMod val="50000"/>
                  </a:schemeClr>
                </a:solidFill>
                <a:latin typeface="Cambria" panose="02040503050406030204" pitchFamily="18" charset="0"/>
                <a:ea typeface="Cambria" panose="02040503050406030204" pitchFamily="18" charset="0"/>
              </a:rPr>
              <a:t>- Điểm đặc biệt của lễ hội cồng chiêng:</a:t>
            </a:r>
          </a:p>
          <a:p>
            <a:pPr algn="just">
              <a:spcBef>
                <a:spcPts val="600"/>
              </a:spcBef>
            </a:pPr>
            <a:r>
              <a:rPr lang="vi-VN" sz="3600" b="1" dirty="0">
                <a:solidFill>
                  <a:srgbClr val="00B050"/>
                </a:solidFill>
                <a:latin typeface="Cambria" panose="02040503050406030204" pitchFamily="18" charset="0"/>
                <a:ea typeface="Cambria" panose="02040503050406030204" pitchFamily="18" charset="0"/>
              </a:rPr>
              <a:t>+ Được tổ chức luân phiên hằng năm ở các tỉnh thuộc Không gian văn hóa Cồng chiêng Tây Nguyên.</a:t>
            </a:r>
          </a:p>
          <a:p>
            <a:pPr algn="just">
              <a:spcBef>
                <a:spcPts val="600"/>
              </a:spcBef>
            </a:pPr>
            <a:r>
              <a:rPr lang="vi-VN" sz="3600" b="1" dirty="0">
                <a:solidFill>
                  <a:srgbClr val="00B050"/>
                </a:solidFill>
                <a:latin typeface="Cambria" panose="02040503050406030204" pitchFamily="18" charset="0"/>
                <a:ea typeface="Cambria" panose="02040503050406030204" pitchFamily="18" charset="0"/>
              </a:rPr>
              <a:t>+ Trong lễ hội, nghệ nhân của các tỉnh sẽ trình diễn cồng chiêng, biểu diễn không gian văn hóa của tỉnh mình.</a:t>
            </a:r>
            <a:endParaRPr lang="en-US" sz="3600" b="1" dirty="0">
              <a:solidFill>
                <a:srgbClr val="00B050"/>
              </a:solidFill>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 name="图片 8" descr="10 (20)">
            <a:extLst>
              <a:ext uri="{FF2B5EF4-FFF2-40B4-BE49-F238E27FC236}">
                <a16:creationId xmlns:a16="http://schemas.microsoft.com/office/drawing/2014/main" id="{F629FA5D-B1EE-4C57-692A-EA696FC9D9B9}"/>
              </a:ext>
            </a:extLst>
          </p:cNvPr>
          <p:cNvPicPr>
            <a:picLocks noChangeAspect="1"/>
          </p:cNvPicPr>
          <p:nvPr/>
        </p:nvPicPr>
        <p:blipFill>
          <a:blip r:embed="rId2"/>
          <a:srcRect l="12642" t="57976"/>
          <a:stretch>
            <a:fillRect/>
          </a:stretch>
        </p:blipFill>
        <p:spPr>
          <a:xfrm>
            <a:off x="1905" y="5401945"/>
            <a:ext cx="12190095" cy="1456055"/>
          </a:xfrm>
          <a:prstGeom prst="rect">
            <a:avLst/>
          </a:prstGeom>
        </p:spPr>
      </p:pic>
      <p:sp>
        <p:nvSpPr>
          <p:cNvPr id="6" name="圆角矩形 2">
            <a:extLst>
              <a:ext uri="{FF2B5EF4-FFF2-40B4-BE49-F238E27FC236}">
                <a16:creationId xmlns:a16="http://schemas.microsoft.com/office/drawing/2014/main" id="{EB5F93BD-82C1-767D-F770-B51D8D1F0E03}"/>
              </a:ext>
            </a:extLst>
          </p:cNvPr>
          <p:cNvSpPr/>
          <p:nvPr/>
        </p:nvSpPr>
        <p:spPr>
          <a:xfrm>
            <a:off x="1008302" y="2011137"/>
            <a:ext cx="7100879" cy="304589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8" name="图片 15" descr="千库网_矢量手绘卡通大树_元素编号11747067">
            <a:extLst>
              <a:ext uri="{FF2B5EF4-FFF2-40B4-BE49-F238E27FC236}">
                <a16:creationId xmlns:a16="http://schemas.microsoft.com/office/drawing/2014/main" id="{0EE0AEF6-083A-3EC3-0FBB-4637A216490F}"/>
              </a:ext>
            </a:extLst>
          </p:cNvPr>
          <p:cNvPicPr>
            <a:picLocks noChangeAspect="1"/>
          </p:cNvPicPr>
          <p:nvPr/>
        </p:nvPicPr>
        <p:blipFill>
          <a:blip r:embed="rId3"/>
          <a:srcRect l="49104" t="18712" r="1349" b="16774"/>
          <a:stretch>
            <a:fillRect/>
          </a:stretch>
        </p:blipFill>
        <p:spPr>
          <a:xfrm flipH="1">
            <a:off x="8009255" y="50800"/>
            <a:ext cx="4182745" cy="6807200"/>
          </a:xfrm>
          <a:prstGeom prst="rect">
            <a:avLst/>
          </a:prstGeom>
        </p:spPr>
      </p:pic>
      <p:pic>
        <p:nvPicPr>
          <p:cNvPr id="10" name="图片 17" descr="588ku_d86e2212d3e726cc7abb62f88b3a8de2_12503752">
            <a:extLst>
              <a:ext uri="{FF2B5EF4-FFF2-40B4-BE49-F238E27FC236}">
                <a16:creationId xmlns:a16="http://schemas.microsoft.com/office/drawing/2014/main" id="{07D4A8C7-7A78-5A5B-8102-4A8181E88D6D}"/>
              </a:ext>
            </a:extLst>
          </p:cNvPr>
          <p:cNvPicPr>
            <a:picLocks noChangeAspect="1"/>
          </p:cNvPicPr>
          <p:nvPr/>
        </p:nvPicPr>
        <p:blipFill>
          <a:blip r:embed="rId4"/>
          <a:srcRect l="12001" t="23514" r="12823" b="62445"/>
          <a:stretch>
            <a:fillRect/>
          </a:stretch>
        </p:blipFill>
        <p:spPr>
          <a:xfrm>
            <a:off x="633565" y="634620"/>
            <a:ext cx="7559044" cy="1588770"/>
          </a:xfrm>
          <a:prstGeom prst="rect">
            <a:avLst/>
          </a:prstGeom>
        </p:spPr>
      </p:pic>
      <p:grpSp>
        <p:nvGrpSpPr>
          <p:cNvPr id="11" name="组合 1">
            <a:extLst>
              <a:ext uri="{FF2B5EF4-FFF2-40B4-BE49-F238E27FC236}">
                <a16:creationId xmlns:a16="http://schemas.microsoft.com/office/drawing/2014/main" id="{502D0118-4815-419F-C7F6-37990C2D8E28}"/>
              </a:ext>
            </a:extLst>
          </p:cNvPr>
          <p:cNvGrpSpPr/>
          <p:nvPr/>
        </p:nvGrpSpPr>
        <p:grpSpPr>
          <a:xfrm>
            <a:off x="3844521" y="1829754"/>
            <a:ext cx="1606550" cy="1460500"/>
            <a:chOff x="5053" y="3383"/>
            <a:chExt cx="2530" cy="2300"/>
          </a:xfrm>
        </p:grpSpPr>
        <p:sp>
          <p:nvSpPr>
            <p:cNvPr id="12" name="文本框 179">
              <a:extLst>
                <a:ext uri="{FF2B5EF4-FFF2-40B4-BE49-F238E27FC236}">
                  <a16:creationId xmlns:a16="http://schemas.microsoft.com/office/drawing/2014/main" id="{7E14333F-932D-7FE4-27AC-7E4AA45DBA36}"/>
                </a:ext>
              </a:extLst>
            </p:cNvPr>
            <p:cNvSpPr txBox="1">
              <a:spLocks noChangeArrowheads="1"/>
            </p:cNvSpPr>
            <p:nvPr/>
          </p:nvSpPr>
          <p:spPr bwMode="auto">
            <a:xfrm flipH="1">
              <a:off x="5053" y="3785"/>
              <a:ext cx="2530" cy="17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43C1B4"/>
                  </a:solidFill>
                  <a:effectLst/>
                  <a:uLnTx/>
                  <a:uFillTx/>
                  <a:latin typeface="UTM Futura Extra" panose="02040603050506020204" pitchFamily="18" charset="0"/>
                  <a:ea typeface="思源黑体 CN Bold" panose="020B0800000000000000" charset="-122"/>
                  <a:cs typeface="思源黑体 CN Bold" panose="020B0800000000000000" charset="-122"/>
                  <a:sym typeface="Arial" panose="020B0604020202020204" pitchFamily="34" charset="0"/>
                </a:rPr>
                <a:t>2</a:t>
              </a:r>
            </a:p>
          </p:txBody>
        </p:sp>
        <p:sp>
          <p:nvSpPr>
            <p:cNvPr id="13" name="任意多边形: 形状 41">
              <a:extLst>
                <a:ext uri="{FF2B5EF4-FFF2-40B4-BE49-F238E27FC236}">
                  <a16:creationId xmlns:a16="http://schemas.microsoft.com/office/drawing/2014/main" id="{72DBF02B-7699-05E5-DBDA-FF8F51EA0886}"/>
                </a:ext>
              </a:extLst>
            </p:cNvPr>
            <p:cNvSpPr/>
            <p:nvPr/>
          </p:nvSpPr>
          <p:spPr>
            <a:xfrm rot="20523503">
              <a:off x="5354" y="3383"/>
              <a:ext cx="2194" cy="2300"/>
            </a:xfrm>
            <a:custGeom>
              <a:avLst/>
              <a:gdLst>
                <a:gd name="connsiteX0" fmla="*/ 124837 w 188201"/>
                <a:gd name="connsiteY0" fmla="*/ 9654 h 196812"/>
                <a:gd name="connsiteX1" fmla="*/ 131885 w 188201"/>
                <a:gd name="connsiteY1" fmla="*/ 58232 h 196812"/>
                <a:gd name="connsiteX2" fmla="*/ 137981 w 188201"/>
                <a:gd name="connsiteY2" fmla="*/ 66709 h 196812"/>
                <a:gd name="connsiteX3" fmla="*/ 181987 w 188201"/>
                <a:gd name="connsiteY3" fmla="*/ 88426 h 196812"/>
                <a:gd name="connsiteX4" fmla="*/ 181987 w 188201"/>
                <a:gd name="connsiteY4" fmla="*/ 108524 h 196812"/>
                <a:gd name="connsiteX5" fmla="*/ 137981 w 188201"/>
                <a:gd name="connsiteY5" fmla="*/ 130145 h 196812"/>
                <a:gd name="connsiteX6" fmla="*/ 131885 w 188201"/>
                <a:gd name="connsiteY6" fmla="*/ 138623 h 196812"/>
                <a:gd name="connsiteX7" fmla="*/ 124741 w 188201"/>
                <a:gd name="connsiteY7" fmla="*/ 187200 h 196812"/>
                <a:gd name="connsiteX8" fmla="*/ 105596 w 188201"/>
                <a:gd name="connsiteY8" fmla="*/ 193391 h 196812"/>
                <a:gd name="connsiteX9" fmla="*/ 71401 w 188201"/>
                <a:gd name="connsiteY9" fmla="*/ 158244 h 196812"/>
                <a:gd name="connsiteX10" fmla="*/ 61495 w 188201"/>
                <a:gd name="connsiteY10" fmla="*/ 155006 h 196812"/>
                <a:gd name="connsiteX11" fmla="*/ 13108 w 188201"/>
                <a:gd name="connsiteY11" fmla="*/ 163292 h 196812"/>
                <a:gd name="connsiteX12" fmla="*/ 1297 w 188201"/>
                <a:gd name="connsiteY12" fmla="*/ 147005 h 196812"/>
                <a:gd name="connsiteX13" fmla="*/ 24157 w 188201"/>
                <a:gd name="connsiteY13" fmla="*/ 103571 h 196812"/>
                <a:gd name="connsiteX14" fmla="*/ 24157 w 188201"/>
                <a:gd name="connsiteY14" fmla="*/ 93093 h 196812"/>
                <a:gd name="connsiteX15" fmla="*/ 1392 w 188201"/>
                <a:gd name="connsiteY15" fmla="*/ 49659 h 196812"/>
                <a:gd name="connsiteX16" fmla="*/ 13204 w 188201"/>
                <a:gd name="connsiteY16" fmla="*/ 33371 h 196812"/>
                <a:gd name="connsiteX17" fmla="*/ 61590 w 188201"/>
                <a:gd name="connsiteY17" fmla="*/ 41753 h 196812"/>
                <a:gd name="connsiteX18" fmla="*/ 71497 w 188201"/>
                <a:gd name="connsiteY18" fmla="*/ 38515 h 196812"/>
                <a:gd name="connsiteX19" fmla="*/ 105787 w 188201"/>
                <a:gd name="connsiteY19" fmla="*/ 3463 h 196812"/>
                <a:gd name="connsiteX20" fmla="*/ 124837 w 188201"/>
                <a:gd name="connsiteY20" fmla="*/ 9654 h 19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201" h="196812">
                  <a:moveTo>
                    <a:pt x="124837" y="9654"/>
                  </a:moveTo>
                  <a:lnTo>
                    <a:pt x="131885" y="58232"/>
                  </a:lnTo>
                  <a:cubicBezTo>
                    <a:pt x="132456" y="61851"/>
                    <a:pt x="134742" y="65090"/>
                    <a:pt x="137981" y="66709"/>
                  </a:cubicBezTo>
                  <a:lnTo>
                    <a:pt x="181987" y="88426"/>
                  </a:lnTo>
                  <a:cubicBezTo>
                    <a:pt x="190273" y="92522"/>
                    <a:pt x="190273" y="104428"/>
                    <a:pt x="181987" y="108524"/>
                  </a:cubicBezTo>
                  <a:lnTo>
                    <a:pt x="137981" y="130145"/>
                  </a:lnTo>
                  <a:cubicBezTo>
                    <a:pt x="134647" y="131765"/>
                    <a:pt x="132361" y="134908"/>
                    <a:pt x="131885" y="138623"/>
                  </a:cubicBezTo>
                  <a:lnTo>
                    <a:pt x="124741" y="187200"/>
                  </a:lnTo>
                  <a:cubicBezTo>
                    <a:pt x="123408" y="196439"/>
                    <a:pt x="112073" y="200059"/>
                    <a:pt x="105596" y="193391"/>
                  </a:cubicBezTo>
                  <a:lnTo>
                    <a:pt x="71401" y="158244"/>
                  </a:lnTo>
                  <a:cubicBezTo>
                    <a:pt x="68830" y="155577"/>
                    <a:pt x="65115" y="154434"/>
                    <a:pt x="61495" y="155006"/>
                  </a:cubicBezTo>
                  <a:lnTo>
                    <a:pt x="13108" y="163292"/>
                  </a:lnTo>
                  <a:cubicBezTo>
                    <a:pt x="3964" y="164816"/>
                    <a:pt x="-2989" y="155196"/>
                    <a:pt x="1297" y="147005"/>
                  </a:cubicBezTo>
                  <a:lnTo>
                    <a:pt x="24157" y="103571"/>
                  </a:lnTo>
                  <a:cubicBezTo>
                    <a:pt x="25872" y="100332"/>
                    <a:pt x="25872" y="96427"/>
                    <a:pt x="24157" y="93093"/>
                  </a:cubicBezTo>
                  <a:lnTo>
                    <a:pt x="1392" y="49659"/>
                  </a:lnTo>
                  <a:cubicBezTo>
                    <a:pt x="-2894" y="41468"/>
                    <a:pt x="4059" y="31847"/>
                    <a:pt x="13204" y="33371"/>
                  </a:cubicBezTo>
                  <a:lnTo>
                    <a:pt x="61590" y="41753"/>
                  </a:lnTo>
                  <a:cubicBezTo>
                    <a:pt x="65210" y="42420"/>
                    <a:pt x="68925" y="41182"/>
                    <a:pt x="71497" y="38515"/>
                  </a:cubicBezTo>
                  <a:lnTo>
                    <a:pt x="105787" y="3463"/>
                  </a:lnTo>
                  <a:cubicBezTo>
                    <a:pt x="112168" y="-3300"/>
                    <a:pt x="123503" y="415"/>
                    <a:pt x="124837" y="9654"/>
                  </a:cubicBezTo>
                  <a:close/>
                </a:path>
              </a:pathLst>
            </a:custGeom>
            <a:noFill/>
            <a:ln w="19050" cap="flat">
              <a:solidFill>
                <a:srgbClr val="43C1B4">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grpSp>
      <p:pic>
        <p:nvPicPr>
          <p:cNvPr id="14" name="Picture 13">
            <a:extLst>
              <a:ext uri="{FF2B5EF4-FFF2-40B4-BE49-F238E27FC236}">
                <a16:creationId xmlns:a16="http://schemas.microsoft.com/office/drawing/2014/main" id="{C7089B8F-3108-B6B8-7C88-BCABF19DEBA1}"/>
              </a:ext>
            </a:extLst>
          </p:cNvPr>
          <p:cNvPicPr>
            <a:picLocks noChangeAspect="1"/>
          </p:cNvPicPr>
          <p:nvPr/>
        </p:nvPicPr>
        <p:blipFill>
          <a:blip r:embed="rId5"/>
          <a:stretch>
            <a:fillRect/>
          </a:stretch>
        </p:blipFill>
        <p:spPr>
          <a:xfrm>
            <a:off x="882985" y="2687207"/>
            <a:ext cx="7251587" cy="24632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80">
                                          <p:stCondLst>
                                            <p:cond delay="0"/>
                                          </p:stCondLst>
                                        </p:cTn>
                                        <p:tgtEl>
                                          <p:spTgt spid="14"/>
                                        </p:tgtEl>
                                      </p:cBhvr>
                                    </p:animEffect>
                                    <p:anim calcmode="lin" valueType="num">
                                      <p:cBhvr>
                                        <p:cTn id="1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9" dur="26">
                                          <p:stCondLst>
                                            <p:cond delay="650"/>
                                          </p:stCondLst>
                                        </p:cTn>
                                        <p:tgtEl>
                                          <p:spTgt spid="14"/>
                                        </p:tgtEl>
                                      </p:cBhvr>
                                      <p:to x="100000" y="60000"/>
                                    </p:animScale>
                                    <p:animScale>
                                      <p:cBhvr>
                                        <p:cTn id="20" dur="166" decel="50000">
                                          <p:stCondLst>
                                            <p:cond delay="676"/>
                                          </p:stCondLst>
                                        </p:cTn>
                                        <p:tgtEl>
                                          <p:spTgt spid="14"/>
                                        </p:tgtEl>
                                      </p:cBhvr>
                                      <p:to x="100000" y="100000"/>
                                    </p:animScale>
                                    <p:animScale>
                                      <p:cBhvr>
                                        <p:cTn id="21" dur="26">
                                          <p:stCondLst>
                                            <p:cond delay="1312"/>
                                          </p:stCondLst>
                                        </p:cTn>
                                        <p:tgtEl>
                                          <p:spTgt spid="14"/>
                                        </p:tgtEl>
                                      </p:cBhvr>
                                      <p:to x="100000" y="80000"/>
                                    </p:animScale>
                                    <p:animScale>
                                      <p:cBhvr>
                                        <p:cTn id="22" dur="166" decel="50000">
                                          <p:stCondLst>
                                            <p:cond delay="1338"/>
                                          </p:stCondLst>
                                        </p:cTn>
                                        <p:tgtEl>
                                          <p:spTgt spid="14"/>
                                        </p:tgtEl>
                                      </p:cBhvr>
                                      <p:to x="100000" y="100000"/>
                                    </p:animScale>
                                    <p:animScale>
                                      <p:cBhvr>
                                        <p:cTn id="23" dur="26">
                                          <p:stCondLst>
                                            <p:cond delay="1642"/>
                                          </p:stCondLst>
                                        </p:cTn>
                                        <p:tgtEl>
                                          <p:spTgt spid="14"/>
                                        </p:tgtEl>
                                      </p:cBhvr>
                                      <p:to x="100000" y="90000"/>
                                    </p:animScale>
                                    <p:animScale>
                                      <p:cBhvr>
                                        <p:cTn id="24" dur="166" decel="50000">
                                          <p:stCondLst>
                                            <p:cond delay="1668"/>
                                          </p:stCondLst>
                                        </p:cTn>
                                        <p:tgtEl>
                                          <p:spTgt spid="14"/>
                                        </p:tgtEl>
                                      </p:cBhvr>
                                      <p:to x="100000" y="100000"/>
                                    </p:animScale>
                                    <p:animScale>
                                      <p:cBhvr>
                                        <p:cTn id="25" dur="26">
                                          <p:stCondLst>
                                            <p:cond delay="1808"/>
                                          </p:stCondLst>
                                        </p:cTn>
                                        <p:tgtEl>
                                          <p:spTgt spid="14"/>
                                        </p:tgtEl>
                                      </p:cBhvr>
                                      <p:to x="100000" y="95000"/>
                                    </p:animScale>
                                    <p:animScale>
                                      <p:cBhvr>
                                        <p:cTn id="2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43104-9806-AC16-4506-86FBFF0570A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131F61D-F149-D50A-3D32-056C87A89A3F}"/>
              </a:ext>
            </a:extLst>
          </p:cNvPr>
          <p:cNvPicPr>
            <a:picLocks noChangeAspect="1"/>
          </p:cNvPicPr>
          <p:nvPr/>
        </p:nvPicPr>
        <p:blipFill>
          <a:blip r:embed="rId2"/>
          <a:stretch>
            <a:fillRect/>
          </a:stretch>
        </p:blipFill>
        <p:spPr>
          <a:xfrm>
            <a:off x="696686" y="3429000"/>
            <a:ext cx="4652163" cy="30965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2B497028-936E-6137-4858-445EE05838E3}"/>
              </a:ext>
            </a:extLst>
          </p:cNvPr>
          <p:cNvPicPr>
            <a:picLocks noChangeAspect="1"/>
          </p:cNvPicPr>
          <p:nvPr/>
        </p:nvPicPr>
        <p:blipFill>
          <a:blip r:embed="rId3"/>
          <a:stretch>
            <a:fillRect/>
          </a:stretch>
        </p:blipFill>
        <p:spPr>
          <a:xfrm>
            <a:off x="6319934" y="3431908"/>
            <a:ext cx="4652163" cy="3093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a:extLst>
              <a:ext uri="{FF2B5EF4-FFF2-40B4-BE49-F238E27FC236}">
                <a16:creationId xmlns:a16="http://schemas.microsoft.com/office/drawing/2014/main" id="{881D8A0D-6F82-7DC6-0399-4D705EA6C11E}"/>
              </a:ext>
            </a:extLst>
          </p:cNvPr>
          <p:cNvPicPr>
            <a:picLocks noChangeAspect="1"/>
          </p:cNvPicPr>
          <p:nvPr/>
        </p:nvPicPr>
        <p:blipFill>
          <a:blip r:embed="rId4"/>
          <a:stretch>
            <a:fillRect/>
          </a:stretch>
        </p:blipFill>
        <p:spPr>
          <a:xfrm>
            <a:off x="345411" y="464945"/>
            <a:ext cx="11650466" cy="2139881"/>
          </a:xfrm>
          <a:prstGeom prst="rect">
            <a:avLst/>
          </a:prstGeom>
        </p:spPr>
      </p:pic>
    </p:spTree>
    <p:extLst>
      <p:ext uri="{BB962C8B-B14F-4D97-AF65-F5344CB8AC3E}">
        <p14:creationId xmlns:p14="http://schemas.microsoft.com/office/powerpoint/2010/main" val="1785405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87020" y="17780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13" name="组合 12"/>
          <p:cNvGrpSpPr/>
          <p:nvPr/>
        </p:nvGrpSpPr>
        <p:grpSpPr>
          <a:xfrm>
            <a:off x="11311255" y="0"/>
            <a:ext cx="880745" cy="866140"/>
            <a:chOff x="8343" y="2600"/>
            <a:chExt cx="2476" cy="2435"/>
          </a:xfrm>
        </p:grpSpPr>
        <p:pic>
          <p:nvPicPr>
            <p:cNvPr id="7" name="图片 6" descr="三只小猪"/>
            <p:cNvPicPr>
              <a:picLocks noChangeAspect="1"/>
            </p:cNvPicPr>
            <p:nvPr/>
          </p:nvPicPr>
          <p:blipFill>
            <a:blip r:embed="rId2"/>
            <a:stretch>
              <a:fillRect/>
            </a:stretch>
          </p:blipFill>
          <p:spPr>
            <a:xfrm>
              <a:off x="8343" y="3797"/>
              <a:ext cx="2477" cy="1239"/>
            </a:xfrm>
            <a:prstGeom prst="rect">
              <a:avLst/>
            </a:prstGeom>
          </p:spPr>
        </p:pic>
        <p:pic>
          <p:nvPicPr>
            <p:cNvPr id="8" name="图片 7" descr="三只小猪"/>
            <p:cNvPicPr>
              <a:picLocks noChangeAspect="1"/>
            </p:cNvPicPr>
            <p:nvPr/>
          </p:nvPicPr>
          <p:blipFill>
            <a:blip r:embed="rId2"/>
            <a:stretch>
              <a:fillRect/>
            </a:stretch>
          </p:blipFill>
          <p:spPr>
            <a:xfrm flipH="1" flipV="1">
              <a:off x="8343" y="2600"/>
              <a:ext cx="2477" cy="1239"/>
            </a:xfrm>
            <a:prstGeom prst="rect">
              <a:avLst/>
            </a:prstGeom>
          </p:spPr>
        </p:pic>
      </p:grpSp>
      <p:sp>
        <p:nvSpPr>
          <p:cNvPr id="15" name="单圆角矩形 14"/>
          <p:cNvSpPr/>
          <p:nvPr/>
        </p:nvSpPr>
        <p:spPr>
          <a:xfrm>
            <a:off x="848320" y="2002634"/>
            <a:ext cx="10740299" cy="3213177"/>
          </a:xfrm>
          <a:prstGeom prst="round1Rect">
            <a:avLst/>
          </a:prstGeom>
          <a:noFill/>
          <a:ln w="28575">
            <a:solidFill>
              <a:srgbClr val="9933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1" name="图片 20" descr="包图网_18357393手绘清新太阳花矢量元素"/>
          <p:cNvPicPr>
            <a:picLocks noChangeAspect="1"/>
          </p:cNvPicPr>
          <p:nvPr/>
        </p:nvPicPr>
        <p:blipFill>
          <a:blip r:embed="rId3"/>
          <a:stretch>
            <a:fillRect/>
          </a:stretch>
        </p:blipFill>
        <p:spPr>
          <a:xfrm>
            <a:off x="4413379" y="3825306"/>
            <a:ext cx="4475711" cy="3157795"/>
          </a:xfrm>
          <a:prstGeom prst="rect">
            <a:avLst/>
          </a:prstGeom>
        </p:spPr>
      </p:pic>
      <p:grpSp>
        <p:nvGrpSpPr>
          <p:cNvPr id="6" name="Group 5">
            <a:extLst>
              <a:ext uri="{FF2B5EF4-FFF2-40B4-BE49-F238E27FC236}">
                <a16:creationId xmlns:a16="http://schemas.microsoft.com/office/drawing/2014/main" id="{DAA6A2E4-CE92-7913-2885-E6C91949B830}"/>
              </a:ext>
            </a:extLst>
          </p:cNvPr>
          <p:cNvGrpSpPr/>
          <p:nvPr/>
        </p:nvGrpSpPr>
        <p:grpSpPr>
          <a:xfrm>
            <a:off x="2109313" y="337114"/>
            <a:ext cx="8424947" cy="1235088"/>
            <a:chOff x="2109313" y="337114"/>
            <a:chExt cx="8424947" cy="1235088"/>
          </a:xfrm>
        </p:grpSpPr>
        <p:sp>
          <p:nvSpPr>
            <p:cNvPr id="16" name="单圆角矩形 15"/>
            <p:cNvSpPr/>
            <p:nvPr/>
          </p:nvSpPr>
          <p:spPr>
            <a:xfrm>
              <a:off x="2109313" y="337114"/>
              <a:ext cx="8424947" cy="1235088"/>
            </a:xfrm>
            <a:prstGeom prst="round1Rect">
              <a:avLst/>
            </a:prstGeom>
            <a:solidFill>
              <a:srgbClr val="993300"/>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 name="TextBox 3">
              <a:extLst>
                <a:ext uri="{FF2B5EF4-FFF2-40B4-BE49-F238E27FC236}">
                  <a16:creationId xmlns:a16="http://schemas.microsoft.com/office/drawing/2014/main" id="{B4370FAF-7394-E11E-A087-53878CEBC95B}"/>
                </a:ext>
              </a:extLst>
            </p:cNvPr>
            <p:cNvSpPr txBox="1"/>
            <p:nvPr/>
          </p:nvSpPr>
          <p:spPr>
            <a:xfrm>
              <a:off x="2299611" y="504414"/>
              <a:ext cx="7837715" cy="830997"/>
            </a:xfrm>
            <a:prstGeom prst="rect">
              <a:avLst/>
            </a:prstGeom>
            <a:noFill/>
          </p:spPr>
          <p:txBody>
            <a:bodyPr wrap="square" rtlCol="0">
              <a:spAutoFit/>
            </a:bodyPr>
            <a:lstStyle/>
            <a:p>
              <a:pPr algn="ctr"/>
              <a:r>
                <a:rPr lang="vi-VN" sz="4800" b="1" dirty="0">
                  <a:solidFill>
                    <a:schemeClr val="bg1"/>
                  </a:solidFill>
                  <a:latin typeface="Cambria" panose="02040503050406030204" pitchFamily="18" charset="0"/>
                  <a:ea typeface="Cambria" panose="02040503050406030204" pitchFamily="18" charset="0"/>
                </a:rPr>
                <a:t>Không gian văn hóa là gì?</a:t>
              </a:r>
              <a:endParaRPr lang="en-US" sz="4800" b="1" dirty="0">
                <a:solidFill>
                  <a:schemeClr val="bg1"/>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517D1768-4621-A371-D534-4FE7682FDB53}"/>
              </a:ext>
            </a:extLst>
          </p:cNvPr>
          <p:cNvSpPr txBox="1"/>
          <p:nvPr/>
        </p:nvSpPr>
        <p:spPr>
          <a:xfrm>
            <a:off x="1063690" y="2080727"/>
            <a:ext cx="10279990" cy="3046988"/>
          </a:xfrm>
          <a:prstGeom prst="rect">
            <a:avLst/>
          </a:prstGeom>
          <a:noFill/>
        </p:spPr>
        <p:txBody>
          <a:bodyPr wrap="square" rtlCol="0">
            <a:spAutoFit/>
          </a:bodyPr>
          <a:lstStyle/>
          <a:p>
            <a:pPr algn="just"/>
            <a:r>
              <a:rPr lang="vi-VN" sz="3200" b="1" i="0" dirty="0">
                <a:solidFill>
                  <a:srgbClr val="00B050"/>
                </a:solidFill>
                <a:effectLst/>
                <a:latin typeface="Cambria" panose="02040503050406030204" pitchFamily="18" charset="0"/>
                <a:ea typeface="Cambria" panose="02040503050406030204" pitchFamily="18" charset="0"/>
              </a:rPr>
              <a:t>Không gian văn hóa </a:t>
            </a:r>
            <a:r>
              <a:rPr lang="vi-VN" sz="3200" b="0" i="0" dirty="0">
                <a:solidFill>
                  <a:srgbClr val="00B050"/>
                </a:solidFill>
                <a:effectLst/>
                <a:latin typeface="Cambria" panose="02040503050406030204" pitchFamily="18" charset="0"/>
                <a:ea typeface="Cambria" panose="02040503050406030204" pitchFamily="18" charset="0"/>
              </a:rPr>
              <a:t>được hiểu là những khu vực, môi trường có hoạt động văn hóa hoặc gắn với văn hóa. </a:t>
            </a:r>
            <a:r>
              <a:rPr lang="vi-VN" sz="3200" b="0" i="0" dirty="0">
                <a:solidFill>
                  <a:srgbClr val="202124"/>
                </a:solidFill>
                <a:effectLst/>
                <a:latin typeface="Cambria" panose="02040503050406030204" pitchFamily="18" charset="0"/>
                <a:ea typeface="Cambria" panose="02040503050406030204" pitchFamily="18" charset="0"/>
              </a:rPr>
              <a:t>Trong thời kỳ hiện nay, các không gian văn hóa ngày càng đóng vai trò quan trọng thúc đẩy học tập, giao lưu, sáng tạo, góp phần làm phong phú thêm đời sống tinh thần của cộng đồng.</a:t>
            </a:r>
            <a:endParaRPr lang="en-US" sz="3200"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852</Words>
  <Application>Microsoft Office PowerPoint</Application>
  <PresentationFormat>Widescreen</PresentationFormat>
  <Paragraphs>35</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#9Slide07 HoneyCream</vt:lpstr>
      <vt:lpstr>Arial</vt:lpstr>
      <vt:lpstr>Cambria</vt:lpstr>
      <vt:lpstr>等线</vt:lpstr>
      <vt:lpstr>Poppins ExtraBold</vt:lpstr>
      <vt:lpstr>Times New Roman</vt:lpstr>
      <vt:lpstr>UTM Futura Extra</vt:lpstr>
      <vt:lpstr>思源黑体 CN Bold</vt:lpstr>
      <vt:lpstr>思源黑体 CN Regular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 晓静</dc:creator>
  <cp:lastModifiedBy>THIS_PC</cp:lastModifiedBy>
  <cp:revision>40</cp:revision>
  <dcterms:created xsi:type="dcterms:W3CDTF">2021-10-04T12:11:00Z</dcterms:created>
  <dcterms:modified xsi:type="dcterms:W3CDTF">2024-03-19T07:21:30Z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85BBD00E60DE434C9B6564D62434B5F6</vt:lpwstr>
  </property>
  <property fmtid="{D5CDD505-2E9C-101B-9397-08002B2CF9AE}" pid="3" name="KSOProductBuildVer">
    <vt:lpwstr>2052-11.1.0.10938</vt:lpwstr>
  </property>
</Properties>
</file>